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Supply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81-4515-9AEF-C32B374670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Demand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40</c:v>
                </c:pt>
                <c:pt idx="2">
                  <c:v>30</c:v>
                </c:pt>
                <c:pt idx="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81-4515-9AEF-C32B374670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Prohibition</c:v>
                </c:pt>
              </c:strCache>
            </c:strRef>
          </c:tx>
          <c:spPr>
            <a:ln w="38100"/>
          </c:spPr>
          <c:marker>
            <c:spPr>
              <a:ln w="38100"/>
            </c:spPr>
          </c:marker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81-4515-9AEF-C32B37467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077376"/>
        <c:axId val="123079296"/>
      </c:lineChart>
      <c:catAx>
        <c:axId val="1230773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Quantity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23079296"/>
        <c:crosses val="autoZero"/>
        <c:auto val="1"/>
        <c:lblAlgn val="ctr"/>
        <c:lblOffset val="100"/>
        <c:noMultiLvlLbl val="0"/>
      </c:catAx>
      <c:valAx>
        <c:axId val="123079296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/>
                  <a:t>Price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230773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0.47661</cdr:x>
      <cdr:y>0.82227</cdr:y>
    </cdr:from>
    <cdr:to>
      <cdr:x>0.55995</cdr:x>
      <cdr:y>0.82227</cdr:y>
    </cdr:to>
    <cdr:sp macro="" textlink="">
      <cdr:nvSpPr>
        <cdr:cNvPr id="3" name="Straight Arrow Connector 2"/>
        <cdr:cNvSpPr/>
      </cdr:nvSpPr>
      <cdr:spPr>
        <a:xfrm xmlns:a="http://schemas.openxmlformats.org/drawingml/2006/main" flipH="1">
          <a:off x="5011858" y="3577986"/>
          <a:ext cx="876370" cy="0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0.13889</cdr:x>
      <cdr:y>0.51409</cdr:y>
    </cdr:from>
    <cdr:to>
      <cdr:x>0.46503</cdr:x>
      <cdr:y>0.52192</cdr:y>
    </cdr:to>
    <cdr:sp macro="" textlink="">
      <cdr:nvSpPr>
        <cdr:cNvPr id="6" name="Straight Connector 5"/>
        <cdr:cNvSpPr/>
      </cdr:nvSpPr>
      <cdr:spPr>
        <a:xfrm xmlns:a="http://schemas.openxmlformats.org/drawingml/2006/main" flipH="1">
          <a:off x="1223266" y="2055812"/>
          <a:ext cx="2872483" cy="31300"/>
        </a:xfrm>
        <a:prstGeom xmlns:a="http://schemas.openxmlformats.org/drawingml/2006/main" prst="line">
          <a:avLst/>
        </a:prstGeom>
        <a:ln xmlns:a="http://schemas.openxmlformats.org/drawingml/2006/main" w="3810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0.12143</cdr:x>
      <cdr:y>0.39342</cdr:y>
    </cdr:from>
    <cdr:to>
      <cdr:x>0.12143</cdr:x>
      <cdr:y>0.50139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A670559D-AD0C-4BC4-AFBF-CE2E9439624E}"/>
            </a:ext>
          </a:extLst>
        </cdr:cNvPr>
        <cdr:cNvCxnSpPr/>
      </cdr:nvCxnSpPr>
      <cdr:spPr>
        <a:xfrm xmlns:a="http://schemas.openxmlformats.org/drawingml/2006/main" flipV="1">
          <a:off x="1069489" y="1573252"/>
          <a:ext cx="0" cy="431760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A0D528F-55E7-48E8-87EF-F25EA817A0DF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187285-BC6E-4D6C-AA32-C39D3B152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9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1DD3-5C19-478E-8495-4BBD481413F1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4769-27DF-4B08-9E87-6206E3C639CF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3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8EF6B-226A-4B97-A86E-22BAA62AD307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186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E2E5-5636-41C3-8795-AEF5E9EE21C6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83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014D8-78CE-4E71-AF1B-944AE75CB5C2}" type="datetime1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7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EF76-6C7E-4240-997F-41F95E0D6529}" type="datetime1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6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B3441-487A-40B9-BBC7-24B81F11527B}" type="datetime1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7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C18D1-DC0B-47FF-B6AE-D3F21A7D7D32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4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6638-B00F-4107-8C6B-65B30B9FFEF5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4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25A8D-A286-420F-81E4-0484D150D01A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6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D5B9-C1E7-4A94-BEC9-DDA64B8DDE8C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5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A059B-7B38-4BDE-8133-D21000CA7075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2B3B3-70EF-41FE-A44B-8CD95A8DA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AB7BB-DBEB-4C08-9E0F-EDD958A35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1041400"/>
            <a:ext cx="84582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Prohibition and Legalization:</a:t>
            </a:r>
            <a:br>
              <a:rPr lang="en-US" dirty="0"/>
            </a:br>
            <a:r>
              <a:rPr lang="en-US" i="1" dirty="0"/>
              <a:t>The Way Forward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26D71F-3C48-49C9-BA82-2B5DC19B96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Mises University—2021</a:t>
            </a:r>
          </a:p>
          <a:p>
            <a:r>
              <a:rPr lang="en-US" dirty="0"/>
              <a:t>Dr. Mark Thornton</a:t>
            </a:r>
          </a:p>
          <a:p>
            <a:r>
              <a:rPr lang="en-US" dirty="0"/>
              <a:t>Peterson-</a:t>
            </a:r>
            <a:r>
              <a:rPr lang="en-US" dirty="0" err="1"/>
              <a:t>Luddy</a:t>
            </a:r>
            <a:r>
              <a:rPr lang="en-US" dirty="0"/>
              <a:t> Chair in Austrian Economics</a:t>
            </a:r>
          </a:p>
          <a:p>
            <a:r>
              <a:rPr lang="en-US" dirty="0"/>
              <a:t>July, 20</a:t>
            </a:r>
            <a:r>
              <a:rPr lang="en-US" baseline="30000" dirty="0"/>
              <a:t>th</a:t>
            </a:r>
            <a:r>
              <a:rPr lang="en-US" dirty="0"/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1139320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87972-010E-4A5B-8A47-60C04C535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300" y="525462"/>
            <a:ext cx="7886700" cy="1325563"/>
          </a:xfrm>
        </p:spPr>
        <p:txBody>
          <a:bodyPr/>
          <a:lstStyle/>
          <a:p>
            <a:r>
              <a:rPr lang="en-US" dirty="0"/>
              <a:t>The Way Forward?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3CD57-A991-4168-A879-E65123567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1851025"/>
            <a:ext cx="8661400" cy="4351338"/>
          </a:xfrm>
        </p:spPr>
        <p:txBody>
          <a:bodyPr>
            <a:normAutofit/>
          </a:bodyPr>
          <a:lstStyle/>
          <a:p>
            <a:r>
              <a:rPr lang="en-US" sz="2300" dirty="0"/>
              <a:t>How did we prohibition?</a:t>
            </a:r>
          </a:p>
          <a:p>
            <a:r>
              <a:rPr lang="en-US" sz="2300" dirty="0"/>
              <a:t>How did we get legalization?</a:t>
            </a:r>
          </a:p>
          <a:p>
            <a:r>
              <a:rPr lang="en-US" sz="2300" dirty="0"/>
              <a:t>What can we learn from this experience? Does it apply to other issues?</a:t>
            </a:r>
          </a:p>
          <a:p>
            <a:r>
              <a:rPr lang="en-US" sz="2300" dirty="0"/>
              <a:t>We will concentrate on economics, but it should be stressed that the Austrian school has been focused on real world solutions.</a:t>
            </a:r>
          </a:p>
          <a:p>
            <a:r>
              <a:rPr lang="en-US" sz="2300" dirty="0"/>
              <a:t>Austrians have a different approach, method, and result. </a:t>
            </a:r>
          </a:p>
          <a:p>
            <a:r>
              <a:rPr lang="en-US" sz="2300" dirty="0"/>
              <a:t>Austrians general view ideology as a critical feature of social change.</a:t>
            </a:r>
          </a:p>
        </p:txBody>
      </p:sp>
    </p:spTree>
    <p:extLst>
      <p:ext uri="{BB962C8B-B14F-4D97-AF65-F5344CB8AC3E}">
        <p14:creationId xmlns:p14="http://schemas.microsoft.com/office/powerpoint/2010/main" val="80556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0A91-7FC9-41BF-BEBD-45F8974C8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Policy Success?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F023A-3969-478D-AB75-DC0D77C11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5" y="1447798"/>
            <a:ext cx="8591550" cy="51466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Most policies issues (e.g., taxes, budgets, deficits, money, regulation, healthcare, welfare, etc.) have had minor victories or mostly significant worsening during the Austrian Revival. 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In the United States, socialism seems to be very popular.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Policy change is driven by ideology and other factors.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Ideology is </a:t>
            </a:r>
            <a:r>
              <a:rPr lang="en-US" sz="2400" b="0" i="0" dirty="0">
                <a:solidFill>
                  <a:srgbClr val="202124"/>
                </a:solidFill>
                <a:effectLst/>
              </a:rPr>
              <a:t>a system of ideas and ideals, especially as the basis of economic or political theory and policy.</a:t>
            </a:r>
          </a:p>
          <a:p>
            <a:pPr>
              <a:lnSpc>
                <a:spcPct val="100000"/>
              </a:lnSpc>
            </a:pPr>
            <a:r>
              <a:rPr lang="en-US" sz="2400" b="0" i="0" dirty="0">
                <a:solidFill>
                  <a:srgbClr val="202124"/>
                </a:solidFill>
                <a:effectLst/>
              </a:rPr>
              <a:t>The Way Forward = science and ethics = change the world.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202124"/>
                </a:solidFill>
              </a:rPr>
              <a:t>Prohibition is a policy where there has been some libertarian success, that is the 21</a:t>
            </a:r>
            <a:r>
              <a:rPr lang="en-US" sz="2400" baseline="30000" dirty="0">
                <a:solidFill>
                  <a:srgbClr val="202124"/>
                </a:solidFill>
              </a:rPr>
              <a:t>st</a:t>
            </a:r>
            <a:r>
              <a:rPr lang="en-US" sz="2400" dirty="0">
                <a:solidFill>
                  <a:srgbClr val="202124"/>
                </a:solidFill>
              </a:rPr>
              <a:t> Amendment and the Marijuana Legalization movement now.</a:t>
            </a:r>
            <a:endParaRPr lang="en-US" sz="2400" b="0" i="0" dirty="0">
              <a:solidFill>
                <a:srgbClr val="202124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59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65BA1-1E52-4121-95CD-A25286CEE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Prohibition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B019F-1989-403B-9F13-7720BFC2D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450978"/>
            <a:ext cx="8464550" cy="48640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300" dirty="0"/>
              <a:t>Prior to Narcotics, Alcohol and Cannabis Prohibitions there was little in the way of “medicine,” a void filled by Patent Medicines and herbal remedies, including concoctions of opium, alcohol, and cannabis.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Alcohol, including heavy consumption, was an integrated part of American life.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The concept of addiction was only realized in the late 19</a:t>
            </a:r>
            <a:r>
              <a:rPr lang="en-US" sz="2300" baseline="30000" dirty="0"/>
              <a:t>th</a:t>
            </a:r>
            <a:r>
              <a:rPr lang="en-US" sz="2300" dirty="0"/>
              <a:t> century.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Prohibitionists targeted minorities and foreigners, not the drugs themselves.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Generally, these drugs did not inflict enormous social problems. </a:t>
            </a:r>
          </a:p>
        </p:txBody>
      </p:sp>
    </p:spTree>
    <p:extLst>
      <p:ext uri="{BB962C8B-B14F-4D97-AF65-F5344CB8AC3E}">
        <p14:creationId xmlns:p14="http://schemas.microsoft.com/office/powerpoint/2010/main" val="13709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03151-8A04-45C2-8289-6036C487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Naïve Model of Prohibition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D444534-FADA-43D9-BE10-4499852C33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5419565"/>
              </p:ext>
            </p:extLst>
          </p:nvPr>
        </p:nvGraphicFramePr>
        <p:xfrm>
          <a:off x="107950" y="1690688"/>
          <a:ext cx="8807450" cy="399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309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7FDF4-7B6D-4E67-9666-301E70BAE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Prohibitionists and Economists Agree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BADC0-E2D0-4F7B-8CF5-6F7D01D8F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Prohibition reduces Supply</a:t>
            </a:r>
          </a:p>
          <a:p>
            <a:r>
              <a:rPr lang="en-US" dirty="0"/>
              <a:t>Prohibition increases Price</a:t>
            </a:r>
          </a:p>
          <a:p>
            <a:r>
              <a:rPr lang="en-US" dirty="0"/>
              <a:t>Prohibition decreases Quantity Demanded (Demand?)</a:t>
            </a:r>
          </a:p>
          <a:p>
            <a:r>
              <a:rPr lang="en-US" dirty="0"/>
              <a:t>Therefore, Prohibition is beneficial(?)</a:t>
            </a:r>
          </a:p>
          <a:p>
            <a:pPr lvl="1"/>
            <a:r>
              <a:rPr lang="en-US" dirty="0"/>
              <a:t>Addiction, Crime, Corruption, Violence, Health Problems, etc.</a:t>
            </a:r>
          </a:p>
          <a:p>
            <a:r>
              <a:rPr lang="en-US" dirty="0"/>
              <a:t>Prohibition also increases Government Budget and Taxes</a:t>
            </a:r>
          </a:p>
          <a:p>
            <a:r>
              <a:rPr lang="en-US" dirty="0"/>
              <a:t>How much to spend? (MC = MB) [cost benefit analysis]</a:t>
            </a:r>
          </a:p>
          <a:p>
            <a:r>
              <a:rPr lang="en-US" dirty="0"/>
              <a:t>Both now recognize Corruption, Crime, Cost,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379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E93C0-4482-43C2-BAA3-26CC797C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Prohibition is the result of Ignorance, Racism, and Government Propaganda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8ADEC-E0CA-45B9-9E1D-178452066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Harrison Narcotics Act (1914)</a:t>
            </a:r>
          </a:p>
          <a:p>
            <a:r>
              <a:rPr lang="en-US" dirty="0"/>
              <a:t>Alcohol Prohibition (1920-1933)</a:t>
            </a:r>
          </a:p>
          <a:p>
            <a:r>
              <a:rPr lang="en-US" dirty="0"/>
              <a:t>Marijuana Tax Act (1937)</a:t>
            </a:r>
          </a:p>
          <a:p>
            <a:r>
              <a:rPr lang="en-US" i="1" dirty="0"/>
              <a:t>Reefer Madness </a:t>
            </a:r>
            <a:r>
              <a:rPr lang="en-US" dirty="0"/>
              <a:t>(1936)</a:t>
            </a:r>
          </a:p>
          <a:p>
            <a:r>
              <a:rPr lang="en-US" dirty="0"/>
              <a:t>Outrageous Claims about minorities</a:t>
            </a:r>
          </a:p>
          <a:p>
            <a:r>
              <a:rPr lang="en-US" dirty="0"/>
              <a:t>WASPs easily fooled </a:t>
            </a:r>
          </a:p>
          <a:p>
            <a:r>
              <a:rPr lang="en-US" dirty="0"/>
              <a:t>Marijuana Gateway Theory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7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8A87-6319-4CC1-B8FA-82A545E0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46126"/>
            <a:ext cx="7886700" cy="1325563"/>
          </a:xfrm>
        </p:spPr>
        <p:txBody>
          <a:bodyPr/>
          <a:lstStyle/>
          <a:p>
            <a:r>
              <a:rPr lang="en-US" dirty="0"/>
              <a:t>Prohibition's Legal and Economic Framework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45614E-F954-4242-B77F-1B92A4D93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8"/>
            <a:ext cx="7886700" cy="426640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No Rule of Law</a:t>
            </a:r>
          </a:p>
          <a:p>
            <a:pPr>
              <a:lnSpc>
                <a:spcPct val="120000"/>
              </a:lnSpc>
            </a:pPr>
            <a:r>
              <a:rPr lang="en-US" dirty="0"/>
              <a:t>Violence to enforce contracts, sales territories</a:t>
            </a:r>
          </a:p>
          <a:p>
            <a:pPr>
              <a:lnSpc>
                <a:spcPct val="120000"/>
              </a:lnSpc>
            </a:pPr>
            <a:r>
              <a:rPr lang="en-US" dirty="0"/>
              <a:t>Crime to finance addictions</a:t>
            </a:r>
          </a:p>
          <a:p>
            <a:pPr>
              <a:lnSpc>
                <a:spcPct val="120000"/>
              </a:lnSpc>
            </a:pPr>
            <a:r>
              <a:rPr lang="en-US" dirty="0"/>
              <a:t>Bribery and Corruption</a:t>
            </a:r>
          </a:p>
          <a:p>
            <a:pPr>
              <a:lnSpc>
                <a:spcPct val="120000"/>
              </a:lnSpc>
            </a:pPr>
            <a:r>
              <a:rPr lang="en-US" dirty="0"/>
              <a:t>Undermines “Civil Society”</a:t>
            </a:r>
          </a:p>
          <a:p>
            <a:pPr>
              <a:lnSpc>
                <a:spcPct val="120000"/>
              </a:lnSpc>
            </a:pPr>
            <a:r>
              <a:rPr lang="en-US" dirty="0"/>
              <a:t>Stymies economic development in urban areas, Central American countries</a:t>
            </a:r>
          </a:p>
          <a:p>
            <a:pPr>
              <a:lnSpc>
                <a:spcPct val="120000"/>
              </a:lnSpc>
            </a:pPr>
            <a:r>
              <a:rPr lang="en-US" dirty="0"/>
              <a:t>Finances terrorist groups</a:t>
            </a:r>
          </a:p>
        </p:txBody>
      </p:sp>
    </p:spTree>
    <p:extLst>
      <p:ext uri="{BB962C8B-B14F-4D97-AF65-F5344CB8AC3E}">
        <p14:creationId xmlns:p14="http://schemas.microsoft.com/office/powerpoint/2010/main" val="238051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F7A0D-1AA2-4081-A81F-3134D7DD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Iron Law of Prohibition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3C378-6371-47E1-A283-C0AF1564C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the Alchian-Allen Effect STGAO</a:t>
            </a:r>
          </a:p>
          <a:p>
            <a:r>
              <a:rPr lang="en-US" dirty="0"/>
              <a:t>Good Apple =$1 Bad Apple =50₵ 1GA=2BA</a:t>
            </a:r>
          </a:p>
          <a:p>
            <a:r>
              <a:rPr lang="en-US" dirty="0"/>
              <a:t>Transport=$1/A  $2GA, $1.50BA, 1GA=1.33BA</a:t>
            </a:r>
          </a:p>
          <a:p>
            <a:r>
              <a:rPr lang="en-US" dirty="0"/>
              <a:t>Maine Lobster, Idaho Potato, Wine?</a:t>
            </a:r>
          </a:p>
          <a:p>
            <a:r>
              <a:rPr lang="en-US" dirty="0"/>
              <a:t>Pot in S.A, HP=$10/lb., LP=$5/lb., 1HP=2LP</a:t>
            </a:r>
          </a:p>
          <a:p>
            <a:r>
              <a:rPr lang="en-US" dirty="0"/>
              <a:t>Pot in S.C, HP=$1010/</a:t>
            </a:r>
            <a:r>
              <a:rPr lang="en-US" dirty="0" err="1"/>
              <a:t>lp,LP</a:t>
            </a:r>
            <a:r>
              <a:rPr lang="en-US" dirty="0"/>
              <a:t>=$1005/lp,1HP≈1LP</a:t>
            </a:r>
          </a:p>
          <a:p>
            <a:r>
              <a:rPr lang="en-US" dirty="0"/>
              <a:t>Stronger Prohibition = More potent drugs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81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A227C-5816-4E9A-B76C-01A816B0B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Cannabis Legalization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83D69-6F13-4253-B23D-F6BB8BF26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1972 12%</a:t>
            </a:r>
          </a:p>
          <a:p>
            <a:r>
              <a:rPr lang="en-US" dirty="0"/>
              <a:t>Today 65+&amp; legalization, 90+% Medical Marijuana</a:t>
            </a:r>
          </a:p>
          <a:p>
            <a:r>
              <a:rPr lang="en-US" dirty="0"/>
              <a:t>Medical = 40, </a:t>
            </a:r>
            <a:r>
              <a:rPr lang="en-US" dirty="0" err="1"/>
              <a:t>DeCrim</a:t>
            </a:r>
            <a:r>
              <a:rPr lang="en-US" dirty="0"/>
              <a:t> = 27, Legal 19</a:t>
            </a:r>
          </a:p>
          <a:p>
            <a:r>
              <a:rPr lang="en-US" dirty="0"/>
              <a:t>High Potency Legal Cannabis Problem?</a:t>
            </a:r>
          </a:p>
          <a:p>
            <a:r>
              <a:rPr lang="en-US" dirty="0"/>
              <a:t>Cannabis $8-9 B Vs Hemp flowers and CBD $1.5-2 B</a:t>
            </a:r>
          </a:p>
          <a:p>
            <a:r>
              <a:rPr lang="en-US" dirty="0"/>
              <a:t>Pc 6-7X </a:t>
            </a:r>
            <a:r>
              <a:rPr lang="en-US" dirty="0" err="1"/>
              <a:t>Phf</a:t>
            </a:r>
            <a:r>
              <a:rPr lang="en-US" dirty="0"/>
              <a:t> so 1.5 * 6 = so Qc = </a:t>
            </a:r>
            <a:r>
              <a:rPr lang="en-US" dirty="0" err="1"/>
              <a:t>Qhf</a:t>
            </a:r>
            <a:endParaRPr lang="en-US" dirty="0"/>
          </a:p>
          <a:p>
            <a:r>
              <a:rPr lang="en-US" dirty="0"/>
              <a:t>Average potency consumption has probably fallen, and consumption has shifted somewhat from harder drugs to these two products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2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0A5B-CA6F-4D27-85C1-1FE52F6FC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3AD28-33B7-4759-9D68-C69B46DD9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4624"/>
            <a:ext cx="7886700" cy="49180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There are no socially desirable benefits from Prohibition, only costs. </a:t>
            </a:r>
          </a:p>
          <a:p>
            <a:r>
              <a:rPr lang="en-US" dirty="0"/>
              <a:t>The costs associated with Prohibition are much larger than many people think.</a:t>
            </a:r>
          </a:p>
          <a:p>
            <a:r>
              <a:rPr lang="en-US" dirty="0"/>
              <a:t>However, more and more people understand that Prohibition is completely counterproductive.</a:t>
            </a:r>
          </a:p>
          <a:p>
            <a:r>
              <a:rPr lang="en-US" dirty="0"/>
              <a:t>More importantly, they understand that legalization would not be an “utter disaster,” but would actually address many “social problems.”</a:t>
            </a:r>
          </a:p>
          <a:p>
            <a:r>
              <a:rPr lang="en-US" dirty="0"/>
              <a:t>This is the ideological shift that has taken place, which in turn, is changing policy at the state level.</a:t>
            </a:r>
          </a:p>
          <a:p>
            <a:r>
              <a:rPr lang="en-US" dirty="0"/>
              <a:t>What about other issues? How do we stop the FED, the Empire, Au?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080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11491</TotalTime>
  <Words>736</Words>
  <Application>Microsoft Office PowerPoint</Application>
  <PresentationFormat>On-screen Show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Prohibition and Legalization: The Way Forward</vt:lpstr>
      <vt:lpstr>The Way Forward?</vt:lpstr>
      <vt:lpstr>Policy Success?</vt:lpstr>
      <vt:lpstr>Prohibition</vt:lpstr>
      <vt:lpstr>Naïve Model of Prohibition</vt:lpstr>
      <vt:lpstr>Prohibitionists and Economists Agree</vt:lpstr>
      <vt:lpstr>Prohibition is the result of Ignorance, Racism, and Government Propaganda</vt:lpstr>
      <vt:lpstr>Prohibition's Legal and Economic Framework</vt:lpstr>
      <vt:lpstr>Iron Law of Prohibition</vt:lpstr>
      <vt:lpstr>Cannabis Legalization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Prohibition and Legalization: The Way Forward</dc:title>
  <dc:creator>Mark Thornton</dc:creator>
  <cp:lastModifiedBy>Mises Institute</cp:lastModifiedBy>
  <cp:revision>11</cp:revision>
  <cp:lastPrinted>2021-07-16T21:56:33Z</cp:lastPrinted>
  <dcterms:created xsi:type="dcterms:W3CDTF">2021-07-12T13:18:43Z</dcterms:created>
  <dcterms:modified xsi:type="dcterms:W3CDTF">2021-07-20T13:27:28Z</dcterms:modified>
</cp:coreProperties>
</file>