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93" r:id="rId3"/>
    <p:sldId id="282" r:id="rId4"/>
    <p:sldId id="296" r:id="rId5"/>
    <p:sldId id="284" r:id="rId6"/>
    <p:sldId id="285" r:id="rId7"/>
    <p:sldId id="294" r:id="rId8"/>
    <p:sldId id="295" r:id="rId9"/>
    <p:sldId id="288" r:id="rId10"/>
    <p:sldId id="298" r:id="rId11"/>
    <p:sldId id="300" r:id="rId12"/>
    <p:sldId id="301" r:id="rId13"/>
    <p:sldId id="302" r:id="rId14"/>
    <p:sldId id="268" r:id="rId15"/>
    <p:sldId id="299" r:id="rId16"/>
    <p:sldId id="277" r:id="rId17"/>
    <p:sldId id="278" r:id="rId18"/>
    <p:sldId id="259" r:id="rId19"/>
    <p:sldId id="260" r:id="rId20"/>
    <p:sldId id="270" r:id="rId21"/>
    <p:sldId id="262" r:id="rId22"/>
    <p:sldId id="264" r:id="rId23"/>
    <p:sldId id="265" r:id="rId24"/>
    <p:sldId id="286" r:id="rId25"/>
    <p:sldId id="266" r:id="rId26"/>
    <p:sldId id="287" r:id="rId27"/>
    <p:sldId id="267" r:id="rId28"/>
    <p:sldId id="275" r:id="rId29"/>
    <p:sldId id="269" r:id="rId30"/>
    <p:sldId id="292" r:id="rId31"/>
    <p:sldId id="279" r:id="rId32"/>
    <p:sldId id="281" r:id="rId33"/>
    <p:sldId id="289" r:id="rId34"/>
    <p:sldId id="290" r:id="rId35"/>
    <p:sldId id="291" r:id="rId36"/>
    <p:sldId id="297" r:id="rId3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020"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647" tIns="46324" rIns="92647" bIns="46324"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2647" tIns="46324" rIns="92647" bIns="46324" rtlCol="0"/>
          <a:lstStyle>
            <a:lvl1pPr algn="r">
              <a:defRPr sz="1200"/>
            </a:lvl1pPr>
          </a:lstStyle>
          <a:p>
            <a:fld id="{6C58994C-B2B9-4469-AF12-7929814817C9}" type="datetimeFigureOut">
              <a:rPr lang="en-US" smtClean="0"/>
              <a:pPr/>
              <a:t>7/14/2020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647" tIns="46324" rIns="92647" bIns="46324"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647" tIns="46324" rIns="92647" bIns="4632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2647" tIns="46324" rIns="92647" bIns="46324"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2647" tIns="46324" rIns="92647" bIns="46324" rtlCol="0" anchor="b"/>
          <a:lstStyle>
            <a:lvl1pPr algn="r">
              <a:defRPr sz="1200"/>
            </a:lvl1pPr>
          </a:lstStyle>
          <a:p>
            <a:fld id="{FFCE0547-5E87-48FE-A663-C4FAB7F309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Tuesday, July 16</a:t>
            </a:r>
            <a:r>
              <a:rPr lang="en-US" baseline="30000" dirty="0"/>
              <a:t>th</a:t>
            </a:r>
            <a:r>
              <a:rPr lang="en-US" dirty="0"/>
              <a:t> </a:t>
            </a:r>
            <a:r>
              <a:rPr lang="en-US"/>
              <a:t>3:00-3:45 Wolfe Hall</a:t>
            </a:r>
            <a:endParaRPr lang="en-US" dirty="0"/>
          </a:p>
          <a:p>
            <a:r>
              <a:rPr lang="en-US" dirty="0"/>
              <a:t>Slides 1-14</a:t>
            </a:r>
          </a:p>
        </p:txBody>
      </p:sp>
      <p:sp>
        <p:nvSpPr>
          <p:cNvPr id="4" name="Slide Number Placeholder 3"/>
          <p:cNvSpPr>
            <a:spLocks noGrp="1"/>
          </p:cNvSpPr>
          <p:nvPr>
            <p:ph type="sldNum" sz="quarter" idx="10"/>
          </p:nvPr>
        </p:nvSpPr>
        <p:spPr/>
        <p:txBody>
          <a:bodyPr/>
          <a:lstStyle/>
          <a:p>
            <a:fld id="{FFCE0547-5E87-48FE-A663-C4FAB7F309C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Method notes: Ceteris Paribus, holistic, realistic, mundane, not just P&amp;Q</a:t>
            </a:r>
          </a:p>
        </p:txBody>
      </p:sp>
      <p:sp>
        <p:nvSpPr>
          <p:cNvPr id="4" name="Slide Number Placeholder 3"/>
          <p:cNvSpPr>
            <a:spLocks noGrp="1"/>
          </p:cNvSpPr>
          <p:nvPr>
            <p:ph type="sldNum" sz="quarter" idx="10"/>
          </p:nvPr>
        </p:nvSpPr>
        <p:spPr/>
        <p:txBody>
          <a:bodyPr/>
          <a:lstStyle/>
          <a:p>
            <a:fld id="{FFCE0547-5E87-48FE-A663-C4FAB7F309C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Price floors can create</a:t>
            </a:r>
            <a:r>
              <a:rPr lang="en-US" baseline="0" dirty="0"/>
              <a:t> surpluses (not a good thing). More available than can be efficiently used.</a:t>
            </a:r>
            <a:endParaRPr lang="en-US" dirty="0"/>
          </a:p>
        </p:txBody>
      </p:sp>
      <p:sp>
        <p:nvSpPr>
          <p:cNvPr id="4" name="Slide Number Placeholder 3"/>
          <p:cNvSpPr>
            <a:spLocks noGrp="1"/>
          </p:cNvSpPr>
          <p:nvPr>
            <p:ph type="sldNum" sz="quarter" idx="10"/>
          </p:nvPr>
        </p:nvSpPr>
        <p:spPr/>
        <p:txBody>
          <a:bodyPr/>
          <a:lstStyle/>
          <a:p>
            <a:fld id="{FFCE0547-5E87-48FE-A663-C4FAB7F309C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Method</a:t>
            </a:r>
            <a:r>
              <a:rPr lang="en-US" baseline="0" dirty="0"/>
              <a:t> notes: Conventional-mainstream analysis hinges on two data points (Price &amp; Quantity). You can measure them, but “jobs” are complex contractual arrangements involving dozens of things, not just wage rate. Mainstream hinges on measurement. Austrians do measure things, but that is not the important issue and can be misleading.</a:t>
            </a:r>
            <a:endParaRPr lang="en-US" dirty="0"/>
          </a:p>
        </p:txBody>
      </p:sp>
      <p:sp>
        <p:nvSpPr>
          <p:cNvPr id="4" name="Slide Number Placeholder 3"/>
          <p:cNvSpPr>
            <a:spLocks noGrp="1"/>
          </p:cNvSpPr>
          <p:nvPr>
            <p:ph type="sldNum" sz="quarter" idx="10"/>
          </p:nvPr>
        </p:nvSpPr>
        <p:spPr/>
        <p:txBody>
          <a:bodyPr/>
          <a:lstStyle/>
          <a:p>
            <a:fld id="{FFCE0547-5E87-48FE-A663-C4FAB7F309C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6470"/>
            <a:r>
              <a:rPr lang="en-US" dirty="0"/>
              <a:t>Differences converge at older ages</a:t>
            </a:r>
          </a:p>
          <a:p>
            <a:endParaRPr lang="en-US" dirty="0"/>
          </a:p>
        </p:txBody>
      </p:sp>
      <p:sp>
        <p:nvSpPr>
          <p:cNvPr id="4" name="Slide Number Placeholder 3"/>
          <p:cNvSpPr>
            <a:spLocks noGrp="1"/>
          </p:cNvSpPr>
          <p:nvPr>
            <p:ph type="sldNum" sz="quarter" idx="10"/>
          </p:nvPr>
        </p:nvSpPr>
        <p:spPr/>
        <p:txBody>
          <a:bodyPr/>
          <a:lstStyle/>
          <a:p>
            <a:fld id="{FFCE0547-5E87-48FE-A663-C4FAB7F309CE}"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Teen</a:t>
            </a:r>
            <a:r>
              <a:rPr lang="en-US" baseline="0" dirty="0"/>
              <a:t> unemployment in 2012 was 20% and 28%</a:t>
            </a:r>
            <a:endParaRPr lang="en-US" dirty="0"/>
          </a:p>
        </p:txBody>
      </p:sp>
      <p:sp>
        <p:nvSpPr>
          <p:cNvPr id="4" name="Slide Number Placeholder 3"/>
          <p:cNvSpPr>
            <a:spLocks noGrp="1"/>
          </p:cNvSpPr>
          <p:nvPr>
            <p:ph type="sldNum" sz="quarter" idx="10"/>
          </p:nvPr>
        </p:nvSpPr>
        <p:spPr/>
        <p:txBody>
          <a:bodyPr/>
          <a:lstStyle/>
          <a:p>
            <a:fld id="{FFCE0547-5E87-48FE-A663-C4FAB7F309CE}" type="slidenum">
              <a:rPr lang="en-US" smtClean="0"/>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 08 to July 09 =10% decline in employment in 19 months</a:t>
            </a:r>
          </a:p>
          <a:p>
            <a:r>
              <a:rPr lang="en-US" dirty="0"/>
              <a:t>July 09 to Oct 09 = 8% decline in employment in 4 months</a:t>
            </a:r>
          </a:p>
        </p:txBody>
      </p:sp>
      <p:sp>
        <p:nvSpPr>
          <p:cNvPr id="4" name="Slide Number Placeholder 3"/>
          <p:cNvSpPr>
            <a:spLocks noGrp="1"/>
          </p:cNvSpPr>
          <p:nvPr>
            <p:ph type="sldNum" sz="quarter" idx="10"/>
          </p:nvPr>
        </p:nvSpPr>
        <p:spPr/>
        <p:txBody>
          <a:bodyPr/>
          <a:lstStyle/>
          <a:p>
            <a:fld id="{FFCE0547-5E87-48FE-A663-C4FAB7F309CE}" type="slidenum">
              <a:rPr lang="en-US" smtClean="0"/>
              <a:pPr/>
              <a:t>13</a:t>
            </a:fld>
            <a:endParaRPr lang="en-US"/>
          </a:p>
        </p:txBody>
      </p:sp>
    </p:spTree>
    <p:extLst>
      <p:ext uri="{BB962C8B-B14F-4D97-AF65-F5344CB8AC3E}">
        <p14:creationId xmlns:p14="http://schemas.microsoft.com/office/powerpoint/2010/main" val="1315823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How</a:t>
            </a:r>
            <a:r>
              <a:rPr lang="en-US" baseline="0" dirty="0"/>
              <a:t> much will we work? Answered!</a:t>
            </a:r>
            <a:endParaRPr lang="en-US" dirty="0"/>
          </a:p>
        </p:txBody>
      </p:sp>
      <p:sp>
        <p:nvSpPr>
          <p:cNvPr id="4" name="Slide Number Placeholder 3"/>
          <p:cNvSpPr>
            <a:spLocks noGrp="1"/>
          </p:cNvSpPr>
          <p:nvPr>
            <p:ph type="sldNum" sz="quarter" idx="10"/>
          </p:nvPr>
        </p:nvSpPr>
        <p:spPr/>
        <p:txBody>
          <a:bodyPr/>
          <a:lstStyle/>
          <a:p>
            <a:fld id="{FFCE0547-5E87-48FE-A663-C4FAB7F309CE}" type="slidenum">
              <a:rPr lang="en-US" smtClean="0"/>
              <a:pPr/>
              <a:t>18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How much unemployment = Qs - </a:t>
            </a:r>
            <a:r>
              <a:rPr lang="en-US" dirty="0" err="1"/>
              <a:t>Qd</a:t>
            </a:r>
            <a:endParaRPr lang="en-US" dirty="0"/>
          </a:p>
        </p:txBody>
      </p:sp>
      <p:sp>
        <p:nvSpPr>
          <p:cNvPr id="4" name="Slide Number Placeholder 3"/>
          <p:cNvSpPr>
            <a:spLocks noGrp="1"/>
          </p:cNvSpPr>
          <p:nvPr>
            <p:ph type="sldNum" sz="quarter" idx="10"/>
          </p:nvPr>
        </p:nvSpPr>
        <p:spPr/>
        <p:txBody>
          <a:bodyPr/>
          <a:lstStyle/>
          <a:p>
            <a:fld id="{FFCE0547-5E87-48FE-A663-C4FAB7F309CE}" type="slidenum">
              <a:rPr lang="en-US" smtClean="0"/>
              <a:pPr/>
              <a:t>28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Important,</a:t>
            </a:r>
            <a:r>
              <a:rPr lang="en-US" baseline="0" dirty="0"/>
              <a:t> ongoing issues of the times, always need to be refuted. The Austrian school needs some good “labor” economists.</a:t>
            </a:r>
            <a:endParaRPr lang="en-US" dirty="0"/>
          </a:p>
        </p:txBody>
      </p:sp>
      <p:sp>
        <p:nvSpPr>
          <p:cNvPr id="4" name="Slide Number Placeholder 3"/>
          <p:cNvSpPr>
            <a:spLocks noGrp="1"/>
          </p:cNvSpPr>
          <p:nvPr>
            <p:ph type="sldNum" sz="quarter" idx="10"/>
          </p:nvPr>
        </p:nvSpPr>
        <p:spPr/>
        <p:txBody>
          <a:bodyPr/>
          <a:lstStyle/>
          <a:p>
            <a:fld id="{FFCE0547-5E87-48FE-A663-C4FAB7F309CE}"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482C45-2755-4D9D-BD83-8E164EC735BC}" type="datetime1">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A1810-9135-43CF-AE68-FF9B1BF7FC8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D9F20B-203A-48F8-9E41-48191B6022F6}" type="datetime1">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A1810-9135-43CF-AE68-FF9B1BF7FC8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B64755-8109-4379-8200-C68342E123D6}" type="datetime1">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A1810-9135-43CF-AE68-FF9B1BF7FC8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939E0C-2615-4E4B-98EB-A01280B75D97}" type="datetime1">
              <a:rPr lang="en-US" smtClean="0"/>
              <a:pPr/>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7A1810-9135-43CF-AE68-FF9B1BF7FC8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3CFEF8-50B5-43A3-B784-3FAC1AF38AB9}" type="datetime1">
              <a:rPr lang="en-US" smtClean="0"/>
              <a:pPr/>
              <a:t>7/14/2020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7A1810-9135-43CF-AE68-FF9B1BF7FC8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A844A02-B341-4DD4-A85D-2DBFA9EB9995}" type="datetime1">
              <a:rPr lang="en-US" smtClean="0"/>
              <a:pPr/>
              <a:t>7/14/2020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7A1810-9135-43CF-AE68-FF9B1BF7FC8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329B22-EE85-49EE-8FC0-6050090465DB}" type="datetime1">
              <a:rPr lang="en-US" smtClean="0"/>
              <a:pPr/>
              <a:t>7/14/2020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7A1810-9135-43CF-AE68-FF9B1BF7FC8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4B20C0-F34A-44FD-BDFE-0451629F09D6}" type="datetime1">
              <a:rPr lang="en-US" smtClean="0"/>
              <a:pPr/>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7A1810-9135-43CF-AE68-FF9B1BF7FC8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0B2DDF-A613-4291-ABAC-46E8B9F4CA29}" type="datetime1">
              <a:rPr lang="en-US" smtClean="0"/>
              <a:pPr/>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7A1810-9135-43CF-AE68-FF9B1BF7FC8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D1C6B7-CC53-46C3-A89A-FF07B890D617}" type="datetime1">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A1810-9135-43CF-AE68-FF9B1BF7FC8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53F373-5792-409C-B25B-4E6015A7093B}" type="datetime1">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A1810-9135-43CF-AE68-FF9B1BF7FC8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6BB0B0-2FBF-4C62-B2B4-A715AB353CEB}" type="datetime1">
              <a:rPr lang="en-US" smtClean="0"/>
              <a:pPr/>
              <a:t>7/14/2020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7A1810-9135-43CF-AE68-FF9B1BF7FC8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1447800"/>
          </a:xfrm>
        </p:spPr>
        <p:txBody>
          <a:bodyPr>
            <a:normAutofit/>
          </a:bodyPr>
          <a:lstStyle/>
          <a:p>
            <a:r>
              <a:rPr lang="en-US" dirty="0"/>
              <a:t>Mises University--2020</a:t>
            </a:r>
          </a:p>
        </p:txBody>
      </p:sp>
      <p:sp>
        <p:nvSpPr>
          <p:cNvPr id="3" name="Subtitle 2"/>
          <p:cNvSpPr>
            <a:spLocks noGrp="1"/>
          </p:cNvSpPr>
          <p:nvPr>
            <p:ph type="subTitle" idx="1"/>
          </p:nvPr>
        </p:nvSpPr>
        <p:spPr>
          <a:xfrm>
            <a:off x="1371600" y="2971800"/>
            <a:ext cx="6400800" cy="2667000"/>
          </a:xfrm>
        </p:spPr>
        <p:txBody>
          <a:bodyPr>
            <a:normAutofit/>
          </a:bodyPr>
          <a:lstStyle/>
          <a:p>
            <a:r>
              <a:rPr lang="en-US" dirty="0"/>
              <a:t>The Minimum Wage</a:t>
            </a:r>
          </a:p>
          <a:p>
            <a:endParaRPr lang="en-US" dirty="0"/>
          </a:p>
          <a:p>
            <a:r>
              <a:rPr lang="en-US" dirty="0"/>
              <a:t>Dr. Mark Thornton</a:t>
            </a:r>
          </a:p>
          <a:p>
            <a:r>
              <a:rPr lang="en-US" dirty="0"/>
              <a:t>@</a:t>
            </a:r>
            <a:r>
              <a:rPr lang="en-US" dirty="0" err="1"/>
              <a:t>DrMarkThornton</a:t>
            </a:r>
            <a:endParaRPr lang="en-US" dirty="0"/>
          </a:p>
        </p:txBody>
      </p:sp>
      <p:sp>
        <p:nvSpPr>
          <p:cNvPr id="4" name="Slide Number Placeholder 3"/>
          <p:cNvSpPr>
            <a:spLocks noGrp="1"/>
          </p:cNvSpPr>
          <p:nvPr>
            <p:ph type="sldNum" sz="quarter" idx="12"/>
          </p:nvPr>
        </p:nvSpPr>
        <p:spPr/>
        <p:txBody>
          <a:bodyPr/>
          <a:lstStyle/>
          <a:p>
            <a:fld id="{7B7A1810-9135-43CF-AE68-FF9B1BF7FC8C}"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Takeaways</a:t>
            </a:r>
          </a:p>
        </p:txBody>
      </p:sp>
      <p:sp>
        <p:nvSpPr>
          <p:cNvPr id="3" name="Content Placeholder 2"/>
          <p:cNvSpPr>
            <a:spLocks noGrp="1"/>
          </p:cNvSpPr>
          <p:nvPr>
            <p:ph idx="1"/>
          </p:nvPr>
        </p:nvSpPr>
        <p:spPr/>
        <p:txBody>
          <a:bodyPr>
            <a:normAutofit/>
          </a:bodyPr>
          <a:lstStyle/>
          <a:p>
            <a:r>
              <a:rPr lang="en-US" dirty="0"/>
              <a:t>2020 Record number of increases by states and local governments</a:t>
            </a:r>
          </a:p>
          <a:p>
            <a:pPr marL="0" indent="0">
              <a:buNone/>
            </a:pPr>
            <a:endParaRPr lang="en-US" dirty="0"/>
          </a:p>
          <a:p>
            <a:r>
              <a:rPr lang="en-US" dirty="0"/>
              <a:t>Austrian versus Mainstream approaches</a:t>
            </a:r>
          </a:p>
          <a:p>
            <a:endParaRPr lang="en-US" dirty="0"/>
          </a:p>
          <a:p>
            <a:r>
              <a:rPr lang="en-US" dirty="0"/>
              <a:t>MWL increases did not satisfy advocates</a:t>
            </a:r>
          </a:p>
          <a:p>
            <a:r>
              <a:rPr lang="en-US" dirty="0"/>
              <a:t>Progressive origins of the MWL</a:t>
            </a:r>
          </a:p>
        </p:txBody>
      </p:sp>
      <p:sp>
        <p:nvSpPr>
          <p:cNvPr id="4" name="Slide Number Placeholder 3"/>
          <p:cNvSpPr>
            <a:spLocks noGrp="1"/>
          </p:cNvSpPr>
          <p:nvPr>
            <p:ph type="sldNum" sz="quarter" idx="12"/>
          </p:nvPr>
        </p:nvSpPr>
        <p:spPr/>
        <p:txBody>
          <a:bodyPr/>
          <a:lstStyle/>
          <a:p>
            <a:fld id="{7B7A1810-9135-43CF-AE68-FF9B1BF7FC8C}"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Minimum Wage</a:t>
            </a:r>
          </a:p>
        </p:txBody>
      </p:sp>
      <p:sp>
        <p:nvSpPr>
          <p:cNvPr id="3" name="Content Placeholder 2"/>
          <p:cNvSpPr>
            <a:spLocks noGrp="1"/>
          </p:cNvSpPr>
          <p:nvPr>
            <p:ph idx="1"/>
          </p:nvPr>
        </p:nvSpPr>
        <p:spPr/>
        <p:txBody>
          <a:bodyPr>
            <a:normAutofit/>
          </a:bodyPr>
          <a:lstStyle/>
          <a:p>
            <a:r>
              <a:rPr lang="en-US" dirty="0"/>
              <a:t>Law that sets a “floor” on payments to labor</a:t>
            </a:r>
          </a:p>
          <a:p>
            <a:r>
              <a:rPr lang="en-US" dirty="0"/>
              <a:t>You can pay higher wages, but not lower</a:t>
            </a:r>
          </a:p>
          <a:p>
            <a:r>
              <a:rPr lang="en-US" dirty="0"/>
              <a:t>Federal MWL is $7.25 per hour</a:t>
            </a:r>
          </a:p>
          <a:p>
            <a:r>
              <a:rPr lang="en-US" dirty="0"/>
              <a:t>31 States have MWL higher than federal</a:t>
            </a:r>
          </a:p>
          <a:p>
            <a:r>
              <a:rPr lang="en-US" dirty="0"/>
              <a:t>Cites such as Seattle, San Francisco, Portland, Los Angeles, Kansas City, and DC have MWL higher than state levels</a:t>
            </a:r>
          </a:p>
          <a:p>
            <a:pPr marL="0" indent="0">
              <a:buNone/>
            </a:pPr>
            <a:endParaRPr lang="en-US" dirty="0"/>
          </a:p>
        </p:txBody>
      </p:sp>
      <p:sp>
        <p:nvSpPr>
          <p:cNvPr id="4" name="Slide Number Placeholder 3"/>
          <p:cNvSpPr>
            <a:spLocks noGrp="1"/>
          </p:cNvSpPr>
          <p:nvPr>
            <p:ph type="sldNum" sz="quarter" idx="12"/>
          </p:nvPr>
        </p:nvSpPr>
        <p:spPr/>
        <p:txBody>
          <a:bodyPr/>
          <a:lstStyle/>
          <a:p>
            <a:fld id="{7B7A1810-9135-43CF-AE68-FF9B1BF7FC8C}" type="slidenum">
              <a:rPr lang="en-US" smtClean="0"/>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Conventional Analysis</a:t>
            </a:r>
          </a:p>
        </p:txBody>
      </p:sp>
      <p:sp>
        <p:nvSpPr>
          <p:cNvPr id="4" name="Slide Number Placeholder 3"/>
          <p:cNvSpPr>
            <a:spLocks noGrp="1"/>
          </p:cNvSpPr>
          <p:nvPr>
            <p:ph type="sldNum" sz="quarter" idx="12"/>
          </p:nvPr>
        </p:nvSpPr>
        <p:spPr/>
        <p:txBody>
          <a:bodyPr/>
          <a:lstStyle/>
          <a:p>
            <a:fld id="{7B7A1810-9135-43CF-AE68-FF9B1BF7FC8C}" type="slidenum">
              <a:rPr lang="en-US" smtClean="0"/>
              <a:pPr/>
              <a:t>4</a:t>
            </a:fld>
            <a:endParaRPr lang="en-US"/>
          </a:p>
        </p:txBody>
      </p:sp>
      <p:pic>
        <p:nvPicPr>
          <p:cNvPr id="5" name="Content Placeholder 3" descr="minimumwagegraph.jpg"/>
          <p:cNvPicPr>
            <a:picLocks noGrp="1" noChangeAspect="1"/>
          </p:cNvPicPr>
          <p:nvPr>
            <p:ph idx="1"/>
          </p:nvPr>
        </p:nvPicPr>
        <p:blipFill>
          <a:blip r:embed="rId3" cstate="print"/>
          <a:stretch>
            <a:fillRect/>
          </a:stretch>
        </p:blipFill>
        <p:spPr>
          <a:xfrm>
            <a:off x="304800" y="2286000"/>
            <a:ext cx="7848600" cy="3809999"/>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MWL Do?</a:t>
            </a:r>
          </a:p>
        </p:txBody>
      </p:sp>
      <p:sp>
        <p:nvSpPr>
          <p:cNvPr id="3" name="Text Placeholder 2"/>
          <p:cNvSpPr>
            <a:spLocks noGrp="1"/>
          </p:cNvSpPr>
          <p:nvPr>
            <p:ph type="body" idx="1"/>
          </p:nvPr>
        </p:nvSpPr>
        <p:spPr>
          <a:xfrm>
            <a:off x="457200" y="1066801"/>
            <a:ext cx="4040188" cy="762000"/>
          </a:xfrm>
        </p:spPr>
        <p:txBody>
          <a:bodyPr/>
          <a:lstStyle/>
          <a:p>
            <a:r>
              <a:rPr lang="en-US" dirty="0"/>
              <a:t>On the one hand</a:t>
            </a:r>
          </a:p>
        </p:txBody>
      </p:sp>
      <p:sp>
        <p:nvSpPr>
          <p:cNvPr id="4" name="Content Placeholder 3"/>
          <p:cNvSpPr>
            <a:spLocks noGrp="1"/>
          </p:cNvSpPr>
          <p:nvPr>
            <p:ph sz="half" idx="2"/>
          </p:nvPr>
        </p:nvSpPr>
        <p:spPr/>
        <p:txBody>
          <a:bodyPr>
            <a:normAutofit fontScale="92500"/>
          </a:bodyPr>
          <a:lstStyle/>
          <a:p>
            <a:r>
              <a:rPr lang="en-US" b="1" i="1" dirty="0"/>
              <a:t>“There’s just no evidence that raising the minimum wage costs jobs</a:t>
            </a:r>
            <a:r>
              <a:rPr lang="en-US" i="1" dirty="0"/>
              <a:t>, at least when the starting point is as low as it is in modern America...” [this apparent defiance of the laws of supply and demand occurs because]“the market for labor isn’t like the market for, say, wheat, because workers are people.”</a:t>
            </a:r>
          </a:p>
          <a:p>
            <a:endParaRPr lang="en-US" dirty="0"/>
          </a:p>
        </p:txBody>
      </p:sp>
      <p:sp>
        <p:nvSpPr>
          <p:cNvPr id="5" name="Text Placeholder 4"/>
          <p:cNvSpPr>
            <a:spLocks noGrp="1"/>
          </p:cNvSpPr>
          <p:nvPr>
            <p:ph type="body" sz="quarter" idx="3"/>
          </p:nvPr>
        </p:nvSpPr>
        <p:spPr>
          <a:xfrm>
            <a:off x="4645025" y="1066801"/>
            <a:ext cx="4041775" cy="762000"/>
          </a:xfrm>
        </p:spPr>
        <p:txBody>
          <a:bodyPr/>
          <a:lstStyle/>
          <a:p>
            <a:r>
              <a:rPr lang="en-US" dirty="0"/>
              <a:t>On the other hand</a:t>
            </a:r>
          </a:p>
        </p:txBody>
      </p:sp>
      <p:sp>
        <p:nvSpPr>
          <p:cNvPr id="6" name="Content Placeholder 5"/>
          <p:cNvSpPr>
            <a:spLocks noGrp="1"/>
          </p:cNvSpPr>
          <p:nvPr>
            <p:ph sz="quarter" idx="4"/>
          </p:nvPr>
        </p:nvSpPr>
        <p:spPr/>
        <p:txBody>
          <a:bodyPr>
            <a:normAutofit fontScale="92500" lnSpcReduction="20000"/>
          </a:bodyPr>
          <a:lstStyle/>
          <a:p>
            <a:r>
              <a:rPr lang="en-US" i="1" dirty="0"/>
              <a:t>“</a:t>
            </a:r>
            <a:r>
              <a:rPr lang="en-US" b="1" i="1" dirty="0"/>
              <a:t>Any Econ 101 student can tell you the answer: The higher wage reduces the quantity of labor demanded, and hence leads to unemployment. </a:t>
            </a:r>
            <a:r>
              <a:rPr lang="en-US" i="1" dirty="0"/>
              <a:t>Clearly these advocates (of MWL) very much want to believe that the price of labor–unlike that of gasoline, or Manhattan apartments–can be set based on considerations of justice, not supply and demand, without unpleasant side effects…”</a:t>
            </a:r>
          </a:p>
          <a:p>
            <a:endParaRPr lang="en-US" dirty="0"/>
          </a:p>
        </p:txBody>
      </p:sp>
      <p:sp>
        <p:nvSpPr>
          <p:cNvPr id="7" name="Slide Number Placeholder 6"/>
          <p:cNvSpPr>
            <a:spLocks noGrp="1"/>
          </p:cNvSpPr>
          <p:nvPr>
            <p:ph type="sldNum" sz="quarter" idx="12"/>
          </p:nvPr>
        </p:nvSpPr>
        <p:spPr/>
        <p:txBody>
          <a:bodyPr/>
          <a:lstStyle/>
          <a:p>
            <a:fld id="{7B7A1810-9135-43CF-AE68-FF9B1BF7FC8C}" type="slidenum">
              <a:rPr lang="en-US" smtClean="0"/>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Who Said Those Things?</a:t>
            </a:r>
          </a:p>
        </p:txBody>
      </p:sp>
      <p:pic>
        <p:nvPicPr>
          <p:cNvPr id="12" name="Content Placeholder 11" descr="paulright.jpg"/>
          <p:cNvPicPr>
            <a:picLocks noGrp="1" noChangeAspect="1"/>
          </p:cNvPicPr>
          <p:nvPr>
            <p:ph sz="half" idx="2"/>
          </p:nvPr>
        </p:nvPicPr>
        <p:blipFill>
          <a:blip r:embed="rId2" cstate="print"/>
          <a:stretch>
            <a:fillRect/>
          </a:stretch>
        </p:blipFill>
        <p:spPr>
          <a:xfrm>
            <a:off x="4800600" y="1981200"/>
            <a:ext cx="3176587" cy="3352800"/>
          </a:xfrm>
        </p:spPr>
      </p:pic>
      <p:sp>
        <p:nvSpPr>
          <p:cNvPr id="7" name="Slide Number Placeholder 6"/>
          <p:cNvSpPr>
            <a:spLocks noGrp="1"/>
          </p:cNvSpPr>
          <p:nvPr>
            <p:ph type="sldNum" sz="quarter" idx="12"/>
          </p:nvPr>
        </p:nvSpPr>
        <p:spPr/>
        <p:txBody>
          <a:bodyPr/>
          <a:lstStyle/>
          <a:p>
            <a:fld id="{7B7A1810-9135-43CF-AE68-FF9B1BF7FC8C}" type="slidenum">
              <a:rPr lang="en-US" smtClean="0"/>
              <a:pPr/>
              <a:t>6</a:t>
            </a:fld>
            <a:endParaRPr lang="en-US"/>
          </a:p>
        </p:txBody>
      </p:sp>
      <p:pic>
        <p:nvPicPr>
          <p:cNvPr id="14" name="Content Placeholder 13" descr="paulleft.jpg"/>
          <p:cNvPicPr>
            <a:picLocks noGrp="1" noChangeAspect="1"/>
          </p:cNvPicPr>
          <p:nvPr>
            <p:ph sz="half" idx="1"/>
          </p:nvPr>
        </p:nvPicPr>
        <p:blipFill>
          <a:blip r:embed="rId3" cstate="print"/>
          <a:stretch>
            <a:fillRect/>
          </a:stretch>
        </p:blipFill>
        <p:spPr>
          <a:xfrm>
            <a:off x="1243012" y="1981200"/>
            <a:ext cx="2947988" cy="33528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Seattle: A Tale of Two Studies</a:t>
            </a:r>
          </a:p>
        </p:txBody>
      </p:sp>
      <p:sp>
        <p:nvSpPr>
          <p:cNvPr id="3" name="Text Placeholder 2"/>
          <p:cNvSpPr>
            <a:spLocks noGrp="1"/>
          </p:cNvSpPr>
          <p:nvPr>
            <p:ph type="body" idx="1"/>
          </p:nvPr>
        </p:nvSpPr>
        <p:spPr/>
        <p:txBody>
          <a:bodyPr>
            <a:normAutofit fontScale="92500"/>
          </a:bodyPr>
          <a:lstStyle/>
          <a:p>
            <a:r>
              <a:rPr lang="en-US" dirty="0"/>
              <a:t>University of California-Berkeley</a:t>
            </a:r>
          </a:p>
        </p:txBody>
      </p:sp>
      <p:sp>
        <p:nvSpPr>
          <p:cNvPr id="4" name="Content Placeholder 3"/>
          <p:cNvSpPr>
            <a:spLocks noGrp="1"/>
          </p:cNvSpPr>
          <p:nvPr>
            <p:ph sz="half" idx="2"/>
          </p:nvPr>
        </p:nvSpPr>
        <p:spPr/>
        <p:txBody>
          <a:bodyPr>
            <a:normAutofit lnSpcReduction="10000"/>
          </a:bodyPr>
          <a:lstStyle/>
          <a:p>
            <a:r>
              <a:rPr lang="en-US" dirty="0"/>
              <a:t>Food Service Industry</a:t>
            </a:r>
          </a:p>
          <a:p>
            <a:r>
              <a:rPr lang="en-US" dirty="0"/>
              <a:t>$11-$13 (18% increase)</a:t>
            </a:r>
          </a:p>
          <a:p>
            <a:r>
              <a:rPr lang="en-US" dirty="0"/>
              <a:t>Little/no change in wage-pay and employment in full service (i.e. high skill) (tip and benefit exemption) 1%+</a:t>
            </a:r>
          </a:p>
          <a:p>
            <a:r>
              <a:rPr lang="en-US" dirty="0"/>
              <a:t>Limited service increases less than expected by 4%</a:t>
            </a:r>
          </a:p>
          <a:p>
            <a:r>
              <a:rPr lang="en-US" dirty="0"/>
              <a:t>Hours worked decline by 13% </a:t>
            </a:r>
          </a:p>
        </p:txBody>
      </p:sp>
      <p:sp>
        <p:nvSpPr>
          <p:cNvPr id="5" name="Text Placeholder 4"/>
          <p:cNvSpPr>
            <a:spLocks noGrp="1"/>
          </p:cNvSpPr>
          <p:nvPr>
            <p:ph type="body" sz="quarter" idx="3"/>
          </p:nvPr>
        </p:nvSpPr>
        <p:spPr/>
        <p:txBody>
          <a:bodyPr/>
          <a:lstStyle/>
          <a:p>
            <a:r>
              <a:rPr lang="en-US" dirty="0"/>
              <a:t>University of Washington</a:t>
            </a:r>
          </a:p>
        </p:txBody>
      </p:sp>
      <p:sp>
        <p:nvSpPr>
          <p:cNvPr id="6" name="Content Placeholder 5"/>
          <p:cNvSpPr>
            <a:spLocks noGrp="1"/>
          </p:cNvSpPr>
          <p:nvPr>
            <p:ph sz="quarter" idx="4"/>
          </p:nvPr>
        </p:nvSpPr>
        <p:spPr/>
        <p:txBody>
          <a:bodyPr/>
          <a:lstStyle/>
          <a:p>
            <a:r>
              <a:rPr lang="en-US" dirty="0"/>
              <a:t>Not just food service but all industries with low wage workers</a:t>
            </a:r>
          </a:p>
          <a:p>
            <a:r>
              <a:rPr lang="en-US" dirty="0"/>
              <a:t>Reduced hours by 9%, increased wages by 3%, reduced monthly pay by $125</a:t>
            </a:r>
          </a:p>
          <a:p>
            <a:r>
              <a:rPr lang="en-US" dirty="0"/>
              <a:t>Increased high skill $19+/hr. jobs </a:t>
            </a:r>
          </a:p>
        </p:txBody>
      </p:sp>
      <p:sp>
        <p:nvSpPr>
          <p:cNvPr id="7" name="Slide Number Placeholder 6"/>
          <p:cNvSpPr>
            <a:spLocks noGrp="1"/>
          </p:cNvSpPr>
          <p:nvPr>
            <p:ph type="sldNum" sz="quarter" idx="12"/>
          </p:nvPr>
        </p:nvSpPr>
        <p:spPr/>
        <p:txBody>
          <a:bodyPr/>
          <a:lstStyle/>
          <a:p>
            <a:fld id="{7B7A1810-9135-43CF-AE68-FF9B1BF7FC8C}"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Reconciliation </a:t>
            </a:r>
          </a:p>
        </p:txBody>
      </p:sp>
      <p:sp>
        <p:nvSpPr>
          <p:cNvPr id="9" name="Content Placeholder 8"/>
          <p:cNvSpPr>
            <a:spLocks noGrp="1"/>
          </p:cNvSpPr>
          <p:nvPr>
            <p:ph idx="1"/>
          </p:nvPr>
        </p:nvSpPr>
        <p:spPr/>
        <p:txBody>
          <a:bodyPr>
            <a:normAutofit fontScale="92500"/>
          </a:bodyPr>
          <a:lstStyle/>
          <a:p>
            <a:r>
              <a:rPr lang="en-US" dirty="0"/>
              <a:t>Both studies say the same thing--increase wage (price) decreases hours worked (quantity demanded) and </a:t>
            </a:r>
            <a:r>
              <a:rPr lang="en-US" i="1" dirty="0"/>
              <a:t>reduces</a:t>
            </a:r>
            <a:r>
              <a:rPr lang="en-US" dirty="0"/>
              <a:t> monthly pay.</a:t>
            </a:r>
          </a:p>
          <a:p>
            <a:r>
              <a:rPr lang="en-US" dirty="0"/>
              <a:t>Both studies find relative substitution of high skill for low skilled jobs. </a:t>
            </a:r>
          </a:p>
          <a:p>
            <a:r>
              <a:rPr lang="en-US" dirty="0"/>
              <a:t>Seattle was </a:t>
            </a:r>
            <a:r>
              <a:rPr lang="en-US" dirty="0" err="1"/>
              <a:t>Bubblesville</a:t>
            </a:r>
            <a:r>
              <a:rPr lang="en-US" dirty="0"/>
              <a:t> in 2016. More construction cranes than NYC and LA combined! </a:t>
            </a:r>
          </a:p>
          <a:p>
            <a:pPr>
              <a:buNone/>
            </a:pPr>
            <a:r>
              <a:rPr lang="en-US" dirty="0"/>
              <a:t>  </a:t>
            </a:r>
          </a:p>
        </p:txBody>
      </p:sp>
      <p:sp>
        <p:nvSpPr>
          <p:cNvPr id="7" name="Slide Number Placeholder 6"/>
          <p:cNvSpPr>
            <a:spLocks noGrp="1"/>
          </p:cNvSpPr>
          <p:nvPr>
            <p:ph type="sldNum" sz="quarter" idx="12"/>
          </p:nvPr>
        </p:nvSpPr>
        <p:spPr/>
        <p:txBody>
          <a:bodyPr/>
          <a:lstStyle/>
          <a:p>
            <a:fld id="{7B7A1810-9135-43CF-AE68-FF9B1BF7FC8C}"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Austrian Perspective on MWL (Labor)</a:t>
            </a:r>
          </a:p>
        </p:txBody>
      </p:sp>
      <p:sp>
        <p:nvSpPr>
          <p:cNvPr id="3" name="Content Placeholder 2"/>
          <p:cNvSpPr>
            <a:spLocks noGrp="1"/>
          </p:cNvSpPr>
          <p:nvPr>
            <p:ph idx="1"/>
          </p:nvPr>
        </p:nvSpPr>
        <p:spPr/>
        <p:txBody>
          <a:bodyPr>
            <a:normAutofit fontScale="92500" lnSpcReduction="10000"/>
          </a:bodyPr>
          <a:lstStyle/>
          <a:p>
            <a:r>
              <a:rPr lang="en-US" dirty="0"/>
              <a:t>MWL causes some combination of the following:</a:t>
            </a:r>
          </a:p>
          <a:p>
            <a:r>
              <a:rPr lang="en-US" dirty="0"/>
              <a:t>Unemployment</a:t>
            </a:r>
          </a:p>
          <a:p>
            <a:pPr lvl="1"/>
            <a:r>
              <a:rPr lang="en-US" dirty="0"/>
              <a:t>Fewer hours, Fewer jobs, Fewer employers (esp. small business)</a:t>
            </a:r>
          </a:p>
          <a:p>
            <a:r>
              <a:rPr lang="en-US" dirty="0"/>
              <a:t>Decrease job benefits</a:t>
            </a:r>
          </a:p>
          <a:p>
            <a:pPr lvl="1"/>
            <a:r>
              <a:rPr lang="en-US" dirty="0"/>
              <a:t>For example, Health insurance, Vacation &amp; Sick days, Clean uniforms, etc.</a:t>
            </a:r>
          </a:p>
          <a:p>
            <a:r>
              <a:rPr lang="en-US" dirty="0"/>
              <a:t>Decrease job desirability</a:t>
            </a:r>
          </a:p>
          <a:p>
            <a:pPr lvl="1"/>
            <a:r>
              <a:rPr lang="en-US" dirty="0"/>
              <a:t>For example, Harder work, Less sanitary conditions, Less lighting, air conditioning, etc.</a:t>
            </a:r>
          </a:p>
          <a:p>
            <a:pPr lvl="1"/>
            <a:endParaRPr lang="en-US" dirty="0"/>
          </a:p>
        </p:txBody>
      </p:sp>
      <p:sp>
        <p:nvSpPr>
          <p:cNvPr id="4" name="Slide Number Placeholder 3"/>
          <p:cNvSpPr>
            <a:spLocks noGrp="1"/>
          </p:cNvSpPr>
          <p:nvPr>
            <p:ph type="sldNum" sz="quarter" idx="12"/>
          </p:nvPr>
        </p:nvSpPr>
        <p:spPr/>
        <p:txBody>
          <a:bodyPr/>
          <a:lstStyle/>
          <a:p>
            <a:fld id="{7B7A1810-9135-43CF-AE68-FF9B1BF7FC8C}" type="slidenum">
              <a:rPr lang="en-US" smtClean="0"/>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Continued (Capital)</a:t>
            </a:r>
          </a:p>
        </p:txBody>
      </p:sp>
      <p:sp>
        <p:nvSpPr>
          <p:cNvPr id="3" name="Content Placeholder 2"/>
          <p:cNvSpPr>
            <a:spLocks noGrp="1"/>
          </p:cNvSpPr>
          <p:nvPr>
            <p:ph idx="1"/>
          </p:nvPr>
        </p:nvSpPr>
        <p:spPr/>
        <p:txBody>
          <a:bodyPr>
            <a:normAutofit/>
          </a:bodyPr>
          <a:lstStyle/>
          <a:p>
            <a:r>
              <a:rPr lang="en-US" dirty="0"/>
              <a:t>Increased Demand for High Skilled Labor</a:t>
            </a:r>
          </a:p>
          <a:p>
            <a:r>
              <a:rPr lang="en-US" dirty="0"/>
              <a:t>Jobs are automated (partially or completely)</a:t>
            </a:r>
          </a:p>
          <a:p>
            <a:endParaRPr lang="en-US" dirty="0"/>
          </a:p>
        </p:txBody>
      </p:sp>
      <p:sp>
        <p:nvSpPr>
          <p:cNvPr id="4" name="Slide Number Placeholder 3"/>
          <p:cNvSpPr>
            <a:spLocks noGrp="1"/>
          </p:cNvSpPr>
          <p:nvPr>
            <p:ph type="sldNum" sz="quarter" idx="12"/>
          </p:nvPr>
        </p:nvSpPr>
        <p:spPr/>
        <p:txBody>
          <a:bodyPr/>
          <a:lstStyle/>
          <a:p>
            <a:fld id="{7B7A1810-9135-43CF-AE68-FF9B1BF7FC8C}"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Discrimination</a:t>
            </a:r>
          </a:p>
        </p:txBody>
      </p:sp>
      <p:sp>
        <p:nvSpPr>
          <p:cNvPr id="3" name="Content Placeholder 2"/>
          <p:cNvSpPr>
            <a:spLocks noGrp="1"/>
          </p:cNvSpPr>
          <p:nvPr>
            <p:ph idx="1"/>
          </p:nvPr>
        </p:nvSpPr>
        <p:spPr/>
        <p:txBody>
          <a:bodyPr>
            <a:normAutofit lnSpcReduction="10000"/>
          </a:bodyPr>
          <a:lstStyle/>
          <a:p>
            <a:r>
              <a:rPr lang="en-US" dirty="0"/>
              <a:t>Discrimination of minorities and inexperienced</a:t>
            </a:r>
          </a:p>
          <a:p>
            <a:r>
              <a:rPr lang="en-US" dirty="0"/>
              <a:t>Unemployment Rate – 2</a:t>
            </a:r>
            <a:r>
              <a:rPr lang="en-US" baseline="30000" dirty="0"/>
              <a:t>nd</a:t>
            </a:r>
            <a:r>
              <a:rPr lang="en-US" dirty="0"/>
              <a:t> Quarter 2017</a:t>
            </a:r>
          </a:p>
          <a:p>
            <a:r>
              <a:rPr lang="en-US" dirty="0"/>
              <a:t>Total Unemployment	=  4.2%</a:t>
            </a:r>
          </a:p>
          <a:p>
            <a:r>
              <a:rPr lang="en-US" dirty="0"/>
              <a:t>Total 16-17 			= 16.4%</a:t>
            </a:r>
          </a:p>
          <a:p>
            <a:r>
              <a:rPr lang="en-US" dirty="0"/>
              <a:t>White 16-17			= 14.7%</a:t>
            </a:r>
          </a:p>
          <a:p>
            <a:r>
              <a:rPr lang="en-US" dirty="0"/>
              <a:t>Black  16-17			= 27.8%</a:t>
            </a:r>
          </a:p>
          <a:p>
            <a:r>
              <a:rPr lang="en-US" dirty="0"/>
              <a:t>Hispanic 16-17		= 19.0%</a:t>
            </a:r>
          </a:p>
          <a:p>
            <a:endParaRPr lang="en-US" dirty="0"/>
          </a:p>
        </p:txBody>
      </p:sp>
      <p:sp>
        <p:nvSpPr>
          <p:cNvPr id="4" name="Slide Number Placeholder 3"/>
          <p:cNvSpPr>
            <a:spLocks noGrp="1"/>
          </p:cNvSpPr>
          <p:nvPr>
            <p:ph type="sldNum" sz="quarter" idx="12"/>
          </p:nvPr>
        </p:nvSpPr>
        <p:spPr/>
        <p:txBody>
          <a:bodyPr/>
          <a:lstStyle/>
          <a:p>
            <a:fld id="{7B7A1810-9135-43CF-AE68-FF9B1BF7FC8C}" type="slidenum">
              <a:rPr lang="en-US" smtClean="0"/>
              <a:pPr/>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EU Employment 2004-2012</a:t>
            </a:r>
          </a:p>
        </p:txBody>
      </p:sp>
      <p:pic>
        <p:nvPicPr>
          <p:cNvPr id="5" name="Content Placeholder 4" descr="EUunemployment.jpg"/>
          <p:cNvPicPr>
            <a:picLocks noGrp="1" noChangeAspect="1"/>
          </p:cNvPicPr>
          <p:nvPr>
            <p:ph idx="1"/>
          </p:nvPr>
        </p:nvPicPr>
        <p:blipFill>
          <a:blip r:embed="rId3" cstate="print"/>
          <a:stretch>
            <a:fillRect/>
          </a:stretch>
        </p:blipFill>
        <p:spPr>
          <a:xfrm>
            <a:off x="1828800" y="1602581"/>
            <a:ext cx="5486400" cy="4521200"/>
          </a:xfrm>
        </p:spPr>
      </p:pic>
      <p:sp>
        <p:nvSpPr>
          <p:cNvPr id="4" name="Slide Number Placeholder 3"/>
          <p:cNvSpPr>
            <a:spLocks noGrp="1"/>
          </p:cNvSpPr>
          <p:nvPr>
            <p:ph type="sldNum" sz="quarter" idx="12"/>
          </p:nvPr>
        </p:nvSpPr>
        <p:spPr/>
        <p:txBody>
          <a:bodyPr/>
          <a:lstStyle/>
          <a:p>
            <a:fld id="{7B7A1810-9135-43CF-AE68-FF9B1BF7FC8C}"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Teen Employment and the Last Hike in the Minimum Wage Law-2009</a:t>
            </a:r>
          </a:p>
        </p:txBody>
      </p:sp>
      <p:pic>
        <p:nvPicPr>
          <p:cNvPr id="5" name="Content Placeholder 4" descr="18mulligan.jpg"/>
          <p:cNvPicPr>
            <a:picLocks noGrp="1" noChangeAspect="1"/>
          </p:cNvPicPr>
          <p:nvPr>
            <p:ph idx="1"/>
          </p:nvPr>
        </p:nvPicPr>
        <p:blipFill>
          <a:blip r:embed="rId3" cstate="print"/>
          <a:stretch>
            <a:fillRect/>
          </a:stretch>
        </p:blipFill>
        <p:spPr>
          <a:xfrm>
            <a:off x="1187450" y="1685131"/>
            <a:ext cx="6769100" cy="4356100"/>
          </a:xfrm>
        </p:spPr>
      </p:pic>
      <p:sp>
        <p:nvSpPr>
          <p:cNvPr id="4" name="Slide Number Placeholder 3"/>
          <p:cNvSpPr>
            <a:spLocks noGrp="1"/>
          </p:cNvSpPr>
          <p:nvPr>
            <p:ph type="sldNum" sz="quarter" idx="12"/>
          </p:nvPr>
        </p:nvSpPr>
        <p:spPr/>
        <p:txBody>
          <a:bodyPr/>
          <a:lstStyle/>
          <a:p>
            <a:fld id="{7B7A1810-9135-43CF-AE68-FF9B1BF7FC8C}"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a:xfrm>
            <a:off x="457200" y="1295400"/>
            <a:ext cx="8229600" cy="4830763"/>
          </a:xfrm>
        </p:spPr>
        <p:txBody>
          <a:bodyPr>
            <a:normAutofit fontScale="92500" lnSpcReduction="20000"/>
          </a:bodyPr>
          <a:lstStyle/>
          <a:p>
            <a:r>
              <a:rPr lang="en-US" dirty="0"/>
              <a:t>Wage rates determined market conditions, the relative scarcity of human and non-human resources.</a:t>
            </a:r>
          </a:p>
          <a:p>
            <a:r>
              <a:rPr lang="en-US" dirty="0"/>
              <a:t>There is no unemployment in a pure market economy.</a:t>
            </a:r>
          </a:p>
          <a:p>
            <a:r>
              <a:rPr lang="en-US" dirty="0"/>
              <a:t>Wage rate increases are driven by increases in capital (saving) and the extension and expansion of the structure of production.</a:t>
            </a:r>
          </a:p>
          <a:p>
            <a:r>
              <a:rPr lang="en-US" dirty="0"/>
              <a:t>Early job experience improves lifetime employment</a:t>
            </a:r>
          </a:p>
          <a:p>
            <a:r>
              <a:rPr lang="en-US" dirty="0"/>
              <a:t>MWL: Hurt their “intended” beneficiary </a:t>
            </a:r>
          </a:p>
        </p:txBody>
      </p:sp>
      <p:sp>
        <p:nvSpPr>
          <p:cNvPr id="4" name="Slide Number Placeholder 3"/>
          <p:cNvSpPr>
            <a:spLocks noGrp="1"/>
          </p:cNvSpPr>
          <p:nvPr>
            <p:ph type="sldNum" sz="quarter" idx="12"/>
          </p:nvPr>
        </p:nvSpPr>
        <p:spPr/>
        <p:txBody>
          <a:bodyPr/>
          <a:lstStyle/>
          <a:p>
            <a:fld id="{7B7A1810-9135-43CF-AE68-FF9B1BF7FC8C}" type="slidenum">
              <a:rPr lang="en-US" smtClean="0"/>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help the poor</a:t>
            </a:r>
          </a:p>
        </p:txBody>
      </p:sp>
      <p:sp>
        <p:nvSpPr>
          <p:cNvPr id="3" name="Content Placeholder 2"/>
          <p:cNvSpPr>
            <a:spLocks noGrp="1"/>
          </p:cNvSpPr>
          <p:nvPr>
            <p:ph idx="1"/>
          </p:nvPr>
        </p:nvSpPr>
        <p:spPr/>
        <p:txBody>
          <a:bodyPr/>
          <a:lstStyle/>
          <a:p>
            <a:r>
              <a:rPr lang="en-US" dirty="0"/>
              <a:t>Eliminate MWL and compulsory education </a:t>
            </a:r>
          </a:p>
          <a:p>
            <a:r>
              <a:rPr lang="en-US" dirty="0"/>
              <a:t>Job experience leads to higher wages </a:t>
            </a:r>
          </a:p>
          <a:p>
            <a:r>
              <a:rPr lang="en-US" dirty="0"/>
              <a:t>Eliminate monopoly grants by government</a:t>
            </a:r>
          </a:p>
          <a:p>
            <a:r>
              <a:rPr lang="en-US" dirty="0"/>
              <a:t>Lowers cost of living &amp; increases opportunity</a:t>
            </a:r>
          </a:p>
          <a:p>
            <a:r>
              <a:rPr lang="en-US" dirty="0"/>
              <a:t>Eliminate taxes on labor</a:t>
            </a:r>
          </a:p>
          <a:p>
            <a:r>
              <a:rPr lang="en-US" dirty="0"/>
              <a:t>Higher wages &amp; income, more jobs</a:t>
            </a:r>
          </a:p>
          <a:p>
            <a:r>
              <a:rPr lang="en-US" dirty="0"/>
              <a:t>Eliminate the “Welfare Trap”</a:t>
            </a:r>
          </a:p>
          <a:p>
            <a:endParaRPr lang="en-US" dirty="0"/>
          </a:p>
        </p:txBody>
      </p:sp>
      <p:sp>
        <p:nvSpPr>
          <p:cNvPr id="4" name="Slide Number Placeholder 3"/>
          <p:cNvSpPr>
            <a:spLocks noGrp="1"/>
          </p:cNvSpPr>
          <p:nvPr>
            <p:ph type="sldNum" sz="quarter" idx="12"/>
          </p:nvPr>
        </p:nvSpPr>
        <p:spPr/>
        <p:txBody>
          <a:bodyPr/>
          <a:lstStyle/>
          <a:p>
            <a:fld id="{7B7A1810-9135-43CF-AE68-FF9B1BF7FC8C}"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Labor Misconceptions</a:t>
            </a:r>
          </a:p>
        </p:txBody>
      </p:sp>
      <p:sp>
        <p:nvSpPr>
          <p:cNvPr id="3" name="Content Placeholder 2"/>
          <p:cNvSpPr>
            <a:spLocks noGrp="1"/>
          </p:cNvSpPr>
          <p:nvPr>
            <p:ph idx="1"/>
          </p:nvPr>
        </p:nvSpPr>
        <p:spPr/>
        <p:txBody>
          <a:bodyPr>
            <a:normAutofit lnSpcReduction="10000"/>
          </a:bodyPr>
          <a:lstStyle/>
          <a:p>
            <a:r>
              <a:rPr lang="en-US" dirty="0"/>
              <a:t>Employers determine wage rates and working conditions</a:t>
            </a:r>
          </a:p>
          <a:p>
            <a:r>
              <a:rPr lang="en-US" dirty="0"/>
              <a:t>Malthusian trap—subsistence wages</a:t>
            </a:r>
          </a:p>
          <a:p>
            <a:r>
              <a:rPr lang="en-US" dirty="0"/>
              <a:t>Unions helps labor, Labor laws help labor</a:t>
            </a:r>
          </a:p>
          <a:p>
            <a:r>
              <a:rPr lang="en-US" dirty="0"/>
              <a:t>Nonsense! Under capitalism real wages have been rising, work week has fallen, child labor has fallen, and workplace safety has consistently improved-without government</a:t>
            </a:r>
          </a:p>
          <a:p>
            <a:r>
              <a:rPr lang="en-US" dirty="0"/>
              <a:t>“unemployment” 1888. Marshall--one page</a:t>
            </a:r>
          </a:p>
        </p:txBody>
      </p:sp>
      <p:sp>
        <p:nvSpPr>
          <p:cNvPr id="4" name="Slide Number Placeholder 3"/>
          <p:cNvSpPr>
            <a:spLocks noGrp="1"/>
          </p:cNvSpPr>
          <p:nvPr>
            <p:ph type="sldNum" sz="quarter" idx="12"/>
          </p:nvPr>
        </p:nvSpPr>
        <p:spPr/>
        <p:txBody>
          <a:bodyPr/>
          <a:lstStyle/>
          <a:p>
            <a:fld id="{7B7A1810-9135-43CF-AE68-FF9B1BF7FC8C}" type="slidenum">
              <a:rPr lang="en-US" smtClean="0"/>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Ludwig von Mises</a:t>
            </a:r>
          </a:p>
        </p:txBody>
      </p:sp>
      <p:sp>
        <p:nvSpPr>
          <p:cNvPr id="3" name="Content Placeholder 2"/>
          <p:cNvSpPr>
            <a:spLocks noGrp="1"/>
          </p:cNvSpPr>
          <p:nvPr>
            <p:ph idx="1"/>
          </p:nvPr>
        </p:nvSpPr>
        <p:spPr/>
        <p:txBody>
          <a:bodyPr>
            <a:normAutofit lnSpcReduction="10000"/>
          </a:bodyPr>
          <a:lstStyle/>
          <a:p>
            <a:r>
              <a:rPr lang="en-US" dirty="0"/>
              <a:t>“It is a distortion to say that factories carried off the housewives from nurseries and the kitchens and the children from their play. These women had nothing to cook with and to feed their children. These children were destitute and starving.” </a:t>
            </a:r>
            <a:r>
              <a:rPr lang="en-US" i="1" dirty="0"/>
              <a:t>Human Action</a:t>
            </a:r>
            <a:r>
              <a:rPr lang="en-US" dirty="0"/>
              <a:t>, Ch. 21</a:t>
            </a:r>
          </a:p>
          <a:p>
            <a:r>
              <a:rPr lang="en-US" dirty="0"/>
              <a:t>Mass production from the factories of the Industrial Revolution were produced to sell to the masses!</a:t>
            </a:r>
          </a:p>
        </p:txBody>
      </p:sp>
      <p:sp>
        <p:nvSpPr>
          <p:cNvPr id="4" name="Slide Number Placeholder 3"/>
          <p:cNvSpPr>
            <a:spLocks noGrp="1"/>
          </p:cNvSpPr>
          <p:nvPr>
            <p:ph type="sldNum" sz="quarter" idx="12"/>
          </p:nvPr>
        </p:nvSpPr>
        <p:spPr/>
        <p:txBody>
          <a:bodyPr/>
          <a:lstStyle/>
          <a:p>
            <a:fld id="{7B7A1810-9135-43CF-AE68-FF9B1BF7FC8C}" type="slidenum">
              <a:rPr lang="en-US" smtClean="0"/>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Labor versus Leisure</a:t>
            </a:r>
          </a:p>
        </p:txBody>
      </p:sp>
      <p:sp>
        <p:nvSpPr>
          <p:cNvPr id="3" name="Content Placeholder 2"/>
          <p:cNvSpPr>
            <a:spLocks noGrp="1"/>
          </p:cNvSpPr>
          <p:nvPr>
            <p:ph idx="1"/>
          </p:nvPr>
        </p:nvSpPr>
        <p:spPr>
          <a:xfrm>
            <a:off x="457200" y="1295400"/>
            <a:ext cx="8229600" cy="4830763"/>
          </a:xfrm>
        </p:spPr>
        <p:txBody>
          <a:bodyPr>
            <a:normAutofit fontScale="92500" lnSpcReduction="20000"/>
          </a:bodyPr>
          <a:lstStyle/>
          <a:p>
            <a:r>
              <a:rPr lang="en-US" dirty="0"/>
              <a:t>Labor is a factor of production</a:t>
            </a:r>
          </a:p>
          <a:p>
            <a:r>
              <a:rPr lang="en-US" dirty="0"/>
              <a:t>More labor = more production</a:t>
            </a:r>
          </a:p>
          <a:p>
            <a:pPr lvl="1"/>
            <a:r>
              <a:rPr lang="en-US" dirty="0"/>
              <a:t>Limited by time (24 hrs/day)</a:t>
            </a:r>
          </a:p>
          <a:p>
            <a:pPr lvl="1"/>
            <a:r>
              <a:rPr lang="en-US" dirty="0"/>
              <a:t>Limited by ability (skills)</a:t>
            </a:r>
          </a:p>
          <a:p>
            <a:pPr lvl="1"/>
            <a:r>
              <a:rPr lang="en-US" dirty="0"/>
              <a:t>Limited by leisure (a desirable consumer good that must be foregone) </a:t>
            </a:r>
          </a:p>
          <a:p>
            <a:r>
              <a:rPr lang="en-US" dirty="0"/>
              <a:t>We work until the value or utility of the return from working is exceeded the </a:t>
            </a:r>
            <a:r>
              <a:rPr lang="en-US" i="1" dirty="0"/>
              <a:t>disutility</a:t>
            </a:r>
            <a:r>
              <a:rPr lang="en-US" dirty="0"/>
              <a:t> of giving up leisure whether producing goods for yourself or trading your labor to others.</a:t>
            </a:r>
          </a:p>
          <a:p>
            <a:r>
              <a:rPr lang="en-US" dirty="0"/>
              <a:t>MWL: Denies Low Productivity Workers</a:t>
            </a:r>
          </a:p>
          <a:p>
            <a:pPr lvl="1"/>
            <a:endParaRPr lang="en-US" dirty="0"/>
          </a:p>
        </p:txBody>
      </p:sp>
      <p:sp>
        <p:nvSpPr>
          <p:cNvPr id="4" name="Slide Number Placeholder 3"/>
          <p:cNvSpPr>
            <a:spLocks noGrp="1"/>
          </p:cNvSpPr>
          <p:nvPr>
            <p:ph type="sldNum" sz="quarter" idx="12"/>
          </p:nvPr>
        </p:nvSpPr>
        <p:spPr/>
        <p:txBody>
          <a:bodyPr/>
          <a:lstStyle/>
          <a:p>
            <a:fld id="{7B7A1810-9135-43CF-AE68-FF9B1BF7FC8C}" type="slidenum">
              <a:rPr lang="en-US" smtClean="0"/>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Satisfaction” Counts</a:t>
            </a:r>
          </a:p>
        </p:txBody>
      </p:sp>
      <p:sp>
        <p:nvSpPr>
          <p:cNvPr id="3" name="Content Placeholder 2"/>
          <p:cNvSpPr>
            <a:spLocks noGrp="1"/>
          </p:cNvSpPr>
          <p:nvPr>
            <p:ph idx="1"/>
          </p:nvPr>
        </p:nvSpPr>
        <p:spPr/>
        <p:txBody>
          <a:bodyPr>
            <a:normAutofit fontScale="92500" lnSpcReduction="10000"/>
          </a:bodyPr>
          <a:lstStyle/>
          <a:p>
            <a:r>
              <a:rPr lang="en-US" dirty="0"/>
              <a:t>Some jobs provide direct satisfaction</a:t>
            </a:r>
          </a:p>
          <a:p>
            <a:r>
              <a:rPr lang="en-US" dirty="0"/>
              <a:t>Examples: Making wedding cakes and being an Austrian economist @MI—it’s a bonus! Except in the job market this bonus can reduce wages. </a:t>
            </a:r>
          </a:p>
          <a:p>
            <a:r>
              <a:rPr lang="en-US" dirty="0"/>
              <a:t>Some jobs are “displeasing.”</a:t>
            </a:r>
          </a:p>
          <a:p>
            <a:r>
              <a:rPr lang="en-US" dirty="0"/>
              <a:t>Examples: Embalmers, prison guards, miners, sanitation engineers (dirty and dangerous), but increases wages.</a:t>
            </a:r>
          </a:p>
          <a:p>
            <a:r>
              <a:rPr lang="en-US" dirty="0"/>
              <a:t>MWL: Employers make work less satisfying </a:t>
            </a:r>
          </a:p>
        </p:txBody>
      </p:sp>
      <p:sp>
        <p:nvSpPr>
          <p:cNvPr id="4" name="Slide Number Placeholder 3"/>
          <p:cNvSpPr>
            <a:spLocks noGrp="1"/>
          </p:cNvSpPr>
          <p:nvPr>
            <p:ph type="sldNum" sz="quarter" idx="12"/>
          </p:nvPr>
        </p:nvSpPr>
        <p:spPr/>
        <p:txBody>
          <a:bodyPr/>
          <a:lstStyle/>
          <a:p>
            <a:fld id="{7B7A1810-9135-43CF-AE68-FF9B1BF7FC8C}" type="slidenum">
              <a:rPr lang="en-US" smtClean="0"/>
              <a:pPr/>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and Taxes</a:t>
            </a:r>
          </a:p>
        </p:txBody>
      </p:sp>
      <p:sp>
        <p:nvSpPr>
          <p:cNvPr id="3" name="Content Placeholder 2"/>
          <p:cNvSpPr>
            <a:spLocks noGrp="1"/>
          </p:cNvSpPr>
          <p:nvPr>
            <p:ph idx="1"/>
          </p:nvPr>
        </p:nvSpPr>
        <p:spPr/>
        <p:txBody>
          <a:bodyPr>
            <a:normAutofit/>
          </a:bodyPr>
          <a:lstStyle/>
          <a:p>
            <a:r>
              <a:rPr lang="en-US" dirty="0"/>
              <a:t>Employers do not pay more than DMVP</a:t>
            </a:r>
          </a:p>
          <a:p>
            <a:r>
              <a:rPr lang="en-US" dirty="0"/>
              <a:t>Increased benefits decrease take home pay</a:t>
            </a:r>
          </a:p>
          <a:p>
            <a:r>
              <a:rPr lang="en-US" dirty="0"/>
              <a:t>Mandated benefits decrease take home pay</a:t>
            </a:r>
          </a:p>
          <a:p>
            <a:r>
              <a:rPr lang="en-US" dirty="0"/>
              <a:t>Increased taxes decrease take home pay</a:t>
            </a:r>
          </a:p>
          <a:p>
            <a:r>
              <a:rPr lang="en-US" dirty="0"/>
              <a:t>All 3 have contributed to stagnating wages (take home pay) and employment</a:t>
            </a:r>
          </a:p>
          <a:p>
            <a:r>
              <a:rPr lang="en-US" dirty="0"/>
              <a:t>MWL reduces side benefits</a:t>
            </a:r>
          </a:p>
        </p:txBody>
      </p:sp>
      <p:sp>
        <p:nvSpPr>
          <p:cNvPr id="4" name="Slide Number Placeholder 3"/>
          <p:cNvSpPr>
            <a:spLocks noGrp="1"/>
          </p:cNvSpPr>
          <p:nvPr>
            <p:ph type="sldNum" sz="quarter" idx="12"/>
          </p:nvPr>
        </p:nvSpPr>
        <p:spPr/>
        <p:txBody>
          <a:bodyPr/>
          <a:lstStyle/>
          <a:p>
            <a:fld id="{7B7A1810-9135-43CF-AE68-FF9B1BF7FC8C}" type="slidenum">
              <a:rPr lang="en-US" smtClean="0"/>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Wage</a:t>
            </a:r>
          </a:p>
        </p:txBody>
      </p:sp>
      <p:sp>
        <p:nvSpPr>
          <p:cNvPr id="3" name="Content Placeholder 2"/>
          <p:cNvSpPr>
            <a:spLocks noGrp="1"/>
          </p:cNvSpPr>
          <p:nvPr>
            <p:ph idx="1"/>
          </p:nvPr>
        </p:nvSpPr>
        <p:spPr/>
        <p:txBody>
          <a:bodyPr>
            <a:normAutofit lnSpcReduction="10000"/>
          </a:bodyPr>
          <a:lstStyle/>
          <a:p>
            <a:r>
              <a:rPr lang="en-US" dirty="0"/>
              <a:t>W=Payment for a unit of labor (hour, day, etc.)</a:t>
            </a:r>
          </a:p>
          <a:p>
            <a:r>
              <a:rPr lang="en-US" dirty="0"/>
              <a:t>Wages derived from DMVP</a:t>
            </a:r>
          </a:p>
          <a:p>
            <a:r>
              <a:rPr lang="en-US" dirty="0"/>
              <a:t>P=Product (what is produced)</a:t>
            </a:r>
          </a:p>
          <a:p>
            <a:r>
              <a:rPr lang="en-US" dirty="0"/>
              <a:t>V=Value (how much is a unit worth, </a:t>
            </a:r>
            <a:r>
              <a:rPr lang="en-US" u="sng" dirty="0"/>
              <a:t>Revenue</a:t>
            </a:r>
            <a:r>
              <a:rPr lang="en-US" dirty="0"/>
              <a:t>)</a:t>
            </a:r>
          </a:p>
          <a:p>
            <a:r>
              <a:rPr lang="en-US" dirty="0"/>
              <a:t>M=Marginal (at the margin, declining)</a:t>
            </a:r>
          </a:p>
          <a:p>
            <a:r>
              <a:rPr lang="en-US" dirty="0"/>
              <a:t>D=Discounted (interest during time to market)</a:t>
            </a:r>
          </a:p>
          <a:p>
            <a:r>
              <a:rPr lang="en-US" dirty="0"/>
              <a:t>DMRP: How much value/revenue does the employee produce for the employer?</a:t>
            </a:r>
          </a:p>
        </p:txBody>
      </p:sp>
      <p:sp>
        <p:nvSpPr>
          <p:cNvPr id="4" name="Slide Number Placeholder 3"/>
          <p:cNvSpPr>
            <a:spLocks noGrp="1"/>
          </p:cNvSpPr>
          <p:nvPr>
            <p:ph type="sldNum" sz="quarter" idx="12"/>
          </p:nvPr>
        </p:nvSpPr>
        <p:spPr/>
        <p:txBody>
          <a:bodyPr/>
          <a:lstStyle/>
          <a:p>
            <a:fld id="{7B7A1810-9135-43CF-AE68-FF9B1BF7FC8C}"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much is labor worth?</a:t>
            </a:r>
          </a:p>
        </p:txBody>
      </p:sp>
      <p:sp>
        <p:nvSpPr>
          <p:cNvPr id="3" name="Content Placeholder 2"/>
          <p:cNvSpPr>
            <a:spLocks noGrp="1"/>
          </p:cNvSpPr>
          <p:nvPr>
            <p:ph idx="1"/>
          </p:nvPr>
        </p:nvSpPr>
        <p:spPr/>
        <p:txBody>
          <a:bodyPr>
            <a:normAutofit fontScale="92500" lnSpcReduction="10000"/>
          </a:bodyPr>
          <a:lstStyle/>
          <a:p>
            <a:r>
              <a:rPr lang="en-US" dirty="0"/>
              <a:t>I plant something on your farm for you that will not be available for sale for one year at $20.</a:t>
            </a:r>
          </a:p>
          <a:p>
            <a:r>
              <a:rPr lang="en-US" dirty="0"/>
              <a:t>If interest rates are 5%, the most I’m willing to pay you is $19.</a:t>
            </a:r>
          </a:p>
          <a:p>
            <a:r>
              <a:rPr lang="en-US" dirty="0"/>
              <a:t>If you were willing to accept my $15 offer, I would earn $4 profit and $1 in interest.</a:t>
            </a:r>
          </a:p>
          <a:p>
            <a:r>
              <a:rPr lang="en-US" dirty="0"/>
              <a:t>If your DMVP is $19 then other entrepreneurs would bid up your wages.</a:t>
            </a:r>
          </a:p>
          <a:p>
            <a:r>
              <a:rPr lang="en-US" dirty="0"/>
              <a:t>Therefore: Labor is paid close to what it is worth</a:t>
            </a:r>
          </a:p>
        </p:txBody>
      </p:sp>
      <p:sp>
        <p:nvSpPr>
          <p:cNvPr id="4" name="Slide Number Placeholder 3"/>
          <p:cNvSpPr>
            <a:spLocks noGrp="1"/>
          </p:cNvSpPr>
          <p:nvPr>
            <p:ph type="sldNum" sz="quarter" idx="12"/>
          </p:nvPr>
        </p:nvSpPr>
        <p:spPr/>
        <p:txBody>
          <a:bodyPr/>
          <a:lstStyle/>
          <a:p>
            <a:fld id="{7B7A1810-9135-43CF-AE68-FF9B1BF7FC8C}"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of Labor</a:t>
            </a:r>
          </a:p>
        </p:txBody>
      </p:sp>
      <p:sp>
        <p:nvSpPr>
          <p:cNvPr id="3" name="Content Placeholder 2"/>
          <p:cNvSpPr>
            <a:spLocks noGrp="1"/>
          </p:cNvSpPr>
          <p:nvPr>
            <p:ph idx="1"/>
          </p:nvPr>
        </p:nvSpPr>
        <p:spPr/>
        <p:txBody>
          <a:bodyPr/>
          <a:lstStyle/>
          <a:p>
            <a:r>
              <a:rPr lang="en-US" dirty="0"/>
              <a:t>Labor has alternative uses</a:t>
            </a:r>
          </a:p>
          <a:p>
            <a:r>
              <a:rPr lang="en-US" dirty="0"/>
              <a:t>Increasing marginal value of leisure</a:t>
            </a:r>
          </a:p>
          <a:p>
            <a:r>
              <a:rPr lang="en-US" dirty="0"/>
              <a:t>Supply of labor is upward sloping</a:t>
            </a:r>
          </a:p>
          <a:p>
            <a:r>
              <a:rPr lang="en-US" dirty="0"/>
              <a:t>Therefore: More labor will only be supplied at higher wage rates.</a:t>
            </a:r>
          </a:p>
        </p:txBody>
      </p:sp>
      <p:sp>
        <p:nvSpPr>
          <p:cNvPr id="4" name="Slide Number Placeholder 3"/>
          <p:cNvSpPr>
            <a:spLocks noGrp="1"/>
          </p:cNvSpPr>
          <p:nvPr>
            <p:ph type="sldNum" sz="quarter" idx="12"/>
          </p:nvPr>
        </p:nvSpPr>
        <p:spPr/>
        <p:txBody>
          <a:bodyPr/>
          <a:lstStyle/>
          <a:p>
            <a:fld id="{7B7A1810-9135-43CF-AE68-FF9B1BF7FC8C}" type="slidenum">
              <a:rPr lang="en-US" smtClean="0"/>
              <a:pPr/>
              <a:t>23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Supply of Labor</a:t>
            </a:r>
          </a:p>
        </p:txBody>
      </p:sp>
      <p:pic>
        <p:nvPicPr>
          <p:cNvPr id="5" name="Content Placeholder 4" descr="supply of labor.png"/>
          <p:cNvPicPr>
            <a:picLocks noGrp="1" noChangeAspect="1"/>
          </p:cNvPicPr>
          <p:nvPr>
            <p:ph idx="1"/>
          </p:nvPr>
        </p:nvPicPr>
        <p:blipFill>
          <a:blip r:embed="rId2" cstate="print"/>
          <a:stretch>
            <a:fillRect/>
          </a:stretch>
        </p:blipFill>
        <p:spPr>
          <a:xfrm>
            <a:off x="1905000" y="1600200"/>
            <a:ext cx="5334000" cy="4191000"/>
          </a:xfrm>
        </p:spPr>
      </p:pic>
      <p:sp>
        <p:nvSpPr>
          <p:cNvPr id="4" name="Slide Number Placeholder 3"/>
          <p:cNvSpPr>
            <a:spLocks noGrp="1"/>
          </p:cNvSpPr>
          <p:nvPr>
            <p:ph type="sldNum" sz="quarter" idx="12"/>
          </p:nvPr>
        </p:nvSpPr>
        <p:spPr/>
        <p:txBody>
          <a:bodyPr/>
          <a:lstStyle/>
          <a:p>
            <a:fld id="{7B7A1810-9135-43CF-AE68-FF9B1BF7FC8C}"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Demand for Labor</a:t>
            </a:r>
          </a:p>
        </p:txBody>
      </p:sp>
      <p:sp>
        <p:nvSpPr>
          <p:cNvPr id="3" name="Content Placeholder 2"/>
          <p:cNvSpPr>
            <a:spLocks noGrp="1"/>
          </p:cNvSpPr>
          <p:nvPr>
            <p:ph idx="1"/>
          </p:nvPr>
        </p:nvSpPr>
        <p:spPr/>
        <p:txBody>
          <a:bodyPr/>
          <a:lstStyle/>
          <a:p>
            <a:r>
              <a:rPr lang="en-US" dirty="0"/>
              <a:t>Based on DMVP (DMRP)</a:t>
            </a:r>
          </a:p>
          <a:p>
            <a:r>
              <a:rPr lang="en-US" dirty="0"/>
              <a:t>How much does the employee contribute?</a:t>
            </a:r>
          </a:p>
          <a:p>
            <a:r>
              <a:rPr lang="en-US" dirty="0"/>
              <a:t>Labor productivity is misleading</a:t>
            </a:r>
          </a:p>
          <a:p>
            <a:r>
              <a:rPr lang="en-US" dirty="0"/>
              <a:t>It is not so much that the productivity of labor increases, rather--</a:t>
            </a:r>
          </a:p>
          <a:p>
            <a:r>
              <a:rPr lang="en-US" dirty="0"/>
              <a:t>It is an increase in capital and an extension and expansion of the structure of production</a:t>
            </a:r>
          </a:p>
          <a:p>
            <a:r>
              <a:rPr lang="en-US" dirty="0"/>
              <a:t>This increases MPP, DMVP and wage rates </a:t>
            </a:r>
          </a:p>
        </p:txBody>
      </p:sp>
      <p:sp>
        <p:nvSpPr>
          <p:cNvPr id="4" name="Slide Number Placeholder 3"/>
          <p:cNvSpPr>
            <a:spLocks noGrp="1"/>
          </p:cNvSpPr>
          <p:nvPr>
            <p:ph type="sldNum" sz="quarter" idx="12"/>
          </p:nvPr>
        </p:nvSpPr>
        <p:spPr/>
        <p:txBody>
          <a:bodyPr/>
          <a:lstStyle/>
          <a:p>
            <a:fld id="{7B7A1810-9135-43CF-AE68-FF9B1BF7FC8C}" type="slidenum">
              <a:rPr lang="en-US" smtClean="0"/>
              <a:pPr/>
              <a:t>25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Demand for Labor</a:t>
            </a:r>
          </a:p>
        </p:txBody>
      </p:sp>
      <p:pic>
        <p:nvPicPr>
          <p:cNvPr id="5" name="Content Placeholder 4" descr="demand for labor.jpg"/>
          <p:cNvPicPr>
            <a:picLocks noGrp="1" noChangeAspect="1"/>
          </p:cNvPicPr>
          <p:nvPr>
            <p:ph idx="1"/>
          </p:nvPr>
        </p:nvPicPr>
        <p:blipFill>
          <a:blip r:embed="rId2" cstate="print"/>
          <a:stretch>
            <a:fillRect/>
          </a:stretch>
        </p:blipFill>
        <p:spPr>
          <a:xfrm>
            <a:off x="1371600" y="1600200"/>
            <a:ext cx="6400800" cy="4114800"/>
          </a:xfrm>
        </p:spPr>
      </p:pic>
      <p:sp>
        <p:nvSpPr>
          <p:cNvPr id="4" name="Slide Number Placeholder 3"/>
          <p:cNvSpPr>
            <a:spLocks noGrp="1"/>
          </p:cNvSpPr>
          <p:nvPr>
            <p:ph type="sldNum" sz="quarter" idx="12"/>
          </p:nvPr>
        </p:nvSpPr>
        <p:spPr/>
        <p:txBody>
          <a:bodyPr/>
          <a:lstStyle/>
          <a:p>
            <a:fld id="{7B7A1810-9135-43CF-AE68-FF9B1BF7FC8C}"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Supply and Demand determines Wage Rates</a:t>
            </a:r>
          </a:p>
        </p:txBody>
      </p:sp>
      <p:pic>
        <p:nvPicPr>
          <p:cNvPr id="4" name="Content Placeholder 3" descr="supply and demand for labor.gif"/>
          <p:cNvPicPr>
            <a:picLocks noGrp="1" noChangeAspect="1"/>
          </p:cNvPicPr>
          <p:nvPr>
            <p:ph idx="1"/>
          </p:nvPr>
        </p:nvPicPr>
        <p:blipFill>
          <a:blip r:embed="rId2" cstate="print"/>
          <a:stretch>
            <a:fillRect/>
          </a:stretch>
        </p:blipFill>
        <p:spPr>
          <a:xfrm>
            <a:off x="609600" y="1600200"/>
            <a:ext cx="7848600" cy="4343399"/>
          </a:xfrm>
        </p:spPr>
      </p:pic>
      <p:sp>
        <p:nvSpPr>
          <p:cNvPr id="5" name="Slide Number Placeholder 4"/>
          <p:cNvSpPr>
            <a:spLocks noGrp="1"/>
          </p:cNvSpPr>
          <p:nvPr>
            <p:ph type="sldNum" sz="quarter" idx="12"/>
          </p:nvPr>
        </p:nvSpPr>
        <p:spPr/>
        <p:txBody>
          <a:bodyPr/>
          <a:lstStyle/>
          <a:p>
            <a:fld id="{7B7A1810-9135-43CF-AE68-FF9B1BF7FC8C}"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Minimum Wage and Unemployment</a:t>
            </a:r>
          </a:p>
        </p:txBody>
      </p:sp>
      <p:pic>
        <p:nvPicPr>
          <p:cNvPr id="4" name="Content Placeholder 3" descr="minimumwagegraph.jpg"/>
          <p:cNvPicPr>
            <a:picLocks noGrp="1" noChangeAspect="1"/>
          </p:cNvPicPr>
          <p:nvPr>
            <p:ph idx="1"/>
          </p:nvPr>
        </p:nvPicPr>
        <p:blipFill>
          <a:blip r:embed="rId3" cstate="print"/>
          <a:stretch>
            <a:fillRect/>
          </a:stretch>
        </p:blipFill>
        <p:spPr>
          <a:xfrm>
            <a:off x="990600" y="1905000"/>
            <a:ext cx="7391400" cy="3962400"/>
          </a:xfrm>
        </p:spPr>
      </p:pic>
      <p:sp>
        <p:nvSpPr>
          <p:cNvPr id="5" name="Slide Number Placeholder 4"/>
          <p:cNvSpPr>
            <a:spLocks noGrp="1"/>
          </p:cNvSpPr>
          <p:nvPr>
            <p:ph type="sldNum" sz="quarter" idx="12"/>
          </p:nvPr>
        </p:nvSpPr>
        <p:spPr/>
        <p:txBody>
          <a:bodyPr/>
          <a:lstStyle/>
          <a:p>
            <a:fld id="{7B7A1810-9135-43CF-AE68-FF9B1BF7FC8C}"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Minimum Wage Laws</a:t>
            </a:r>
          </a:p>
        </p:txBody>
      </p:sp>
      <p:sp>
        <p:nvSpPr>
          <p:cNvPr id="3" name="Content Placeholder 2"/>
          <p:cNvSpPr>
            <a:spLocks noGrp="1"/>
          </p:cNvSpPr>
          <p:nvPr>
            <p:ph idx="1"/>
          </p:nvPr>
        </p:nvSpPr>
        <p:spPr/>
        <p:txBody>
          <a:bodyPr>
            <a:normAutofit lnSpcReduction="10000"/>
          </a:bodyPr>
          <a:lstStyle/>
          <a:p>
            <a:r>
              <a:rPr lang="en-US" dirty="0"/>
              <a:t>“Effective” when set above market wage rates</a:t>
            </a:r>
          </a:p>
          <a:p>
            <a:r>
              <a:rPr lang="en-US" dirty="0"/>
              <a:t>Causes compulsory unemployment </a:t>
            </a:r>
          </a:p>
          <a:p>
            <a:r>
              <a:rPr lang="en-US" dirty="0"/>
              <a:t>Decreases “side benefits”</a:t>
            </a:r>
          </a:p>
          <a:p>
            <a:r>
              <a:rPr lang="en-US" dirty="0"/>
              <a:t>Worsens working conditions</a:t>
            </a:r>
          </a:p>
          <a:p>
            <a:r>
              <a:rPr lang="en-US" dirty="0"/>
              <a:t>Increases labor intensity</a:t>
            </a:r>
          </a:p>
          <a:p>
            <a:r>
              <a:rPr lang="en-US" dirty="0"/>
              <a:t>Hurts the marginal worker/teens/minorities</a:t>
            </a:r>
          </a:p>
          <a:p>
            <a:r>
              <a:rPr lang="en-US" dirty="0"/>
              <a:t>Increases the demand for high skilled workers</a:t>
            </a:r>
          </a:p>
          <a:p>
            <a:r>
              <a:rPr lang="en-US" dirty="0"/>
              <a:t>All opposite of the “intentions” of MWL</a:t>
            </a:r>
          </a:p>
        </p:txBody>
      </p:sp>
      <p:sp>
        <p:nvSpPr>
          <p:cNvPr id="4" name="Slide Number Placeholder 3"/>
          <p:cNvSpPr>
            <a:spLocks noGrp="1"/>
          </p:cNvSpPr>
          <p:nvPr>
            <p:ph type="sldNum" sz="quarter" idx="12"/>
          </p:nvPr>
        </p:nvSpPr>
        <p:spPr/>
        <p:txBody>
          <a:bodyPr/>
          <a:lstStyle/>
          <a:p>
            <a:fld id="{7B7A1810-9135-43CF-AE68-FF9B1BF7FC8C}" type="slidenum">
              <a:rPr lang="en-US" smtClean="0"/>
              <a:pPr/>
              <a:t>29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 MWL Increases to Customers?</a:t>
            </a:r>
          </a:p>
        </p:txBody>
      </p:sp>
      <p:sp>
        <p:nvSpPr>
          <p:cNvPr id="3" name="Content Placeholder 2"/>
          <p:cNvSpPr>
            <a:spLocks noGrp="1"/>
          </p:cNvSpPr>
          <p:nvPr>
            <p:ph idx="1"/>
          </p:nvPr>
        </p:nvSpPr>
        <p:spPr/>
        <p:txBody>
          <a:bodyPr/>
          <a:lstStyle/>
          <a:p>
            <a:r>
              <a:rPr lang="en-US" dirty="0"/>
              <a:t>Businesses cannot pass increases on to customers or they would have already increased their prices.</a:t>
            </a:r>
          </a:p>
          <a:p>
            <a:r>
              <a:rPr lang="en-US" dirty="0"/>
              <a:t>MWL increases Cost, but not revenue.</a:t>
            </a:r>
          </a:p>
          <a:p>
            <a:r>
              <a:rPr lang="en-US" dirty="0"/>
              <a:t>Therefore Profits are lower, or turn to losses.</a:t>
            </a:r>
          </a:p>
          <a:p>
            <a:r>
              <a:rPr lang="en-US" dirty="0"/>
              <a:t>Losses lead to reduced output or shutdown.</a:t>
            </a:r>
          </a:p>
          <a:p>
            <a:r>
              <a:rPr lang="en-US" dirty="0"/>
              <a:t>Shutdowns reduce Supply</a:t>
            </a:r>
          </a:p>
          <a:p>
            <a:r>
              <a:rPr lang="en-US" dirty="0"/>
              <a:t>Reduced Supply leads to higher Prices</a:t>
            </a:r>
          </a:p>
        </p:txBody>
      </p:sp>
      <p:sp>
        <p:nvSpPr>
          <p:cNvPr id="4" name="Slide Number Placeholder 3"/>
          <p:cNvSpPr>
            <a:spLocks noGrp="1"/>
          </p:cNvSpPr>
          <p:nvPr>
            <p:ph type="sldNum" sz="quarter" idx="12"/>
          </p:nvPr>
        </p:nvSpPr>
        <p:spPr/>
        <p:txBody>
          <a:bodyPr/>
          <a:lstStyle/>
          <a:p>
            <a:fld id="{7B7A1810-9135-43CF-AE68-FF9B1BF7FC8C}"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rmAutofit lnSpcReduction="10000"/>
          </a:bodyPr>
          <a:lstStyle/>
          <a:p>
            <a:r>
              <a:rPr lang="en-US" dirty="0"/>
              <a:t>Government interventions (taxes, mandated benefits) not necessary/harmful</a:t>
            </a:r>
          </a:p>
          <a:p>
            <a:r>
              <a:rPr lang="en-US" dirty="0"/>
              <a:t>Minimum wage =&gt; unemployment, worse working conditions</a:t>
            </a:r>
          </a:p>
          <a:p>
            <a:r>
              <a:rPr lang="en-US" dirty="0"/>
              <a:t>Discrimination caused by government intervention (when MWL Qs&gt;</a:t>
            </a:r>
            <a:r>
              <a:rPr lang="en-US"/>
              <a:t>Qd), </a:t>
            </a:r>
            <a:r>
              <a:rPr lang="en-US" dirty="0"/>
              <a:t>Minority teen Unemployment 2X White teen </a:t>
            </a:r>
          </a:p>
          <a:p>
            <a:r>
              <a:rPr lang="en-US" dirty="0"/>
              <a:t>High skilled labor benefits from making  manual labor uncompetitive</a:t>
            </a:r>
          </a:p>
        </p:txBody>
      </p:sp>
      <p:sp>
        <p:nvSpPr>
          <p:cNvPr id="4" name="Slide Number Placeholder 3"/>
          <p:cNvSpPr>
            <a:spLocks noGrp="1"/>
          </p:cNvSpPr>
          <p:nvPr>
            <p:ph type="sldNum" sz="quarter" idx="12"/>
          </p:nvPr>
        </p:nvSpPr>
        <p:spPr/>
        <p:txBody>
          <a:bodyPr/>
          <a:lstStyle/>
          <a:p>
            <a:fld id="{7B7A1810-9135-43CF-AE68-FF9B1BF7FC8C}" type="slidenum">
              <a:rPr lang="en-US" smtClean="0"/>
              <a:pPr/>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Welfare vs. Work</a:t>
            </a:r>
          </a:p>
        </p:txBody>
      </p:sp>
      <p:sp>
        <p:nvSpPr>
          <p:cNvPr id="3" name="Content Placeholder 2"/>
          <p:cNvSpPr>
            <a:spLocks noGrp="1"/>
          </p:cNvSpPr>
          <p:nvPr>
            <p:ph idx="1"/>
          </p:nvPr>
        </p:nvSpPr>
        <p:spPr/>
        <p:txBody>
          <a:bodyPr>
            <a:normAutofit lnSpcReduction="10000"/>
          </a:bodyPr>
          <a:lstStyle/>
          <a:p>
            <a:r>
              <a:rPr lang="en-US" dirty="0"/>
              <a:t>126 anti-poverty programs $1 T/year</a:t>
            </a:r>
          </a:p>
          <a:p>
            <a:r>
              <a:rPr lang="en-US" dirty="0"/>
              <a:t>Family of 4 = $17k (MS) to $49k (HI)</a:t>
            </a:r>
          </a:p>
          <a:p>
            <a:r>
              <a:rPr lang="en-US" dirty="0"/>
              <a:t>Welfare benefits not taxed</a:t>
            </a:r>
          </a:p>
          <a:p>
            <a:r>
              <a:rPr lang="en-US" dirty="0"/>
              <a:t>Welfare &gt; Full time low skilled job in most states</a:t>
            </a:r>
          </a:p>
          <a:p>
            <a:r>
              <a:rPr lang="en-US" dirty="0"/>
              <a:t>Really no work requirements</a:t>
            </a:r>
          </a:p>
          <a:p>
            <a:r>
              <a:rPr lang="en-US" dirty="0"/>
              <a:t>Welfare rational in SR, Welfare Trap in LR</a:t>
            </a:r>
          </a:p>
          <a:p>
            <a:r>
              <a:rPr lang="en-US" dirty="0"/>
              <a:t>Poverty and lower economic growth</a:t>
            </a:r>
          </a:p>
        </p:txBody>
      </p:sp>
      <p:sp>
        <p:nvSpPr>
          <p:cNvPr id="4" name="Slide Number Placeholder 3"/>
          <p:cNvSpPr>
            <a:spLocks noGrp="1"/>
          </p:cNvSpPr>
          <p:nvPr>
            <p:ph type="sldNum" sz="quarter" idx="12"/>
          </p:nvPr>
        </p:nvSpPr>
        <p:spPr/>
        <p:txBody>
          <a:bodyPr/>
          <a:lstStyle/>
          <a:p>
            <a:fld id="{7B7A1810-9135-43CF-AE68-FF9B1BF7FC8C}" type="slidenum">
              <a:rPr lang="en-US" smtClean="0"/>
              <a:pPr/>
              <a:t>32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Labor-Related Questions</a:t>
            </a:r>
          </a:p>
        </p:txBody>
      </p:sp>
      <p:sp>
        <p:nvSpPr>
          <p:cNvPr id="3" name="Content Placeholder 2"/>
          <p:cNvSpPr>
            <a:spLocks noGrp="1"/>
          </p:cNvSpPr>
          <p:nvPr>
            <p:ph idx="1"/>
          </p:nvPr>
        </p:nvSpPr>
        <p:spPr/>
        <p:txBody>
          <a:bodyPr>
            <a:normAutofit fontScale="92500" lnSpcReduction="20000"/>
          </a:bodyPr>
          <a:lstStyle/>
          <a:p>
            <a:r>
              <a:rPr lang="en-US" dirty="0"/>
              <a:t>Should we “reform” the Minimum Wage Law?</a:t>
            </a:r>
          </a:p>
          <a:p>
            <a:r>
              <a:rPr lang="en-US" dirty="0"/>
              <a:t>Are people entitled to a “living wage”?</a:t>
            </a:r>
          </a:p>
          <a:p>
            <a:r>
              <a:rPr lang="en-US" dirty="0"/>
              <a:t>Do labor unions protect labor against capital?</a:t>
            </a:r>
          </a:p>
          <a:p>
            <a:r>
              <a:rPr lang="en-US" dirty="0"/>
              <a:t>What is causing the growing inequality of income and wealth?</a:t>
            </a:r>
          </a:p>
          <a:p>
            <a:r>
              <a:rPr lang="en-US" dirty="0"/>
              <a:t>Are women paid less than men?</a:t>
            </a:r>
          </a:p>
          <a:p>
            <a:r>
              <a:rPr lang="en-US" dirty="0"/>
              <a:t>Are there glass ceilings that prevent women and minority from reaching their potential?</a:t>
            </a:r>
          </a:p>
          <a:p>
            <a:r>
              <a:rPr lang="en-US" dirty="0"/>
              <a:t>What causes unemployment?</a:t>
            </a:r>
          </a:p>
          <a:p>
            <a:r>
              <a:rPr lang="en-US" dirty="0"/>
              <a:t>Slavery? Sweatshops? The End of Work?</a:t>
            </a:r>
          </a:p>
        </p:txBody>
      </p:sp>
      <p:sp>
        <p:nvSpPr>
          <p:cNvPr id="4" name="Slide Number Placeholder 3"/>
          <p:cNvSpPr>
            <a:spLocks noGrp="1"/>
          </p:cNvSpPr>
          <p:nvPr>
            <p:ph type="sldNum" sz="quarter" idx="12"/>
          </p:nvPr>
        </p:nvSpPr>
        <p:spPr/>
        <p:txBody>
          <a:bodyPr/>
          <a:lstStyle/>
          <a:p>
            <a:fld id="{7B7A1810-9135-43CF-AE68-FF9B1BF7FC8C}" type="slidenum">
              <a:rPr lang="en-US" smtClean="0"/>
              <a:pPr/>
              <a:t>33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Answers to Labor Related Questions</a:t>
            </a:r>
          </a:p>
        </p:txBody>
      </p:sp>
      <p:sp>
        <p:nvSpPr>
          <p:cNvPr id="3" name="Content Placeholder 2"/>
          <p:cNvSpPr>
            <a:spLocks noGrp="1"/>
          </p:cNvSpPr>
          <p:nvPr>
            <p:ph idx="1"/>
          </p:nvPr>
        </p:nvSpPr>
        <p:spPr/>
        <p:txBody>
          <a:bodyPr/>
          <a:lstStyle/>
          <a:p>
            <a:r>
              <a:rPr lang="en-US" dirty="0"/>
              <a:t>What is labor? Heterogeneous</a:t>
            </a:r>
          </a:p>
          <a:p>
            <a:r>
              <a:rPr lang="en-US" dirty="0"/>
              <a:t>What determines wage rate and hours?</a:t>
            </a:r>
          </a:p>
          <a:p>
            <a:r>
              <a:rPr lang="en-US" dirty="0"/>
              <a:t>What makes wage rates go up and down?</a:t>
            </a:r>
          </a:p>
          <a:p>
            <a:r>
              <a:rPr lang="en-US" dirty="0"/>
              <a:t>What do government interventions do for labor?</a:t>
            </a:r>
          </a:p>
          <a:p>
            <a:r>
              <a:rPr lang="en-US" dirty="0"/>
              <a:t>What causes unemployment?</a:t>
            </a:r>
          </a:p>
          <a:p>
            <a:r>
              <a:rPr lang="en-US" dirty="0"/>
              <a:t>What do labor unions do?</a:t>
            </a:r>
          </a:p>
        </p:txBody>
      </p:sp>
      <p:sp>
        <p:nvSpPr>
          <p:cNvPr id="4" name="Slide Number Placeholder 3"/>
          <p:cNvSpPr>
            <a:spLocks noGrp="1"/>
          </p:cNvSpPr>
          <p:nvPr>
            <p:ph type="sldNum" sz="quarter" idx="12"/>
          </p:nvPr>
        </p:nvSpPr>
        <p:spPr/>
        <p:txBody>
          <a:bodyPr/>
          <a:lstStyle/>
          <a:p>
            <a:fld id="{7B7A1810-9135-43CF-AE68-FF9B1BF7FC8C}" type="slidenum">
              <a:rPr lang="en-US" smtClean="0"/>
              <a:pPr/>
              <a:t>34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stop working because:</a:t>
            </a:r>
          </a:p>
        </p:txBody>
      </p:sp>
      <p:sp>
        <p:nvSpPr>
          <p:cNvPr id="3" name="Content Placeholder 2"/>
          <p:cNvSpPr>
            <a:spLocks noGrp="1"/>
          </p:cNvSpPr>
          <p:nvPr>
            <p:ph idx="1"/>
          </p:nvPr>
        </p:nvSpPr>
        <p:spPr/>
        <p:txBody>
          <a:bodyPr>
            <a:normAutofit/>
          </a:bodyPr>
          <a:lstStyle/>
          <a:p>
            <a:r>
              <a:rPr lang="en-US" dirty="0"/>
              <a:t>The Marginal Utility of our Production decreases (the value of our marginal product)</a:t>
            </a:r>
          </a:p>
          <a:p>
            <a:r>
              <a:rPr lang="en-US" dirty="0"/>
              <a:t>The Marginal Utility of our Leisure increases</a:t>
            </a:r>
          </a:p>
          <a:p>
            <a:r>
              <a:rPr lang="en-US" dirty="0"/>
              <a:t>Eventually the utility of leisure lost outweighs the utility or return from labor </a:t>
            </a:r>
          </a:p>
          <a:p>
            <a:r>
              <a:rPr lang="en-US" dirty="0"/>
              <a:t>True with wage labor too.</a:t>
            </a:r>
          </a:p>
        </p:txBody>
      </p:sp>
      <p:sp>
        <p:nvSpPr>
          <p:cNvPr id="4" name="Slide Number Placeholder 3"/>
          <p:cNvSpPr>
            <a:spLocks noGrp="1"/>
          </p:cNvSpPr>
          <p:nvPr>
            <p:ph type="sldNum" sz="quarter" idx="12"/>
          </p:nvPr>
        </p:nvSpPr>
        <p:spPr/>
        <p:txBody>
          <a:bodyPr/>
          <a:lstStyle/>
          <a:p>
            <a:fld id="{7B7A1810-9135-43CF-AE68-FF9B1BF7FC8C}" type="slidenum">
              <a:rPr lang="en-US" smtClean="0"/>
              <a:pPr/>
              <a:t>35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Unemployment and Discrimination</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7B7A1810-9135-43CF-AE68-FF9B1BF7FC8C}" type="slidenum">
              <a:rPr lang="en-US" smtClean="0"/>
              <a:pPr/>
              <a:t>36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2416</TotalTime>
  <Words>1891</Words>
  <Application>Microsoft Office PowerPoint</Application>
  <PresentationFormat>On-screen Show (4:3)</PresentationFormat>
  <Paragraphs>245</Paragraphs>
  <Slides>36</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Mises University--2020</vt:lpstr>
      <vt:lpstr>Main Takeaways</vt:lpstr>
      <vt:lpstr>What is the Minimum Wage</vt:lpstr>
      <vt:lpstr>Conventional Analysis</vt:lpstr>
      <vt:lpstr>What Does the MWL Do?</vt:lpstr>
      <vt:lpstr>Who Said Those Things?</vt:lpstr>
      <vt:lpstr>Seattle: A Tale of Two Studies</vt:lpstr>
      <vt:lpstr>Reconciliation </vt:lpstr>
      <vt:lpstr>Austrian Perspective on MWL (Labor)</vt:lpstr>
      <vt:lpstr>Continued (Capital)</vt:lpstr>
      <vt:lpstr>Discrimination</vt:lpstr>
      <vt:lpstr>EU Employment 2004-2012</vt:lpstr>
      <vt:lpstr>Teen Employment and the Last Hike in the Minimum Wage Law-2009</vt:lpstr>
      <vt:lpstr>Conclusions</vt:lpstr>
      <vt:lpstr>How do help the poor</vt:lpstr>
      <vt:lpstr>Labor Misconceptions</vt:lpstr>
      <vt:lpstr>Ludwig von Mises</vt:lpstr>
      <vt:lpstr>Labor versus Leisure</vt:lpstr>
      <vt:lpstr>“Self Satisfaction” Counts</vt:lpstr>
      <vt:lpstr>Benefits and Taxes</vt:lpstr>
      <vt:lpstr>Wage</vt:lpstr>
      <vt:lpstr>How much is labor worth?</vt:lpstr>
      <vt:lpstr>Supply of Labor</vt:lpstr>
      <vt:lpstr>Supply of Labor</vt:lpstr>
      <vt:lpstr>Demand for Labor</vt:lpstr>
      <vt:lpstr>Demand for Labor</vt:lpstr>
      <vt:lpstr>Supply and Demand determines Wage Rates</vt:lpstr>
      <vt:lpstr>Minimum Wage and Unemployment</vt:lpstr>
      <vt:lpstr>Minimum Wage Laws</vt:lpstr>
      <vt:lpstr>Pass MWL Increases to Customers?</vt:lpstr>
      <vt:lpstr>Conclusions</vt:lpstr>
      <vt:lpstr>Welfare vs. Work</vt:lpstr>
      <vt:lpstr>Labor-Related Questions</vt:lpstr>
      <vt:lpstr>Answers to Labor Related Questions</vt:lpstr>
      <vt:lpstr>We stop working because:</vt:lpstr>
      <vt:lpstr>Unemployment and Discrimination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Mises University--2014</dc:title>
  <dc:creator>Mark</dc:creator>
  <cp:lastModifiedBy>Mark Thornton</cp:lastModifiedBy>
  <cp:revision>168</cp:revision>
  <dcterms:created xsi:type="dcterms:W3CDTF">2014-07-08T18:31:35Z</dcterms:created>
  <dcterms:modified xsi:type="dcterms:W3CDTF">2020-07-14T19:10:37Z</dcterms:modified>
</cp:coreProperties>
</file>