
<file path=[Content_Types].xml><?xml version="1.0" encoding="utf-8"?>
<Types xmlns="http://schemas.openxmlformats.org/package/2006/content-types">
  <Default Extension="bin" ContentType="application/vnd.openxmlformats-officedocument.oleObject"/>
  <Default Extension="gif" ContentType="image/gi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32" r:id="rId1"/>
  </p:sldMasterIdLst>
  <p:notesMasterIdLst>
    <p:notesMasterId r:id="rId63"/>
  </p:notesMasterIdLst>
  <p:handoutMasterIdLst>
    <p:handoutMasterId r:id="rId64"/>
  </p:handoutMasterIdLst>
  <p:sldIdLst>
    <p:sldId id="256" r:id="rId2"/>
    <p:sldId id="346" r:id="rId3"/>
    <p:sldId id="407" r:id="rId4"/>
    <p:sldId id="449" r:id="rId5"/>
    <p:sldId id="448" r:id="rId6"/>
    <p:sldId id="450" r:id="rId7"/>
    <p:sldId id="451" r:id="rId8"/>
    <p:sldId id="452" r:id="rId9"/>
    <p:sldId id="453" r:id="rId10"/>
    <p:sldId id="405" r:id="rId11"/>
    <p:sldId id="431" r:id="rId12"/>
    <p:sldId id="432" r:id="rId13"/>
    <p:sldId id="443" r:id="rId14"/>
    <p:sldId id="446" r:id="rId15"/>
    <p:sldId id="445" r:id="rId16"/>
    <p:sldId id="447" r:id="rId17"/>
    <p:sldId id="348" r:id="rId18"/>
    <p:sldId id="327" r:id="rId19"/>
    <p:sldId id="406" r:id="rId20"/>
    <p:sldId id="355" r:id="rId21"/>
    <p:sldId id="370" r:id="rId22"/>
    <p:sldId id="371" r:id="rId23"/>
    <p:sldId id="259" r:id="rId24"/>
    <p:sldId id="418" r:id="rId25"/>
    <p:sldId id="419" r:id="rId26"/>
    <p:sldId id="421" r:id="rId27"/>
    <p:sldId id="422" r:id="rId28"/>
    <p:sldId id="368" r:id="rId29"/>
    <p:sldId id="435" r:id="rId30"/>
    <p:sldId id="436" r:id="rId31"/>
    <p:sldId id="437" r:id="rId32"/>
    <p:sldId id="438" r:id="rId33"/>
    <p:sldId id="433" r:id="rId34"/>
    <p:sldId id="434" r:id="rId35"/>
    <p:sldId id="439" r:id="rId36"/>
    <p:sldId id="440" r:id="rId37"/>
    <p:sldId id="441" r:id="rId38"/>
    <p:sldId id="442" r:id="rId39"/>
    <p:sldId id="425" r:id="rId40"/>
    <p:sldId id="426" r:id="rId41"/>
    <p:sldId id="398" r:id="rId42"/>
    <p:sldId id="399" r:id="rId43"/>
    <p:sldId id="400" r:id="rId44"/>
    <p:sldId id="429" r:id="rId45"/>
    <p:sldId id="401" r:id="rId46"/>
    <p:sldId id="402" r:id="rId47"/>
    <p:sldId id="430" r:id="rId48"/>
    <p:sldId id="403" r:id="rId49"/>
    <p:sldId id="393" r:id="rId50"/>
    <p:sldId id="394" r:id="rId51"/>
    <p:sldId id="424" r:id="rId52"/>
    <p:sldId id="392" r:id="rId53"/>
    <p:sldId id="395" r:id="rId54"/>
    <p:sldId id="396" r:id="rId55"/>
    <p:sldId id="339" r:id="rId56"/>
    <p:sldId id="397" r:id="rId57"/>
    <p:sldId id="341" r:id="rId58"/>
    <p:sldId id="340" r:id="rId59"/>
    <p:sldId id="342" r:id="rId60"/>
    <p:sldId id="416" r:id="rId61"/>
    <p:sldId id="323" r:id="rId6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notes"/>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292" autoAdjust="0"/>
    <p:restoredTop sz="79770" autoAdjust="0"/>
  </p:normalViewPr>
  <p:slideViewPr>
    <p:cSldViewPr snapToGrid="0" snapToObjects="1">
      <p:cViewPr varScale="1">
        <p:scale>
          <a:sx n="60" d="100"/>
          <a:sy n="60" d="100"/>
        </p:scale>
        <p:origin x="1536" y="78"/>
      </p:cViewPr>
      <p:guideLst>
        <p:guide orient="horz" pos="2160"/>
        <p:guide pos="2880"/>
      </p:guideLst>
    </p:cSldViewPr>
  </p:slideViewPr>
  <p:notesTextViewPr>
    <p:cViewPr>
      <p:scale>
        <a:sx n="100" d="100"/>
        <a:sy n="100" d="100"/>
      </p:scale>
      <p:origin x="0" y="0"/>
    </p:cViewPr>
  </p:notesTextViewPr>
  <p:sorterViewPr>
    <p:cViewPr>
      <p:scale>
        <a:sx n="70" d="100"/>
        <a:sy n="70" d="100"/>
      </p:scale>
      <p:origin x="0" y="296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notesMaster" Target="notesMasters/notesMaster1.xml"/><Relationship Id="rId68"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viewProps" Target="view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1BBC533-44FF-8B43-83DA-D6823760D592}" type="datetimeFigureOut">
              <a:rPr lang="en-US" smtClean="0"/>
              <a:pPr/>
              <a:t>7/21/2021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C574DC7-67E2-0B40-9833-A02614626369}" type="slidenum">
              <a:rPr lang="en-US" smtClean="0"/>
              <a:pPr/>
              <a:t>‹#›</a:t>
            </a:fld>
            <a:endParaRPr lang="en-US"/>
          </a:p>
        </p:txBody>
      </p:sp>
    </p:spTree>
    <p:extLst>
      <p:ext uri="{BB962C8B-B14F-4D97-AF65-F5344CB8AC3E}">
        <p14:creationId xmlns:p14="http://schemas.microsoft.com/office/powerpoint/2010/main" val="372019833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B36CF04-840D-4F4D-A3D8-38439BCBD4D9}" type="datetimeFigureOut">
              <a:rPr lang="en-US" smtClean="0"/>
              <a:pPr/>
              <a:t>7/21/2021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F0C6E20-911F-B443-B69A-4A21F36B4BF6}" type="slidenum">
              <a:rPr lang="en-US" smtClean="0"/>
              <a:pPr/>
              <a:t>‹#›</a:t>
            </a:fld>
            <a:endParaRPr lang="en-US"/>
          </a:p>
        </p:txBody>
      </p:sp>
    </p:spTree>
    <p:extLst>
      <p:ext uri="{BB962C8B-B14F-4D97-AF65-F5344CB8AC3E}">
        <p14:creationId xmlns:p14="http://schemas.microsoft.com/office/powerpoint/2010/main" val="308749295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F0C6E20-911F-B443-B69A-4A21F36B4BF6}" type="slidenum">
              <a:rPr lang="en-US" smtClean="0"/>
              <a:pPr/>
              <a:t>1</a:t>
            </a:fld>
            <a:endParaRPr lang="en-US"/>
          </a:p>
        </p:txBody>
      </p:sp>
    </p:spTree>
    <p:extLst>
      <p:ext uri="{BB962C8B-B14F-4D97-AF65-F5344CB8AC3E}">
        <p14:creationId xmlns:p14="http://schemas.microsoft.com/office/powerpoint/2010/main" val="7889781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F0C6E20-911F-B443-B69A-4A21F36B4BF6}" type="slidenum">
              <a:rPr lang="en-US" smtClean="0"/>
              <a:pPr/>
              <a:t>2</a:t>
            </a:fld>
            <a:endParaRPr lang="en-US"/>
          </a:p>
        </p:txBody>
      </p:sp>
    </p:spTree>
    <p:extLst>
      <p:ext uri="{BB962C8B-B14F-4D97-AF65-F5344CB8AC3E}">
        <p14:creationId xmlns:p14="http://schemas.microsoft.com/office/powerpoint/2010/main" val="17917808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0C6E20-911F-B443-B69A-4A21F36B4BF6}" type="slidenum">
              <a:rPr lang="en-US" smtClean="0"/>
              <a:pPr/>
              <a:t>10</a:t>
            </a:fld>
            <a:endParaRPr lang="en-US"/>
          </a:p>
        </p:txBody>
      </p:sp>
    </p:spTree>
    <p:extLst>
      <p:ext uri="{BB962C8B-B14F-4D97-AF65-F5344CB8AC3E}">
        <p14:creationId xmlns:p14="http://schemas.microsoft.com/office/powerpoint/2010/main" val="26399911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0C6E20-911F-B443-B69A-4A21F36B4BF6}" type="slidenum">
              <a:rPr lang="en-US" smtClean="0"/>
              <a:pPr/>
              <a:t>12</a:t>
            </a:fld>
            <a:endParaRPr lang="en-US"/>
          </a:p>
        </p:txBody>
      </p:sp>
    </p:spTree>
    <p:extLst>
      <p:ext uri="{BB962C8B-B14F-4D97-AF65-F5344CB8AC3E}">
        <p14:creationId xmlns:p14="http://schemas.microsoft.com/office/powerpoint/2010/main" val="25667793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F0C6E20-911F-B443-B69A-4A21F36B4BF6}" type="slidenum">
              <a:rPr lang="en-US" smtClean="0"/>
              <a:pPr/>
              <a:t>18</a:t>
            </a:fld>
            <a:endParaRPr lang="en-US"/>
          </a:p>
        </p:txBody>
      </p:sp>
    </p:spTree>
    <p:extLst>
      <p:ext uri="{BB962C8B-B14F-4D97-AF65-F5344CB8AC3E}">
        <p14:creationId xmlns:p14="http://schemas.microsoft.com/office/powerpoint/2010/main" val="9698771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F0C6E20-911F-B443-B69A-4A21F36B4BF6}" type="slidenum">
              <a:rPr lang="en-US" smtClean="0"/>
              <a:pPr/>
              <a:t>23</a:t>
            </a:fld>
            <a:endParaRPr lang="en-US"/>
          </a:p>
        </p:txBody>
      </p:sp>
    </p:spTree>
    <p:extLst>
      <p:ext uri="{BB962C8B-B14F-4D97-AF65-F5344CB8AC3E}">
        <p14:creationId xmlns:p14="http://schemas.microsoft.com/office/powerpoint/2010/main" val="17298674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F0C6E20-911F-B443-B69A-4A21F36B4BF6}" type="slidenum">
              <a:rPr lang="en-US" smtClean="0"/>
              <a:pPr/>
              <a:t>49</a:t>
            </a:fld>
            <a:endParaRPr lang="en-US"/>
          </a:p>
        </p:txBody>
      </p:sp>
    </p:spTree>
    <p:extLst>
      <p:ext uri="{BB962C8B-B14F-4D97-AF65-F5344CB8AC3E}">
        <p14:creationId xmlns:p14="http://schemas.microsoft.com/office/powerpoint/2010/main" val="508587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F0C6E20-911F-B443-B69A-4A21F36B4BF6}" type="slidenum">
              <a:rPr lang="en-US" smtClean="0"/>
              <a:pPr/>
              <a:t>50</a:t>
            </a:fld>
            <a:endParaRPr lang="en-US"/>
          </a:p>
        </p:txBody>
      </p:sp>
    </p:spTree>
    <p:extLst>
      <p:ext uri="{BB962C8B-B14F-4D97-AF65-F5344CB8AC3E}">
        <p14:creationId xmlns:p14="http://schemas.microsoft.com/office/powerpoint/2010/main" val="41244924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F0C6E20-911F-B443-B69A-4A21F36B4BF6}" type="slidenum">
              <a:rPr lang="en-US" smtClean="0"/>
              <a:pPr/>
              <a:t>51</a:t>
            </a:fld>
            <a:endParaRPr lang="en-US"/>
          </a:p>
        </p:txBody>
      </p:sp>
    </p:spTree>
    <p:extLst>
      <p:ext uri="{BB962C8B-B14F-4D97-AF65-F5344CB8AC3E}">
        <p14:creationId xmlns:p14="http://schemas.microsoft.com/office/powerpoint/2010/main" val="6837280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F0C6E20-911F-B443-B69A-4A21F36B4BF6}" type="slidenum">
              <a:rPr lang="en-US" smtClean="0"/>
              <a:pPr/>
              <a:t>52</a:t>
            </a:fld>
            <a:endParaRPr lang="en-US"/>
          </a:p>
        </p:txBody>
      </p:sp>
    </p:spTree>
    <p:extLst>
      <p:ext uri="{BB962C8B-B14F-4D97-AF65-F5344CB8AC3E}">
        <p14:creationId xmlns:p14="http://schemas.microsoft.com/office/powerpoint/2010/main" val="7489336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F0C6E20-911F-B443-B69A-4A21F36B4BF6}" type="slidenum">
              <a:rPr lang="en-US" smtClean="0"/>
              <a:pPr/>
              <a:t>53</a:t>
            </a:fld>
            <a:endParaRPr lang="en-US"/>
          </a:p>
        </p:txBody>
      </p:sp>
    </p:spTree>
    <p:extLst>
      <p:ext uri="{BB962C8B-B14F-4D97-AF65-F5344CB8AC3E}">
        <p14:creationId xmlns:p14="http://schemas.microsoft.com/office/powerpoint/2010/main" val="6941736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F0C6E20-911F-B443-B69A-4A21F36B4BF6}" type="slidenum">
              <a:rPr lang="en-US" smtClean="0"/>
              <a:pPr/>
              <a:t>54</a:t>
            </a:fld>
            <a:endParaRPr lang="en-US"/>
          </a:p>
        </p:txBody>
      </p:sp>
    </p:spTree>
    <p:extLst>
      <p:ext uri="{BB962C8B-B14F-4D97-AF65-F5344CB8AC3E}">
        <p14:creationId xmlns:p14="http://schemas.microsoft.com/office/powerpoint/2010/main" val="21516864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F0C6E20-911F-B443-B69A-4A21F36B4BF6}" type="slidenum">
              <a:rPr lang="en-US" smtClean="0"/>
              <a:pPr/>
              <a:t>55</a:t>
            </a:fld>
            <a:endParaRPr lang="en-US"/>
          </a:p>
        </p:txBody>
      </p:sp>
    </p:spTree>
    <p:extLst>
      <p:ext uri="{BB962C8B-B14F-4D97-AF65-F5344CB8AC3E}">
        <p14:creationId xmlns:p14="http://schemas.microsoft.com/office/powerpoint/2010/main" val="8658807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F0C6E20-911F-B443-B69A-4A21F36B4BF6}" type="slidenum">
              <a:rPr lang="en-US" smtClean="0"/>
              <a:pPr/>
              <a:t>56</a:t>
            </a:fld>
            <a:endParaRPr lang="en-US"/>
          </a:p>
        </p:txBody>
      </p:sp>
    </p:spTree>
    <p:extLst>
      <p:ext uri="{BB962C8B-B14F-4D97-AF65-F5344CB8AC3E}">
        <p14:creationId xmlns:p14="http://schemas.microsoft.com/office/powerpoint/2010/main" val="82537830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F0C6E20-911F-B443-B69A-4A21F36B4BF6}" type="slidenum">
              <a:rPr lang="en-US" smtClean="0"/>
              <a:pPr/>
              <a:t>57</a:t>
            </a:fld>
            <a:endParaRPr lang="en-US"/>
          </a:p>
        </p:txBody>
      </p:sp>
    </p:spTree>
    <p:extLst>
      <p:ext uri="{BB962C8B-B14F-4D97-AF65-F5344CB8AC3E}">
        <p14:creationId xmlns:p14="http://schemas.microsoft.com/office/powerpoint/2010/main" val="15085731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3F0C6E20-911F-B443-B69A-4A21F36B4BF6}" type="slidenum">
              <a:rPr lang="en-US" smtClean="0"/>
              <a:pPr/>
              <a:t>58</a:t>
            </a:fld>
            <a:endParaRPr lang="en-US"/>
          </a:p>
        </p:txBody>
      </p:sp>
    </p:spTree>
    <p:extLst>
      <p:ext uri="{BB962C8B-B14F-4D97-AF65-F5344CB8AC3E}">
        <p14:creationId xmlns:p14="http://schemas.microsoft.com/office/powerpoint/2010/main" val="13974661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3F0C6E20-911F-B443-B69A-4A21F36B4BF6}" type="slidenum">
              <a:rPr lang="en-US" smtClean="0"/>
              <a:pPr/>
              <a:t>59</a:t>
            </a:fld>
            <a:endParaRPr lang="en-US"/>
          </a:p>
        </p:txBody>
      </p:sp>
    </p:spTree>
    <p:extLst>
      <p:ext uri="{BB962C8B-B14F-4D97-AF65-F5344CB8AC3E}">
        <p14:creationId xmlns:p14="http://schemas.microsoft.com/office/powerpoint/2010/main" val="1851711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3F0C6E20-911F-B443-B69A-4A21F36B4BF6}" type="slidenum">
              <a:rPr lang="en-US" smtClean="0"/>
              <a:pPr/>
              <a:t>61</a:t>
            </a:fld>
            <a:endParaRPr lang="en-US"/>
          </a:p>
        </p:txBody>
      </p:sp>
    </p:spTree>
    <p:extLst>
      <p:ext uri="{BB962C8B-B14F-4D97-AF65-F5344CB8AC3E}">
        <p14:creationId xmlns:p14="http://schemas.microsoft.com/office/powerpoint/2010/main" val="1024686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ACA113B1-CF0C-804E-8693-EB0DBA89FEEF}" type="datetime1">
              <a:rPr lang="en-US" smtClean="0"/>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17160392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7F5D90A-AF8E-B144-AC29-6F5A5080781F}" type="datetime1">
              <a:rPr lang="en-US" smtClean="0"/>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34965299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7779F89E-AF6A-5944-93B1-7EFEA5210AC5}" type="datetime1">
              <a:rPr lang="en-US" smtClean="0"/>
              <a:t>7/21/2021</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96652B35-718D-4E28-AFEB-B694A3B357E8}" type="slidenum">
              <a:rPr kumimoji="0" lang="en-US" smtClean="0"/>
              <a:pPr/>
              <a:t>‹#›</a:t>
            </a:fld>
            <a:endParaRPr kumimoji="0" lang="en-US"/>
          </a:p>
        </p:txBody>
      </p:sp>
    </p:spTree>
    <p:extLst>
      <p:ext uri="{BB962C8B-B14F-4D97-AF65-F5344CB8AC3E}">
        <p14:creationId xmlns:p14="http://schemas.microsoft.com/office/powerpoint/2010/main" val="3327034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1278207-6E5E-174E-AE80-3467CED7BCE3}" type="datetime1">
              <a:rPr lang="en-US" smtClean="0"/>
              <a:t>7/21/2021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2634440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BA41573-7DD5-E541-95D0-F02EDF05C833}" type="datetime1">
              <a:rPr lang="en-US" smtClean="0"/>
              <a:t>7/21/2021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735093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B9A1E71-443E-CD41-956A-6372936A7798}" type="datetime1">
              <a:rPr lang="en-US" smtClean="0"/>
              <a:t>7/21/2021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21224381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A070745-78CE-3F43-913B-9AFA478BE2AC}" type="datetime1">
              <a:rPr lang="en-US" smtClean="0"/>
              <a:t>7/21/2021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1874671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803B8B38-3745-2E41-92B3-DE29BE8F5EAF}" type="datetime1">
              <a:rPr lang="en-US" smtClean="0"/>
              <a:t>7/21/2021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24248457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993DA9DC-BAE3-0444-ABBE-C6E0D9E05BC5}" type="datetime1">
              <a:rPr lang="en-US" smtClean="0"/>
              <a:t>7/21/2021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13427440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AD5E049-B5BE-A94B-BBEA-06B5BFD683E9}" type="datetime1">
              <a:rPr lang="en-US" smtClean="0"/>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3446711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C19E64B-1E14-8044-A745-6917A7878FBA}" type="datetime1">
              <a:rPr lang="en-US" smtClean="0"/>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9B451-98D0-2C41-80B2-1199E4492BFF}" type="slidenum">
              <a:rPr lang="en-US" smtClean="0"/>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67032884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0CDCDB8-335F-AE41-ABB5-9D72A16A0D91}" type="datetime1">
              <a:rPr lang="en-US" smtClean="0"/>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27338868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B0C4E03-EC5C-0C46-B614-DD573D379541}" type="datetime1">
              <a:rPr lang="en-US" smtClean="0"/>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9B451-98D0-2C41-80B2-1199E4492BFF}" type="slidenum">
              <a:rPr lang="en-US" smtClean="0"/>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8409996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9D15D0F8-021B-2044-8F30-1975CE321588}" type="datetime1">
              <a:rPr lang="en-US" smtClean="0"/>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26520336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CA774D4-C630-2F40-9CAE-3B8980BA7A5D}" type="datetime1">
              <a:rPr lang="en-US" smtClean="0"/>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15447065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ACEA5791-4161-064F-86AF-22B77C8C8101}" type="datetime1">
              <a:rPr lang="en-US" smtClean="0"/>
              <a:t>7/21/2021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019B451-98D0-2C41-80B2-1199E4492BFF}" type="slidenum">
              <a:rPr lang="en-US" smtClean="0"/>
              <a:pPr/>
              <a:t>‹#›</a:t>
            </a:fld>
            <a:endParaRPr lang="en-US"/>
          </a:p>
        </p:txBody>
      </p:sp>
    </p:spTree>
    <p:extLst>
      <p:ext uri="{BB962C8B-B14F-4D97-AF65-F5344CB8AC3E}">
        <p14:creationId xmlns:p14="http://schemas.microsoft.com/office/powerpoint/2010/main" val="202663094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33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33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18"/>
          <p:cNvSpPr>
            <a:spLocks noGrp="1" noChangeArrowheads="1"/>
          </p:cNvSpPr>
          <p:nvPr>
            <p:ph type="sldNum" sz="quarter" idx="10"/>
          </p:nvPr>
        </p:nvSpPr>
        <p:spPr>
          <a:ln/>
        </p:spPr>
        <p:txBody>
          <a:bodyPr/>
          <a:lstStyle>
            <a:lvl1pPr>
              <a:defRPr/>
            </a:lvl1pPr>
          </a:lstStyle>
          <a:p>
            <a:fld id="{9102AE33-51C4-7F48-BF7F-7CCC89C306D7}" type="slidenum">
              <a:rPr lang="en-US" altLang="en-US"/>
              <a:pPr/>
              <a:t>‹#›</a:t>
            </a:fld>
            <a:endParaRPr lang="en-US" altLang="en-US"/>
          </a:p>
        </p:txBody>
      </p:sp>
      <p:sp>
        <p:nvSpPr>
          <p:cNvPr id="6" name="Rectangle 220"/>
          <p:cNvSpPr>
            <a:spLocks noGrp="1" noChangeArrowheads="1"/>
          </p:cNvSpPr>
          <p:nvPr>
            <p:ph type="dt" sz="half" idx="11"/>
          </p:nvPr>
        </p:nvSpPr>
        <p:spPr>
          <a:ln/>
        </p:spPr>
        <p:txBody>
          <a:bodyPr/>
          <a:lstStyle>
            <a:lvl1pPr>
              <a:defRPr/>
            </a:lvl1pPr>
          </a:lstStyle>
          <a:p>
            <a:pPr>
              <a:defRPr/>
            </a:pPr>
            <a:fld id="{86C89569-25B9-1047-B2CD-146895D8DF2A}" type="datetime1">
              <a:rPr lang="en-US" smtClean="0"/>
              <a:t>7/21/2021</a:t>
            </a:fld>
            <a:endParaRPr lang="en-US"/>
          </a:p>
        </p:txBody>
      </p:sp>
      <p:sp>
        <p:nvSpPr>
          <p:cNvPr id="7" name="Rectangle 221"/>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807250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683F667-EAF2-D84E-B411-DC5451CD997B}" type="datetime1">
              <a:rPr lang="en-US" smtClean="0"/>
              <a:t>7/21/2021</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4019B451-98D0-2C41-80B2-1199E4492BFF}" type="slidenum">
              <a:rPr lang="en-US" smtClean="0"/>
              <a:pPr/>
              <a:t>‹#›</a:t>
            </a:fld>
            <a:endParaRPr lang="en-US"/>
          </a:p>
        </p:txBody>
      </p:sp>
    </p:spTree>
    <p:extLst>
      <p:ext uri="{BB962C8B-B14F-4D97-AF65-F5344CB8AC3E}">
        <p14:creationId xmlns:p14="http://schemas.microsoft.com/office/powerpoint/2010/main" val="909656576"/>
      </p:ext>
    </p:extLst>
  </p:cSld>
  <p:clrMap bg1="lt1" tx1="dk1" bg2="lt2" tx2="dk2" accent1="accent1" accent2="accent2" accent3="accent3" accent4="accent4" accent5="accent5" accent6="accent6" hlink="hlink" folHlink="folHlink"/>
  <p:sldLayoutIdLst>
    <p:sldLayoutId id="2147483933" r:id="rId1"/>
    <p:sldLayoutId id="2147483934" r:id="rId2"/>
    <p:sldLayoutId id="2147483935" r:id="rId3"/>
    <p:sldLayoutId id="2147483936" r:id="rId4"/>
    <p:sldLayoutId id="2147483937" r:id="rId5"/>
    <p:sldLayoutId id="2147483938" r:id="rId6"/>
    <p:sldLayoutId id="2147483939" r:id="rId7"/>
    <p:sldLayoutId id="2147483940" r:id="rId8"/>
    <p:sldLayoutId id="2147483941" r:id="rId9"/>
    <p:sldLayoutId id="2147483942" r:id="rId10"/>
    <p:sldLayoutId id="2147483943" r:id="rId11"/>
    <p:sldLayoutId id="2147483944" r:id="rId12"/>
    <p:sldLayoutId id="2147483945" r:id="rId13"/>
    <p:sldLayoutId id="2147483946" r:id="rId14"/>
    <p:sldLayoutId id="2147483947" r:id="rId15"/>
    <p:sldLayoutId id="2147483948" r:id="rId16"/>
    <p:sldLayoutId id="2147483949" r:id="rId17"/>
  </p:sldLayoutIdLst>
  <p:hf sldNum="0"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tif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30.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3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10.png"/></Relationships>
</file>

<file path=ppt/slides/_rels/slide3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5.png"/><Relationship Id="rId7"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6.png"/><Relationship Id="rId10" Type="http://schemas.openxmlformats.org/officeDocument/2006/relationships/image" Target="../media/image20.png"/><Relationship Id="rId4" Type="http://schemas.openxmlformats.org/officeDocument/2006/relationships/image" Target="../media/image110.png"/><Relationship Id="rId9" Type="http://schemas.openxmlformats.org/officeDocument/2006/relationships/image" Target="../media/image19.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oleObject" Target="../embeddings/oleObject2.bin"/><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oleObject" Target="../embeddings/oleObject3.bin"/><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5.tif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7.tiff"/><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hyperlink" Target="https://mises.org/library/law-property-rights-and-air-pollution" TargetMode="External"/><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hyperlink" Target="https://fee.org/articles/sprawl-versus-coastal-beaut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7577DEC-D9A5-404D-9789-702F4319BE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CEEA9366-CEA8-4F23-B065-4337F0D836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15" name="Straight Connector 14">
              <a:extLst>
                <a:ext uri="{FF2B5EF4-FFF2-40B4-BE49-F238E27FC236}">
                  <a16:creationId xmlns:a16="http://schemas.microsoft.com/office/drawing/2014/main" id="{904A03D6-39B4-4278-9BE1-A07E024499BE}"/>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6" name="Straight Connector 15">
              <a:extLst>
                <a:ext uri="{FF2B5EF4-FFF2-40B4-BE49-F238E27FC236}">
                  <a16:creationId xmlns:a16="http://schemas.microsoft.com/office/drawing/2014/main" id="{FBE459AF-3736-4886-82E0-9B5DA427B5E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alpha val="80000"/>
                </a:schemeClr>
              </a:solidFill>
            </a:ln>
          </p:spPr>
          <p:style>
            <a:lnRef idx="2">
              <a:schemeClr val="accent1"/>
            </a:lnRef>
            <a:fillRef idx="0">
              <a:schemeClr val="accent1"/>
            </a:fillRef>
            <a:effectRef idx="1">
              <a:schemeClr val="accent1"/>
            </a:effectRef>
            <a:fontRef idx="minor">
              <a:schemeClr val="tx1"/>
            </a:fontRef>
          </p:style>
        </p:cxnSp>
        <p:sp>
          <p:nvSpPr>
            <p:cNvPr id="17" name="Rectangle 23">
              <a:extLst>
                <a:ext uri="{FF2B5EF4-FFF2-40B4-BE49-F238E27FC236}">
                  <a16:creationId xmlns:a16="http://schemas.microsoft.com/office/drawing/2014/main" id="{4B6B88EF-180C-4E39-8A3F-A52E87110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5">
              <a:extLst>
                <a:ext uri="{FF2B5EF4-FFF2-40B4-BE49-F238E27FC236}">
                  <a16:creationId xmlns:a16="http://schemas.microsoft.com/office/drawing/2014/main" id="{52DFAACF-64D0-4621-8FF4-E2F03C3E8D1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36611FF0-65B3-49DB-97C6-1B72AAD0FB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Rectangle 27">
              <a:extLst>
                <a:ext uri="{FF2B5EF4-FFF2-40B4-BE49-F238E27FC236}">
                  <a16:creationId xmlns:a16="http://schemas.microsoft.com/office/drawing/2014/main" id="{0F7407FE-86B1-4890-9D80-9406FBF29E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Rectangle 29">
              <a:extLst>
                <a:ext uri="{FF2B5EF4-FFF2-40B4-BE49-F238E27FC236}">
                  <a16:creationId xmlns:a16="http://schemas.microsoft.com/office/drawing/2014/main" id="{EBD42D5B-8F87-45B3-98B3-C66944F92E6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Isosceles Triangle 21">
              <a:extLst>
                <a:ext uri="{FF2B5EF4-FFF2-40B4-BE49-F238E27FC236}">
                  <a16:creationId xmlns:a16="http://schemas.microsoft.com/office/drawing/2014/main" id="{F5E04699-59E1-4468-9E7C-83070EEB42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a:extLst>
                <a:ext uri="{FF2B5EF4-FFF2-40B4-BE49-F238E27FC236}">
                  <a16:creationId xmlns:a16="http://schemas.microsoft.com/office/drawing/2014/main" id="{F2AE8F13-9A52-4D7F-9637-321EA7CF32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7" name="Subtitle 6"/>
          <p:cNvSpPr>
            <a:spLocks noGrp="1"/>
          </p:cNvSpPr>
          <p:nvPr>
            <p:ph type="subTitle" idx="1"/>
          </p:nvPr>
        </p:nvSpPr>
        <p:spPr>
          <a:xfrm>
            <a:off x="1130300" y="4050832"/>
            <a:ext cx="5825202" cy="2151663"/>
          </a:xfrm>
        </p:spPr>
        <p:txBody>
          <a:bodyPr>
            <a:normAutofit/>
          </a:bodyPr>
          <a:lstStyle/>
          <a:p>
            <a:r>
              <a:rPr lang="en-US" dirty="0">
                <a:solidFill>
                  <a:schemeClr val="tx1"/>
                </a:solidFill>
              </a:rPr>
              <a:t>Timothy D. Terrell</a:t>
            </a:r>
          </a:p>
          <a:p>
            <a:r>
              <a:rPr lang="en-US" dirty="0">
                <a:solidFill>
                  <a:schemeClr val="tx1"/>
                </a:solidFill>
              </a:rPr>
              <a:t>Mises University 2021</a:t>
            </a:r>
          </a:p>
          <a:p>
            <a:endParaRPr lang="en-US" dirty="0">
              <a:solidFill>
                <a:schemeClr val="tx1"/>
              </a:solidFill>
            </a:endParaRPr>
          </a:p>
          <a:p>
            <a:r>
              <a:rPr lang="en-US" sz="1400" dirty="0">
                <a:solidFill>
                  <a:schemeClr val="tx1"/>
                </a:solidFill>
              </a:rPr>
              <a:t>@</a:t>
            </a:r>
            <a:r>
              <a:rPr lang="en-US" sz="1400" dirty="0" err="1">
                <a:solidFill>
                  <a:schemeClr val="tx1"/>
                </a:solidFill>
              </a:rPr>
              <a:t>timothyterrell</a:t>
            </a:r>
            <a:endParaRPr lang="en-US" sz="1400" dirty="0">
              <a:solidFill>
                <a:schemeClr val="tx1"/>
              </a:solidFill>
            </a:endParaRPr>
          </a:p>
          <a:p>
            <a:r>
              <a:rPr lang="en-US" sz="1400" dirty="0" err="1">
                <a:solidFill>
                  <a:schemeClr val="tx1"/>
                </a:solidFill>
              </a:rPr>
              <a:t>terrelltd@wofford.edu</a:t>
            </a:r>
            <a:endParaRPr lang="en-US" sz="1400" dirty="0">
              <a:solidFill>
                <a:schemeClr val="tx1"/>
              </a:solidFill>
            </a:endParaRPr>
          </a:p>
          <a:p>
            <a:endParaRPr lang="en-US" dirty="0">
              <a:solidFill>
                <a:schemeClr val="tx1"/>
              </a:solidFill>
            </a:endParaRPr>
          </a:p>
        </p:txBody>
      </p:sp>
      <p:sp>
        <p:nvSpPr>
          <p:cNvPr id="2" name="Title 1"/>
          <p:cNvSpPr>
            <a:spLocks noGrp="1"/>
          </p:cNvSpPr>
          <p:nvPr>
            <p:ph type="ctrTitle"/>
          </p:nvPr>
        </p:nvSpPr>
        <p:spPr>
          <a:xfrm>
            <a:off x="1130300" y="2404534"/>
            <a:ext cx="5825202" cy="1646302"/>
          </a:xfrm>
        </p:spPr>
        <p:txBody>
          <a:bodyPr>
            <a:normAutofit fontScale="90000"/>
          </a:bodyPr>
          <a:lstStyle/>
          <a:p>
            <a:pPr>
              <a:lnSpc>
                <a:spcPct val="90000"/>
              </a:lnSpc>
            </a:pPr>
            <a:r>
              <a:rPr lang="en-US" sz="4600" dirty="0"/>
              <a:t>Government Land Ownership and Management</a:t>
            </a:r>
          </a:p>
        </p:txBody>
      </p:sp>
    </p:spTree>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Environmental Issues</a:t>
            </a:r>
          </a:p>
        </p:txBody>
      </p:sp>
      <p:sp>
        <p:nvSpPr>
          <p:cNvPr id="3" name="Content Placeholder 2"/>
          <p:cNvSpPr>
            <a:spLocks noGrp="1"/>
          </p:cNvSpPr>
          <p:nvPr>
            <p:ph idx="1"/>
          </p:nvPr>
        </p:nvSpPr>
        <p:spPr>
          <a:xfrm>
            <a:off x="609599" y="2160590"/>
            <a:ext cx="6838336" cy="3880773"/>
          </a:xfrm>
        </p:spPr>
        <p:txBody>
          <a:bodyPr>
            <a:normAutofit/>
          </a:bodyPr>
          <a:lstStyle/>
          <a:p>
            <a:r>
              <a:rPr lang="en-US" sz="2400" dirty="0"/>
              <a:t>Resource Use</a:t>
            </a:r>
          </a:p>
          <a:p>
            <a:pPr lvl="1"/>
            <a:r>
              <a:rPr lang="en-US" sz="1800" dirty="0"/>
              <a:t>Land use, deforestation, oil reserves, fisheries, recycling</a:t>
            </a:r>
          </a:p>
          <a:p>
            <a:r>
              <a:rPr lang="en-US" sz="2400" dirty="0"/>
              <a:t>Externalities (spillover effects)</a:t>
            </a:r>
          </a:p>
          <a:p>
            <a:pPr lvl="1"/>
            <a:r>
              <a:rPr lang="en-US" sz="1800" dirty="0"/>
              <a:t>Smoking, paper mills, fireworks, litter, water pollution</a:t>
            </a:r>
          </a:p>
        </p:txBody>
      </p:sp>
      <p:sp>
        <p:nvSpPr>
          <p:cNvPr id="4" name="TextBox 3">
            <a:extLst>
              <a:ext uri="{FF2B5EF4-FFF2-40B4-BE49-F238E27FC236}">
                <a16:creationId xmlns:a16="http://schemas.microsoft.com/office/drawing/2014/main" id="{0529A893-2102-9245-9E97-FE20C2871A8C}"/>
              </a:ext>
            </a:extLst>
          </p:cNvPr>
          <p:cNvSpPr txBox="1"/>
          <p:nvPr/>
        </p:nvSpPr>
        <p:spPr>
          <a:xfrm>
            <a:off x="1258528" y="4756968"/>
            <a:ext cx="5540478" cy="461665"/>
          </a:xfrm>
          <a:prstGeom prst="rect">
            <a:avLst/>
          </a:prstGeom>
          <a:noFill/>
        </p:spPr>
        <p:txBody>
          <a:bodyPr wrap="square" rtlCol="0">
            <a:spAutoFit/>
          </a:bodyPr>
          <a:lstStyle/>
          <a:p>
            <a:pPr algn="ctr"/>
            <a:r>
              <a:rPr lang="en-US" sz="2400" dirty="0"/>
              <a:t>Core issue for both: </a:t>
            </a:r>
            <a:r>
              <a:rPr lang="en-US" sz="2400" i="1" dirty="0"/>
              <a:t>property rights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850300-5D3E-274F-A166-983D142902FA}"/>
              </a:ext>
            </a:extLst>
          </p:cNvPr>
          <p:cNvSpPr>
            <a:spLocks noGrp="1"/>
          </p:cNvSpPr>
          <p:nvPr>
            <p:ph type="title"/>
          </p:nvPr>
        </p:nvSpPr>
        <p:spPr/>
        <p:txBody>
          <a:bodyPr/>
          <a:lstStyle/>
          <a:p>
            <a:r>
              <a:rPr lang="en-US" dirty="0"/>
              <a:t>Where We’re Going</a:t>
            </a:r>
          </a:p>
        </p:txBody>
      </p:sp>
      <p:sp>
        <p:nvSpPr>
          <p:cNvPr id="3" name="Content Placeholder 2">
            <a:extLst>
              <a:ext uri="{FF2B5EF4-FFF2-40B4-BE49-F238E27FC236}">
                <a16:creationId xmlns:a16="http://schemas.microsoft.com/office/drawing/2014/main" id="{D11283C4-46C7-D24F-A1A7-21DA63489EB3}"/>
              </a:ext>
            </a:extLst>
          </p:cNvPr>
          <p:cNvSpPr>
            <a:spLocks noGrp="1"/>
          </p:cNvSpPr>
          <p:nvPr>
            <p:ph idx="1"/>
          </p:nvPr>
        </p:nvSpPr>
        <p:spPr/>
        <p:txBody>
          <a:bodyPr/>
          <a:lstStyle/>
          <a:p>
            <a:r>
              <a:rPr lang="en-US" dirty="0"/>
              <a:t>Subjectivity, Calculation, Efficiency, and the Environment</a:t>
            </a:r>
          </a:p>
          <a:p>
            <a:pPr lvl="1"/>
            <a:r>
              <a:rPr lang="en-US" dirty="0"/>
              <a:t>Some principles for understanding environmental issues</a:t>
            </a:r>
          </a:p>
          <a:p>
            <a:r>
              <a:rPr lang="en-US" dirty="0"/>
              <a:t>Government and Land Management</a:t>
            </a:r>
          </a:p>
          <a:p>
            <a:pPr lvl="1"/>
            <a:r>
              <a:rPr lang="en-US" dirty="0"/>
              <a:t>Are land use problems the result of capitalism run amok? </a:t>
            </a:r>
          </a:p>
        </p:txBody>
      </p:sp>
    </p:spTree>
    <p:extLst>
      <p:ext uri="{BB962C8B-B14F-4D97-AF65-F5344CB8AC3E}">
        <p14:creationId xmlns:p14="http://schemas.microsoft.com/office/powerpoint/2010/main" val="2447713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Government-Owned Ocean Territory Dwarfs its Dry Land Holdings">
            <a:extLst>
              <a:ext uri="{FF2B5EF4-FFF2-40B4-BE49-F238E27FC236}">
                <a16:creationId xmlns:a16="http://schemas.microsoft.com/office/drawing/2014/main" id="{1D4848F1-5546-8242-ACF5-1850CD4700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2843" y="242371"/>
            <a:ext cx="7518313" cy="575080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29A0BB87-0D30-D24E-B30B-361B947E1B21}"/>
              </a:ext>
            </a:extLst>
          </p:cNvPr>
          <p:cNvSpPr txBox="1"/>
          <p:nvPr/>
        </p:nvSpPr>
        <p:spPr>
          <a:xfrm>
            <a:off x="812843" y="5993176"/>
            <a:ext cx="7586179" cy="276999"/>
          </a:xfrm>
          <a:prstGeom prst="rect">
            <a:avLst/>
          </a:prstGeom>
          <a:noFill/>
        </p:spPr>
        <p:txBody>
          <a:bodyPr wrap="none" rtlCol="0">
            <a:spAutoFit/>
          </a:bodyPr>
          <a:lstStyle/>
          <a:p>
            <a:r>
              <a:rPr lang="en-US" sz="1200" dirty="0"/>
              <a:t>Source: Mark </a:t>
            </a:r>
            <a:r>
              <a:rPr lang="en-US" sz="1200" dirty="0" err="1"/>
              <a:t>Brandly</a:t>
            </a:r>
            <a:r>
              <a:rPr lang="en-US" sz="1200" dirty="0"/>
              <a:t>, https://</a:t>
            </a:r>
            <a:r>
              <a:rPr lang="en-US" sz="1200" dirty="0" err="1"/>
              <a:t>mises.org</a:t>
            </a:r>
            <a:r>
              <a:rPr lang="en-US" sz="1200" dirty="0"/>
              <a:t>/library/including-ocean-floor-feds-own-much-more-land-you-think</a:t>
            </a:r>
          </a:p>
        </p:txBody>
      </p:sp>
    </p:spTree>
    <p:extLst>
      <p:ext uri="{BB962C8B-B14F-4D97-AF65-F5344CB8AC3E}">
        <p14:creationId xmlns:p14="http://schemas.microsoft.com/office/powerpoint/2010/main" val="3041731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overnment-Owned Ocean Territory Dwarfs its Dry Land Holdings">
            <a:extLst>
              <a:ext uri="{FF2B5EF4-FFF2-40B4-BE49-F238E27FC236}">
                <a16:creationId xmlns:a16="http://schemas.microsoft.com/office/drawing/2014/main" id="{7D7C7055-8603-3945-8236-646AA62C7B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5717" y="220338"/>
            <a:ext cx="7992565" cy="5905041"/>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85E9B95-BED1-814E-9C09-7003A0B70EC7}"/>
              </a:ext>
            </a:extLst>
          </p:cNvPr>
          <p:cNvSpPr txBox="1"/>
          <p:nvPr/>
        </p:nvSpPr>
        <p:spPr>
          <a:xfrm>
            <a:off x="495760" y="6114092"/>
            <a:ext cx="7586179" cy="276999"/>
          </a:xfrm>
          <a:prstGeom prst="rect">
            <a:avLst/>
          </a:prstGeom>
          <a:noFill/>
        </p:spPr>
        <p:txBody>
          <a:bodyPr wrap="none" rtlCol="0">
            <a:spAutoFit/>
          </a:bodyPr>
          <a:lstStyle/>
          <a:p>
            <a:r>
              <a:rPr lang="en-US" sz="1200" dirty="0"/>
              <a:t>Source: Mark </a:t>
            </a:r>
            <a:r>
              <a:rPr lang="en-US" sz="1200" dirty="0" err="1"/>
              <a:t>Brandly</a:t>
            </a:r>
            <a:r>
              <a:rPr lang="en-US" sz="1200" dirty="0"/>
              <a:t>, https://</a:t>
            </a:r>
            <a:r>
              <a:rPr lang="en-US" sz="1200" dirty="0" err="1"/>
              <a:t>mises.org</a:t>
            </a:r>
            <a:r>
              <a:rPr lang="en-US" sz="1200" dirty="0"/>
              <a:t>/library/including-ocean-floor-feds-own-much-more-land-you-think</a:t>
            </a:r>
          </a:p>
        </p:txBody>
      </p:sp>
    </p:spTree>
    <p:extLst>
      <p:ext uri="{BB962C8B-B14F-4D97-AF65-F5344CB8AC3E}">
        <p14:creationId xmlns:p14="http://schemas.microsoft.com/office/powerpoint/2010/main" val="21248507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Government-Owned Ocean Territory Dwarfs its Dry Land Holdings">
            <a:extLst>
              <a:ext uri="{FF2B5EF4-FFF2-40B4-BE49-F238E27FC236}">
                <a16:creationId xmlns:a16="http://schemas.microsoft.com/office/drawing/2014/main" id="{4BB051DF-87CB-824D-9070-0634FB0AF4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8727" y="366596"/>
            <a:ext cx="8846545" cy="464904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471470F-3468-D04D-A424-D82C254ADD9D}"/>
              </a:ext>
            </a:extLst>
          </p:cNvPr>
          <p:cNvSpPr txBox="1"/>
          <p:nvPr/>
        </p:nvSpPr>
        <p:spPr>
          <a:xfrm>
            <a:off x="148727" y="5015640"/>
            <a:ext cx="7586179" cy="276999"/>
          </a:xfrm>
          <a:prstGeom prst="rect">
            <a:avLst/>
          </a:prstGeom>
          <a:noFill/>
        </p:spPr>
        <p:txBody>
          <a:bodyPr wrap="none" rtlCol="0">
            <a:spAutoFit/>
          </a:bodyPr>
          <a:lstStyle/>
          <a:p>
            <a:r>
              <a:rPr lang="en-US" sz="1200" dirty="0"/>
              <a:t>Source: Mark </a:t>
            </a:r>
            <a:r>
              <a:rPr lang="en-US" sz="1200" dirty="0" err="1"/>
              <a:t>Brandly</a:t>
            </a:r>
            <a:r>
              <a:rPr lang="en-US" sz="1200" dirty="0"/>
              <a:t>, https://</a:t>
            </a:r>
            <a:r>
              <a:rPr lang="en-US" sz="1200" dirty="0" err="1"/>
              <a:t>mises.org</a:t>
            </a:r>
            <a:r>
              <a:rPr lang="en-US" sz="1200" dirty="0"/>
              <a:t>/library/including-ocean-floor-feds-own-much-more-land-you-think</a:t>
            </a:r>
          </a:p>
        </p:txBody>
      </p:sp>
    </p:spTree>
    <p:extLst>
      <p:ext uri="{BB962C8B-B14F-4D97-AF65-F5344CB8AC3E}">
        <p14:creationId xmlns:p14="http://schemas.microsoft.com/office/powerpoint/2010/main" val="18912954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69688-E68D-E24C-B339-E8C47397A036}"/>
              </a:ext>
            </a:extLst>
          </p:cNvPr>
          <p:cNvSpPr>
            <a:spLocks noGrp="1"/>
          </p:cNvSpPr>
          <p:nvPr>
            <p:ph type="title"/>
          </p:nvPr>
        </p:nvSpPr>
        <p:spPr/>
        <p:txBody>
          <a:bodyPr/>
          <a:lstStyle/>
          <a:p>
            <a:r>
              <a:rPr lang="en-US" dirty="0"/>
              <a:t>Economic Calculation Problems</a:t>
            </a:r>
          </a:p>
        </p:txBody>
      </p:sp>
      <p:sp>
        <p:nvSpPr>
          <p:cNvPr id="3" name="Content Placeholder 2">
            <a:extLst>
              <a:ext uri="{FF2B5EF4-FFF2-40B4-BE49-F238E27FC236}">
                <a16:creationId xmlns:a16="http://schemas.microsoft.com/office/drawing/2014/main" id="{80D12DD7-A2BC-8146-AAAA-05F2C303286A}"/>
              </a:ext>
            </a:extLst>
          </p:cNvPr>
          <p:cNvSpPr>
            <a:spLocks noGrp="1"/>
          </p:cNvSpPr>
          <p:nvPr>
            <p:ph idx="1"/>
          </p:nvPr>
        </p:nvSpPr>
        <p:spPr/>
        <p:txBody>
          <a:bodyPr>
            <a:normAutofit/>
          </a:bodyPr>
          <a:lstStyle/>
          <a:p>
            <a:pPr marL="0" indent="0">
              <a:buNone/>
            </a:pPr>
            <a:r>
              <a:rPr lang="en-US" dirty="0"/>
              <a:t>“The government ownership of lands leads to several economic problems. Government officials can use their control of the natural resources to reward politically favored industries and punish their political enemies. Second, government restrictions on the use of resources on government lands limits economic growth. Third, and this is Mises’s point regarding socialism, land socialism will create economic calculation problems.”</a:t>
            </a:r>
          </a:p>
        </p:txBody>
      </p:sp>
    </p:spTree>
    <p:extLst>
      <p:ext uri="{BB962C8B-B14F-4D97-AF65-F5344CB8AC3E}">
        <p14:creationId xmlns:p14="http://schemas.microsoft.com/office/powerpoint/2010/main" val="34118934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69688-E68D-E24C-B339-E8C47397A036}"/>
              </a:ext>
            </a:extLst>
          </p:cNvPr>
          <p:cNvSpPr>
            <a:spLocks noGrp="1"/>
          </p:cNvSpPr>
          <p:nvPr>
            <p:ph type="title"/>
          </p:nvPr>
        </p:nvSpPr>
        <p:spPr/>
        <p:txBody>
          <a:bodyPr/>
          <a:lstStyle/>
          <a:p>
            <a:r>
              <a:rPr lang="en-US" dirty="0"/>
              <a:t>Economic Calculation Problems</a:t>
            </a:r>
          </a:p>
        </p:txBody>
      </p:sp>
      <p:sp>
        <p:nvSpPr>
          <p:cNvPr id="3" name="Content Placeholder 2">
            <a:extLst>
              <a:ext uri="{FF2B5EF4-FFF2-40B4-BE49-F238E27FC236}">
                <a16:creationId xmlns:a16="http://schemas.microsoft.com/office/drawing/2014/main" id="{80D12DD7-A2BC-8146-AAAA-05F2C303286A}"/>
              </a:ext>
            </a:extLst>
          </p:cNvPr>
          <p:cNvSpPr>
            <a:spLocks noGrp="1"/>
          </p:cNvSpPr>
          <p:nvPr>
            <p:ph idx="1"/>
          </p:nvPr>
        </p:nvSpPr>
        <p:spPr/>
        <p:txBody>
          <a:bodyPr>
            <a:normAutofit/>
          </a:bodyPr>
          <a:lstStyle/>
          <a:p>
            <a:pPr marL="0" indent="0">
              <a:buNone/>
            </a:pPr>
            <a:r>
              <a:rPr lang="en-US" dirty="0"/>
              <a:t>“The first calculation issue here is the government’s decisions regarding the use of this land and the resources on and under the land. Since the government owns the land, we see no prices for these resources. The government has no way to economize on these resources in the sense that government officials, even if they wanted to, could not efficiently allocate these resources. They make these allocation decisions based on political considerations, so they end up allowing the private sector to access the wrong resources, wrong in the sense that if we were allowed to have private ownership of these resources, we would choose to use the resources much differently, and more efficiently.”</a:t>
            </a:r>
          </a:p>
        </p:txBody>
      </p:sp>
    </p:spTree>
    <p:extLst>
      <p:ext uri="{BB962C8B-B14F-4D97-AF65-F5344CB8AC3E}">
        <p14:creationId xmlns:p14="http://schemas.microsoft.com/office/powerpoint/2010/main" val="40991333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969688-E68D-E24C-B339-E8C47397A036}"/>
              </a:ext>
            </a:extLst>
          </p:cNvPr>
          <p:cNvSpPr>
            <a:spLocks noGrp="1"/>
          </p:cNvSpPr>
          <p:nvPr>
            <p:ph type="title"/>
          </p:nvPr>
        </p:nvSpPr>
        <p:spPr/>
        <p:txBody>
          <a:bodyPr/>
          <a:lstStyle/>
          <a:p>
            <a:r>
              <a:rPr lang="en-US" dirty="0"/>
              <a:t>Economic Calculation Problems</a:t>
            </a:r>
          </a:p>
        </p:txBody>
      </p:sp>
      <p:sp>
        <p:nvSpPr>
          <p:cNvPr id="3" name="Content Placeholder 2">
            <a:extLst>
              <a:ext uri="{FF2B5EF4-FFF2-40B4-BE49-F238E27FC236}">
                <a16:creationId xmlns:a16="http://schemas.microsoft.com/office/drawing/2014/main" id="{80D12DD7-A2BC-8146-AAAA-05F2C303286A}"/>
              </a:ext>
            </a:extLst>
          </p:cNvPr>
          <p:cNvSpPr>
            <a:spLocks noGrp="1"/>
          </p:cNvSpPr>
          <p:nvPr>
            <p:ph idx="1"/>
          </p:nvPr>
        </p:nvSpPr>
        <p:spPr/>
        <p:txBody>
          <a:bodyPr>
            <a:normAutofit/>
          </a:bodyPr>
          <a:lstStyle/>
          <a:p>
            <a:pPr marL="0" indent="0">
              <a:buNone/>
            </a:pPr>
            <a:r>
              <a:rPr lang="en-US" dirty="0"/>
              <a:t>“The second issue is that the economic calculation of private businesses is distorted by government control of the resources, because government ownership distorts the prices of the resources. If the prices were based on the private ownership of land and resources, for instance, we would see a different array of energy prices. The prices we see for resources do not accurately reflect the underlying realities of resource availability. Even though we are engaged in calculation when we allocate these resources, we are not economizing on the resources in the sense that Mises described.”</a:t>
            </a:r>
          </a:p>
        </p:txBody>
      </p:sp>
      <p:sp>
        <p:nvSpPr>
          <p:cNvPr id="4" name="TextBox 3">
            <a:extLst>
              <a:ext uri="{FF2B5EF4-FFF2-40B4-BE49-F238E27FC236}">
                <a16:creationId xmlns:a16="http://schemas.microsoft.com/office/drawing/2014/main" id="{E6DA5F48-F64F-2745-BA95-C19255912242}"/>
              </a:ext>
            </a:extLst>
          </p:cNvPr>
          <p:cNvSpPr txBox="1"/>
          <p:nvPr/>
        </p:nvSpPr>
        <p:spPr>
          <a:xfrm>
            <a:off x="1630494" y="5486400"/>
            <a:ext cx="7463005" cy="523220"/>
          </a:xfrm>
          <a:prstGeom prst="rect">
            <a:avLst/>
          </a:prstGeom>
          <a:noFill/>
        </p:spPr>
        <p:txBody>
          <a:bodyPr wrap="none" rtlCol="0">
            <a:spAutoFit/>
          </a:bodyPr>
          <a:lstStyle/>
          <a:p>
            <a:r>
              <a:rPr lang="en-US" sz="1400" dirty="0"/>
              <a:t>Mark </a:t>
            </a:r>
            <a:r>
              <a:rPr lang="en-US" sz="1400" dirty="0" err="1"/>
              <a:t>Brandly</a:t>
            </a:r>
            <a:r>
              <a:rPr lang="en-US" sz="1400" dirty="0"/>
              <a:t>, “Including the Ocean Floor, the Feds Own Much More Land than You Think,” </a:t>
            </a:r>
          </a:p>
          <a:p>
            <a:r>
              <a:rPr lang="en-US" sz="1400" dirty="0"/>
              <a:t>https://</a:t>
            </a:r>
            <a:r>
              <a:rPr lang="en-US" sz="1400" dirty="0" err="1"/>
              <a:t>mises.org</a:t>
            </a:r>
            <a:r>
              <a:rPr lang="en-US" sz="1400" dirty="0"/>
              <a:t>/library/including-ocean-floor-feds-own-much-more-land-you-think</a:t>
            </a:r>
          </a:p>
        </p:txBody>
      </p:sp>
    </p:spTree>
    <p:extLst>
      <p:ext uri="{BB962C8B-B14F-4D97-AF65-F5344CB8AC3E}">
        <p14:creationId xmlns:p14="http://schemas.microsoft.com/office/powerpoint/2010/main" val="3682342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FE3B2-6C90-334E-AAE0-819A06C62FD8}"/>
              </a:ext>
            </a:extLst>
          </p:cNvPr>
          <p:cNvSpPr>
            <a:spLocks noGrp="1"/>
          </p:cNvSpPr>
          <p:nvPr>
            <p:ph type="title"/>
          </p:nvPr>
        </p:nvSpPr>
        <p:spPr/>
        <p:txBody>
          <a:bodyPr>
            <a:normAutofit/>
          </a:bodyPr>
          <a:lstStyle/>
          <a:p>
            <a:r>
              <a:rPr lang="en-US" sz="3200" dirty="0"/>
              <a:t>Market vs. Government Failure</a:t>
            </a:r>
          </a:p>
        </p:txBody>
      </p:sp>
      <p:sp>
        <p:nvSpPr>
          <p:cNvPr id="3" name="Content Placeholder 2">
            <a:extLst>
              <a:ext uri="{FF2B5EF4-FFF2-40B4-BE49-F238E27FC236}">
                <a16:creationId xmlns:a16="http://schemas.microsoft.com/office/drawing/2014/main" id="{C45BFF27-9E40-A448-8286-ABF97F8C296F}"/>
              </a:ext>
            </a:extLst>
          </p:cNvPr>
          <p:cNvSpPr>
            <a:spLocks noGrp="1"/>
          </p:cNvSpPr>
          <p:nvPr>
            <p:ph idx="1"/>
          </p:nvPr>
        </p:nvSpPr>
        <p:spPr>
          <a:xfrm>
            <a:off x="609599" y="1771649"/>
            <a:ext cx="6648451" cy="4732389"/>
          </a:xfrm>
        </p:spPr>
        <p:txBody>
          <a:bodyPr>
            <a:normAutofit/>
          </a:bodyPr>
          <a:lstStyle/>
          <a:p>
            <a:r>
              <a:rPr lang="en-US" sz="1600" dirty="0"/>
              <a:t>Allegations of market failure:</a:t>
            </a:r>
          </a:p>
          <a:p>
            <a:pPr lvl="1"/>
            <a:r>
              <a:rPr lang="en-US" sz="1400" dirty="0"/>
              <a:t>Underproduction or overproduction of products creating externalities (side effects of behavior that confer benefits or impose costs on others)</a:t>
            </a:r>
          </a:p>
          <a:p>
            <a:pPr lvl="1"/>
            <a:r>
              <a:rPr lang="en-US" sz="1400" dirty="0"/>
              <a:t>Underproduction of public goods (nonexclusive, nonrival)</a:t>
            </a:r>
          </a:p>
          <a:p>
            <a:pPr lvl="1"/>
            <a:r>
              <a:rPr lang="en-US" sz="1400" dirty="0"/>
              <a:t>Inefficiencies from market power (e.g., monopoly, monopsony)</a:t>
            </a:r>
          </a:p>
          <a:p>
            <a:r>
              <a:rPr lang="en-US" sz="1600" dirty="0"/>
              <a:t>Problems with externalities and “public goods” usually arise where property rights are poorly defined or protected. </a:t>
            </a:r>
          </a:p>
          <a:p>
            <a:r>
              <a:rPr lang="en-US" sz="1600" dirty="0"/>
              <a:t>Merely to show that the market has failed to arrive at some ideal standard—if this could be done—is not enough. The second step is to show that the possible government intervention would produce results that are superior. It may be the case that the government intervention is actually worse than the initial market failure.</a:t>
            </a:r>
          </a:p>
        </p:txBody>
      </p:sp>
    </p:spTree>
    <p:extLst>
      <p:ext uri="{BB962C8B-B14F-4D97-AF65-F5344CB8AC3E}">
        <p14:creationId xmlns:p14="http://schemas.microsoft.com/office/powerpoint/2010/main" val="2624691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BB95FE-09FE-B44D-8E84-325F3AC291FF}"/>
              </a:ext>
            </a:extLst>
          </p:cNvPr>
          <p:cNvSpPr>
            <a:spLocks noGrp="1"/>
          </p:cNvSpPr>
          <p:nvPr>
            <p:ph idx="1"/>
          </p:nvPr>
        </p:nvSpPr>
        <p:spPr>
          <a:xfrm>
            <a:off x="4197427" y="2160589"/>
            <a:ext cx="2974554" cy="3880773"/>
          </a:xfrm>
        </p:spPr>
        <p:txBody>
          <a:bodyPr>
            <a:normAutofit/>
          </a:bodyPr>
          <a:lstStyle/>
          <a:p>
            <a:pPr marL="0" indent="0">
              <a:buNone/>
            </a:pPr>
            <a:r>
              <a:rPr lang="en-US" dirty="0"/>
              <a:t>“It’s a bad idea to turn the whole future of a region over only to people with money to make.”</a:t>
            </a:r>
          </a:p>
          <a:p>
            <a:pPr marL="0" indent="0">
              <a:buNone/>
            </a:pPr>
            <a:r>
              <a:rPr lang="en-US" dirty="0"/>
              <a:t>		</a:t>
            </a:r>
            <a:r>
              <a:rPr lang="en-US" sz="1200" dirty="0"/>
              <a:t>-- John Lane, professor 			emeritus (English) at 			Wofford College</a:t>
            </a:r>
          </a:p>
          <a:p>
            <a:pPr marL="0" indent="0">
              <a:buNone/>
            </a:pPr>
            <a:r>
              <a:rPr lang="en-US" dirty="0"/>
              <a:t>			</a:t>
            </a:r>
          </a:p>
        </p:txBody>
      </p:sp>
      <p:pic>
        <p:nvPicPr>
          <p:cNvPr id="4100" name="Picture 4" descr="Aerial view of a city&#10;&#10;Description automatically generated with medium confidence">
            <a:extLst>
              <a:ext uri="{FF2B5EF4-FFF2-40B4-BE49-F238E27FC236}">
                <a16:creationId xmlns:a16="http://schemas.microsoft.com/office/drawing/2014/main" id="{C4FB61DC-AC58-8C43-BF7C-A91F4D94347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2468" r="23282"/>
          <a:stretch/>
        </p:blipFill>
        <p:spPr bwMode="auto">
          <a:xfrm>
            <a:off x="20" y="-1"/>
            <a:ext cx="404620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a:noFill/>
          <a:extLst>
            <a:ext uri="{909E8E84-426E-40DD-AFC4-6F175D3DCCD1}">
              <a14:hiddenFill xmlns:a14="http://schemas.microsoft.com/office/drawing/2010/main">
                <a:solidFill>
                  <a:srgbClr val="FFFFFF"/>
                </a:solidFill>
              </a14:hiddenFill>
            </a:ext>
          </a:extLst>
        </p:spPr>
      </p:pic>
      <p:sp>
        <p:nvSpPr>
          <p:cNvPr id="5" name="Slide Number Placeholder 4">
            <a:extLst>
              <a:ext uri="{FF2B5EF4-FFF2-40B4-BE49-F238E27FC236}">
                <a16:creationId xmlns:a16="http://schemas.microsoft.com/office/drawing/2014/main" id="{3247C4D4-3DA7-5B43-97BA-7C9AF6FDDAD4}"/>
              </a:ext>
            </a:extLst>
          </p:cNvPr>
          <p:cNvSpPr>
            <a:spLocks noGrp="1"/>
          </p:cNvSpPr>
          <p:nvPr>
            <p:ph type="sldNum" sz="quarter" idx="12"/>
          </p:nvPr>
        </p:nvSpPr>
        <p:spPr>
          <a:xfrm>
            <a:off x="6631497" y="6041362"/>
            <a:ext cx="324004" cy="365125"/>
          </a:xfrm>
        </p:spPr>
        <p:txBody>
          <a:bodyPr>
            <a:normAutofit/>
          </a:bodyPr>
          <a:lstStyle/>
          <a:p>
            <a:pPr>
              <a:spcAft>
                <a:spcPts val="600"/>
              </a:spcAft>
            </a:pPr>
            <a:fld id="{4019B451-98D0-2C41-80B2-1199E4492BFF}" type="slidenum">
              <a:rPr lang="en-US" smtClean="0"/>
              <a:pPr>
                <a:spcAft>
                  <a:spcPts val="600"/>
                </a:spcAft>
              </a:pPr>
              <a:t>11</a:t>
            </a:fld>
            <a:endParaRPr lang="en-US"/>
          </a:p>
        </p:txBody>
      </p:sp>
    </p:spTree>
    <p:extLst>
      <p:ext uri="{BB962C8B-B14F-4D97-AF65-F5344CB8AC3E}">
        <p14:creationId xmlns:p14="http://schemas.microsoft.com/office/powerpoint/2010/main" val="37869905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C29158D-4A65-EF49-9914-5B8125D40693}"/>
              </a:ext>
            </a:extLst>
          </p:cNvPr>
          <p:cNvSpPr>
            <a:spLocks noGrp="1"/>
          </p:cNvSpPr>
          <p:nvPr>
            <p:ph idx="1"/>
          </p:nvPr>
        </p:nvSpPr>
        <p:spPr>
          <a:xfrm>
            <a:off x="609599" y="4526280"/>
            <a:ext cx="6347714" cy="2257165"/>
          </a:xfrm>
        </p:spPr>
        <p:txBody>
          <a:bodyPr/>
          <a:lstStyle/>
          <a:p>
            <a:r>
              <a:rPr lang="en-US" dirty="0"/>
              <a:t>What land use is best? How do we know?</a:t>
            </a:r>
          </a:p>
          <a:p>
            <a:r>
              <a:rPr lang="en-US" dirty="0"/>
              <a:t>Will government bring us closer to what we want with land restrictions and environmental preserves?</a:t>
            </a:r>
          </a:p>
          <a:p>
            <a:r>
              <a:rPr lang="en-US" dirty="0"/>
              <a:t>Ironically, restrictions can lead to the very problems they are intended to prevent.</a:t>
            </a:r>
          </a:p>
        </p:txBody>
      </p:sp>
      <p:pic>
        <p:nvPicPr>
          <p:cNvPr id="5122" name="Picture 2">
            <a:extLst>
              <a:ext uri="{FF2B5EF4-FFF2-40B4-BE49-F238E27FC236}">
                <a16:creationId xmlns:a16="http://schemas.microsoft.com/office/drawing/2014/main" id="{3EE39AFF-601C-EC4D-8543-5181FEB26E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975"/>
            <a:ext cx="9144000" cy="441642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B7029376-27B1-3740-BE25-D1C6837D527D}"/>
              </a:ext>
            </a:extLst>
          </p:cNvPr>
          <p:cNvSpPr txBox="1"/>
          <p:nvPr/>
        </p:nvSpPr>
        <p:spPr>
          <a:xfrm>
            <a:off x="7212330" y="3837625"/>
            <a:ext cx="1931670" cy="584775"/>
          </a:xfrm>
          <a:prstGeom prst="rect">
            <a:avLst/>
          </a:prstGeom>
          <a:noFill/>
        </p:spPr>
        <p:txBody>
          <a:bodyPr wrap="square" rtlCol="0">
            <a:spAutoFit/>
          </a:bodyPr>
          <a:lstStyle/>
          <a:p>
            <a:r>
              <a:rPr lang="en-US" sz="800" dirty="0"/>
              <a:t>Image: https://</a:t>
            </a:r>
            <a:r>
              <a:rPr lang="en-US" sz="800" dirty="0" err="1"/>
              <a:t>upload.wikimedia.org</a:t>
            </a:r>
            <a:r>
              <a:rPr lang="en-US" sz="800" dirty="0"/>
              <a:t>/</a:t>
            </a:r>
            <a:r>
              <a:rPr lang="en-US" sz="800" dirty="0" err="1"/>
              <a:t>wikipedia</a:t>
            </a:r>
            <a:r>
              <a:rPr lang="en-US" sz="800" dirty="0"/>
              <a:t>/commons/d/d6/Breezewood%2C_Pennsylvania.jpg</a:t>
            </a:r>
          </a:p>
        </p:txBody>
      </p:sp>
    </p:spTree>
    <p:extLst>
      <p:ext uri="{BB962C8B-B14F-4D97-AF65-F5344CB8AC3E}">
        <p14:creationId xmlns:p14="http://schemas.microsoft.com/office/powerpoint/2010/main" val="37177763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820FD-79D1-3A4C-8C03-969C50967E54}"/>
              </a:ext>
            </a:extLst>
          </p:cNvPr>
          <p:cNvSpPr>
            <a:spLocks noGrp="1"/>
          </p:cNvSpPr>
          <p:nvPr>
            <p:ph type="title"/>
          </p:nvPr>
        </p:nvSpPr>
        <p:spPr/>
        <p:txBody>
          <a:bodyPr/>
          <a:lstStyle/>
          <a:p>
            <a:r>
              <a:rPr lang="en-US" dirty="0"/>
              <a:t>What Do “We” Want?</a:t>
            </a:r>
          </a:p>
        </p:txBody>
      </p:sp>
      <p:sp>
        <p:nvSpPr>
          <p:cNvPr id="3" name="Content Placeholder 2">
            <a:extLst>
              <a:ext uri="{FF2B5EF4-FFF2-40B4-BE49-F238E27FC236}">
                <a16:creationId xmlns:a16="http://schemas.microsoft.com/office/drawing/2014/main" id="{55807FDF-9C7B-D748-BDF1-30B9E7218A26}"/>
              </a:ext>
            </a:extLst>
          </p:cNvPr>
          <p:cNvSpPr>
            <a:spLocks noGrp="1"/>
          </p:cNvSpPr>
          <p:nvPr>
            <p:ph idx="1"/>
          </p:nvPr>
        </p:nvSpPr>
        <p:spPr/>
        <p:txBody>
          <a:bodyPr/>
          <a:lstStyle/>
          <a:p>
            <a:pPr marL="0" indent="0">
              <a:buNone/>
            </a:pPr>
            <a:r>
              <a:rPr lang="en-US" dirty="0"/>
              <a:t>“To know whether… [a market] process is optimal, we would need to know the very information whose discovery is the object of that process… [I]f we could independently ascertain the information, the… process would be superfluous.”</a:t>
            </a:r>
          </a:p>
          <a:p>
            <a:pPr marL="0" indent="0">
              <a:buNone/>
            </a:pPr>
            <a:r>
              <a:rPr lang="en-US" dirty="0"/>
              <a:t>		</a:t>
            </a:r>
            <a:r>
              <a:rPr lang="en-US" sz="1400" dirty="0"/>
              <a:t>-- Gerald O’Driscoll and Mario Rizzo, 1985, </a:t>
            </a:r>
            <a:r>
              <a:rPr lang="en-US" sz="1400" i="1" dirty="0"/>
              <a:t>The Economics of 				Time and Ignorance</a:t>
            </a:r>
            <a:r>
              <a:rPr lang="en-US" sz="1400" dirty="0"/>
              <a:t>, p. 110.</a:t>
            </a:r>
            <a:endParaRPr lang="en-US" dirty="0"/>
          </a:p>
        </p:txBody>
      </p:sp>
    </p:spTree>
    <p:extLst>
      <p:ext uri="{BB962C8B-B14F-4D97-AF65-F5344CB8AC3E}">
        <p14:creationId xmlns:p14="http://schemas.microsoft.com/office/powerpoint/2010/main" val="3633984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820FD-79D1-3A4C-8C03-969C50967E54}"/>
              </a:ext>
            </a:extLst>
          </p:cNvPr>
          <p:cNvSpPr>
            <a:spLocks noGrp="1"/>
          </p:cNvSpPr>
          <p:nvPr>
            <p:ph type="title"/>
          </p:nvPr>
        </p:nvSpPr>
        <p:spPr/>
        <p:txBody>
          <a:bodyPr/>
          <a:lstStyle/>
          <a:p>
            <a:r>
              <a:rPr lang="en-US" dirty="0"/>
              <a:t>What Do “We” Want?</a:t>
            </a:r>
          </a:p>
        </p:txBody>
      </p:sp>
      <p:sp>
        <p:nvSpPr>
          <p:cNvPr id="3" name="Content Placeholder 2">
            <a:extLst>
              <a:ext uri="{FF2B5EF4-FFF2-40B4-BE49-F238E27FC236}">
                <a16:creationId xmlns:a16="http://schemas.microsoft.com/office/drawing/2014/main" id="{55807FDF-9C7B-D748-BDF1-30B9E7218A26}"/>
              </a:ext>
            </a:extLst>
          </p:cNvPr>
          <p:cNvSpPr>
            <a:spLocks noGrp="1"/>
          </p:cNvSpPr>
          <p:nvPr>
            <p:ph idx="1"/>
          </p:nvPr>
        </p:nvSpPr>
        <p:spPr/>
        <p:txBody>
          <a:bodyPr/>
          <a:lstStyle/>
          <a:p>
            <a:pPr marL="0" indent="0">
              <a:buNone/>
            </a:pPr>
            <a:r>
              <a:rPr lang="en-US" dirty="0"/>
              <a:t>“…The whole of the so-called ‘welfare economics,’ which pretends to base its arguments on the inter-personal comparisons of ascertainable utilities, lacks all scientific foundation. The fact that most of us believe that they can judge which of the several needs of two or more known persons are more important, does not prove either that there is any objective basis for this, nor [sic] that we can form such a conceptions [sic] about people whom we do not know individually. The idea of basing coercive actions by government on such fantasies is clearly an absurdity.”</a:t>
            </a:r>
          </a:p>
          <a:p>
            <a:pPr marL="0" indent="0">
              <a:buNone/>
            </a:pPr>
            <a:r>
              <a:rPr lang="en-US" dirty="0"/>
              <a:t>		</a:t>
            </a:r>
            <a:r>
              <a:rPr lang="en-US" sz="1400" dirty="0"/>
              <a:t>-- Friedrich Hayek, 1979, </a:t>
            </a:r>
            <a:r>
              <a:rPr lang="en-US" sz="1400" i="1" dirty="0"/>
              <a:t>Law, Legislation, and Liberty</a:t>
            </a:r>
            <a:r>
              <a:rPr lang="en-US" sz="1400" dirty="0"/>
              <a:t>, vol. 3, 			pp. 201–02. Quoted in </a:t>
            </a:r>
            <a:r>
              <a:rPr lang="en-US" sz="1400" dirty="0" err="1"/>
              <a:t>Cordato</a:t>
            </a:r>
            <a:r>
              <a:rPr lang="en-US" sz="1400" dirty="0"/>
              <a:t> (2007), pp. 24, 25.</a:t>
            </a:r>
            <a:endParaRPr lang="en-US" dirty="0"/>
          </a:p>
        </p:txBody>
      </p:sp>
    </p:spTree>
    <p:extLst>
      <p:ext uri="{BB962C8B-B14F-4D97-AF65-F5344CB8AC3E}">
        <p14:creationId xmlns:p14="http://schemas.microsoft.com/office/powerpoint/2010/main" val="40180584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3353E-6411-A94A-B83C-593F28B06411}"/>
              </a:ext>
            </a:extLst>
          </p:cNvPr>
          <p:cNvSpPr>
            <a:spLocks noGrp="1"/>
          </p:cNvSpPr>
          <p:nvPr>
            <p:ph type="title"/>
          </p:nvPr>
        </p:nvSpPr>
        <p:spPr/>
        <p:txBody>
          <a:bodyPr/>
          <a:lstStyle/>
          <a:p>
            <a:r>
              <a:rPr lang="en-US" dirty="0"/>
              <a:t>What Do “We” Want?</a:t>
            </a:r>
          </a:p>
        </p:txBody>
      </p:sp>
      <p:sp>
        <p:nvSpPr>
          <p:cNvPr id="3" name="Content Placeholder 2">
            <a:extLst>
              <a:ext uri="{FF2B5EF4-FFF2-40B4-BE49-F238E27FC236}">
                <a16:creationId xmlns:a16="http://schemas.microsoft.com/office/drawing/2014/main" id="{21418FD0-9371-2349-80B0-F87F48D0938A}"/>
              </a:ext>
            </a:extLst>
          </p:cNvPr>
          <p:cNvSpPr>
            <a:spLocks noGrp="1"/>
          </p:cNvSpPr>
          <p:nvPr>
            <p:ph idx="1"/>
          </p:nvPr>
        </p:nvSpPr>
        <p:spPr>
          <a:xfrm>
            <a:off x="609599" y="1543050"/>
            <a:ext cx="6347714" cy="4498313"/>
          </a:xfrm>
        </p:spPr>
        <p:txBody>
          <a:bodyPr>
            <a:noAutofit/>
          </a:bodyPr>
          <a:lstStyle/>
          <a:p>
            <a:r>
              <a:rPr lang="en-US" i="1" dirty="0"/>
              <a:t>Economy</a:t>
            </a:r>
            <a:r>
              <a:rPr lang="en-US" dirty="0"/>
              <a:t> and </a:t>
            </a:r>
            <a:r>
              <a:rPr lang="en-US" i="1" dirty="0" err="1"/>
              <a:t>catallaxy</a:t>
            </a:r>
            <a:endParaRPr lang="en-US" i="1" dirty="0"/>
          </a:p>
          <a:p>
            <a:pPr lvl="1"/>
            <a:r>
              <a:rPr lang="en-US" i="1" dirty="0"/>
              <a:t>Catallactics</a:t>
            </a:r>
            <a:r>
              <a:rPr lang="en-US" dirty="0"/>
              <a:t> is the study of monetary exchanges. In a </a:t>
            </a:r>
            <a:r>
              <a:rPr lang="en-US" dirty="0" err="1"/>
              <a:t>catallaxy</a:t>
            </a:r>
            <a:r>
              <a:rPr lang="en-US" dirty="0"/>
              <a:t>, there is no overall hierarchy of goals. There are only the separate objectives of the individuals.</a:t>
            </a:r>
            <a:endParaRPr lang="en-US" i="1" dirty="0"/>
          </a:p>
          <a:p>
            <a:pPr lvl="1"/>
            <a:r>
              <a:rPr lang="en-US" i="1" dirty="0"/>
              <a:t>Economic efficiency</a:t>
            </a:r>
            <a:r>
              <a:rPr lang="en-US" dirty="0"/>
              <a:t> is compatible with Austrian economic theory insofar as it applies to the assessments of whether the means chosen by individuals are consistent with the accomplishment of ends chosen by those individuals. To the Austrian, it cannot engage in interpersonal comparisons of the values of the ends.</a:t>
            </a:r>
            <a:endParaRPr lang="en-US" i="1" dirty="0"/>
          </a:p>
          <a:p>
            <a:pPr lvl="1"/>
            <a:r>
              <a:rPr lang="en-US" i="1" dirty="0"/>
              <a:t>Catallactic efficiency</a:t>
            </a:r>
            <a:r>
              <a:rPr lang="en-US" dirty="0"/>
              <a:t> occurs when economic efficiency is promoted by an institutional setting that ensures that property rights are secure, which in turn promotes the discovery and use of information for the accomplishment of individual plans. Catallactic efficiency takes into account the fact that we cannot judge the individual ends being pursued by participants in the market.</a:t>
            </a:r>
          </a:p>
        </p:txBody>
      </p:sp>
    </p:spTree>
    <p:extLst>
      <p:ext uri="{BB962C8B-B14F-4D97-AF65-F5344CB8AC3E}">
        <p14:creationId xmlns:p14="http://schemas.microsoft.com/office/powerpoint/2010/main" val="25230609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3353E-6411-A94A-B83C-593F28B06411}"/>
              </a:ext>
            </a:extLst>
          </p:cNvPr>
          <p:cNvSpPr>
            <a:spLocks noGrp="1"/>
          </p:cNvSpPr>
          <p:nvPr>
            <p:ph type="title"/>
          </p:nvPr>
        </p:nvSpPr>
        <p:spPr/>
        <p:txBody>
          <a:bodyPr/>
          <a:lstStyle/>
          <a:p>
            <a:r>
              <a:rPr lang="en-US" dirty="0"/>
              <a:t>What Do “We” Want?</a:t>
            </a:r>
          </a:p>
        </p:txBody>
      </p:sp>
      <p:sp>
        <p:nvSpPr>
          <p:cNvPr id="3" name="Content Placeholder 2">
            <a:extLst>
              <a:ext uri="{FF2B5EF4-FFF2-40B4-BE49-F238E27FC236}">
                <a16:creationId xmlns:a16="http://schemas.microsoft.com/office/drawing/2014/main" id="{21418FD0-9371-2349-80B0-F87F48D0938A}"/>
              </a:ext>
            </a:extLst>
          </p:cNvPr>
          <p:cNvSpPr>
            <a:spLocks noGrp="1"/>
          </p:cNvSpPr>
          <p:nvPr>
            <p:ph idx="1"/>
          </p:nvPr>
        </p:nvSpPr>
        <p:spPr>
          <a:xfrm>
            <a:off x="609599" y="2023110"/>
            <a:ext cx="6347714" cy="4018253"/>
          </a:xfrm>
        </p:spPr>
        <p:txBody>
          <a:bodyPr>
            <a:noAutofit/>
          </a:bodyPr>
          <a:lstStyle/>
          <a:p>
            <a:pPr marL="0" indent="0">
              <a:buNone/>
            </a:pPr>
            <a:r>
              <a:rPr lang="en-US" dirty="0"/>
              <a:t>By studying the ideal institutional setting in which individuals can make economically efficient decisions, we can improve economic outcomes </a:t>
            </a:r>
            <a:r>
              <a:rPr lang="en-US" i="1" dirty="0"/>
              <a:t>without</a:t>
            </a:r>
            <a:r>
              <a:rPr lang="en-US" dirty="0"/>
              <a:t> trying to judge the value of some ends over others.</a:t>
            </a:r>
          </a:p>
          <a:p>
            <a:pPr marL="0" indent="0">
              <a:buNone/>
            </a:pPr>
            <a:endParaRPr lang="en-US" dirty="0"/>
          </a:p>
          <a:p>
            <a:pPr marL="400050" lvl="1" indent="0">
              <a:buNone/>
            </a:pPr>
            <a:r>
              <a:rPr lang="en-US" dirty="0"/>
              <a:t>“No meaningful means ends framework is even possible without the ability to access and control physical resources. Beyond this, the role of this institutional setting is to allow the exchange process, through the price system, to disseminate as much information concerning appropriate exchange opportunities as possible.”</a:t>
            </a:r>
          </a:p>
          <a:p>
            <a:pPr marL="0" indent="0">
              <a:buNone/>
            </a:pPr>
            <a:r>
              <a:rPr lang="en-US" dirty="0"/>
              <a:t>		</a:t>
            </a:r>
            <a:r>
              <a:rPr lang="en-US" sz="1400" dirty="0"/>
              <a:t>--Roy </a:t>
            </a:r>
            <a:r>
              <a:rPr lang="en-US" sz="1400" dirty="0" err="1"/>
              <a:t>Cordato</a:t>
            </a:r>
            <a:r>
              <a:rPr lang="en-US" sz="1400" dirty="0"/>
              <a:t>, </a:t>
            </a:r>
            <a:r>
              <a:rPr lang="en-US" sz="1400" i="1" dirty="0"/>
              <a:t>Efficiency and Externalities in an Open-Ended 				Universe</a:t>
            </a:r>
            <a:r>
              <a:rPr lang="en-US" sz="1400" dirty="0"/>
              <a:t>, p. 65.</a:t>
            </a:r>
            <a:endParaRPr lang="en-US" dirty="0"/>
          </a:p>
        </p:txBody>
      </p:sp>
    </p:spTree>
    <p:extLst>
      <p:ext uri="{BB962C8B-B14F-4D97-AF65-F5344CB8AC3E}">
        <p14:creationId xmlns:p14="http://schemas.microsoft.com/office/powerpoint/2010/main" val="3654244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Efficiency vs. Ethics</a:t>
            </a:r>
          </a:p>
        </p:txBody>
      </p:sp>
      <p:sp>
        <p:nvSpPr>
          <p:cNvPr id="3" name="Content Placeholder 2"/>
          <p:cNvSpPr>
            <a:spLocks noGrp="1"/>
          </p:cNvSpPr>
          <p:nvPr>
            <p:ph idx="1"/>
          </p:nvPr>
        </p:nvSpPr>
        <p:spPr>
          <a:xfrm>
            <a:off x="734787" y="2171700"/>
            <a:ext cx="6351814" cy="4124072"/>
          </a:xfrm>
        </p:spPr>
        <p:txBody>
          <a:bodyPr/>
          <a:lstStyle/>
          <a:p>
            <a:pPr marL="0" indent="0">
              <a:buNone/>
            </a:pPr>
            <a:r>
              <a:rPr lang="en-US" b="1" dirty="0"/>
              <a:t>Efficiency is an “individual goal-seeking problem, not a value-maximization problem” </a:t>
            </a:r>
            <a:r>
              <a:rPr lang="en-US" sz="1600" dirty="0"/>
              <a:t>(Roy </a:t>
            </a:r>
            <a:r>
              <a:rPr lang="en-US" sz="1600" dirty="0" err="1"/>
              <a:t>Cordato</a:t>
            </a:r>
            <a:r>
              <a:rPr lang="en-US" sz="1600" dirty="0"/>
              <a:t>)</a:t>
            </a:r>
          </a:p>
          <a:p>
            <a:pPr lvl="1"/>
            <a:r>
              <a:rPr lang="en-US" dirty="0"/>
              <a:t>From the Austrian perspective, efficiency is attained when legal institutions allow individuals to pursue </a:t>
            </a:r>
            <a:r>
              <a:rPr lang="en-US" i="1" dirty="0"/>
              <a:t>their </a:t>
            </a:r>
            <a:r>
              <a:rPr lang="en-US" dirty="0"/>
              <a:t>ends.</a:t>
            </a:r>
          </a:p>
          <a:p>
            <a:pPr lvl="1"/>
            <a:r>
              <a:rPr lang="en-US" dirty="0"/>
              <a:t>Conflicts will arise over the use of scarce goods—but the Austrian does not try to assess the value of alternative uses. Costs are </a:t>
            </a:r>
            <a:r>
              <a:rPr lang="en-US" i="1" dirty="0"/>
              <a:t>subjective</a:t>
            </a:r>
            <a:r>
              <a:rPr lang="en-US" dirty="0"/>
              <a:t>, and can’t be measured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Efficiency vs. Ethics</a:t>
            </a:r>
          </a:p>
        </p:txBody>
      </p:sp>
      <p:sp>
        <p:nvSpPr>
          <p:cNvPr id="3" name="Content Placeholder 2"/>
          <p:cNvSpPr>
            <a:spLocks noGrp="1"/>
          </p:cNvSpPr>
          <p:nvPr>
            <p:ph sz="half" idx="1"/>
          </p:nvPr>
        </p:nvSpPr>
        <p:spPr>
          <a:xfrm>
            <a:off x="4134761" y="2057602"/>
            <a:ext cx="3776472" cy="4113011"/>
          </a:xfrm>
        </p:spPr>
        <p:txBody>
          <a:bodyPr/>
          <a:lstStyle/>
          <a:p>
            <a:pPr marL="0" indent="0">
              <a:buNone/>
            </a:pPr>
            <a:r>
              <a:rPr lang="en-US" dirty="0"/>
              <a:t>“…we cannot decide on public policy, tort law, rights, or liabilities on the basis of efficiencies or minimizing of costs.” </a:t>
            </a:r>
          </a:p>
          <a:p>
            <a:pPr marL="0" indent="0">
              <a:buNone/>
            </a:pPr>
            <a:r>
              <a:rPr lang="en-US" sz="1600" dirty="0"/>
              <a:t>-- Murray Rothbard, in Mario Rizzo, </a:t>
            </a:r>
            <a:r>
              <a:rPr lang="en-US" sz="1600" i="1" dirty="0"/>
              <a:t>Time, Uncertainty, and Disequilibrium</a:t>
            </a:r>
          </a:p>
        </p:txBody>
      </p:sp>
      <p:sp>
        <p:nvSpPr>
          <p:cNvPr id="6" name="TextBox 5"/>
          <p:cNvSpPr txBox="1"/>
          <p:nvPr/>
        </p:nvSpPr>
        <p:spPr>
          <a:xfrm>
            <a:off x="875010" y="5801903"/>
            <a:ext cx="2789381" cy="830997"/>
          </a:xfrm>
          <a:prstGeom prst="rect">
            <a:avLst/>
          </a:prstGeom>
          <a:noFill/>
        </p:spPr>
        <p:txBody>
          <a:bodyPr wrap="square" rtlCol="0">
            <a:spAutoFit/>
          </a:bodyPr>
          <a:lstStyle/>
          <a:p>
            <a:r>
              <a:rPr lang="en-US" sz="1200" dirty="0"/>
              <a:t>http://picasaweb.google.com/MisesInstitute/RothbardImages#5400723609019072930</a:t>
            </a:r>
          </a:p>
        </p:txBody>
      </p:sp>
      <p:pic>
        <p:nvPicPr>
          <p:cNvPr id="7" name="Picture 6"/>
          <p:cNvPicPr>
            <a:picLocks noChangeAspect="1"/>
          </p:cNvPicPr>
          <p:nvPr/>
        </p:nvPicPr>
        <p:blipFill>
          <a:blip r:embed="rId3"/>
          <a:stretch>
            <a:fillRect/>
          </a:stretch>
        </p:blipFill>
        <p:spPr>
          <a:xfrm>
            <a:off x="991291" y="2057601"/>
            <a:ext cx="2673100" cy="3709018"/>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71" name="Group 70">
            <a:extLst>
              <a:ext uri="{FF2B5EF4-FFF2-40B4-BE49-F238E27FC236}">
                <a16:creationId xmlns:a16="http://schemas.microsoft.com/office/drawing/2014/main" id="{1F2B4773-3207-44CC-B7AC-892B704982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9144001" cy="6866467"/>
            <a:chOff x="0" y="-8467"/>
            <a:chExt cx="12192000" cy="6866467"/>
          </a:xfrm>
        </p:grpSpPr>
        <p:cxnSp>
          <p:nvCxnSpPr>
            <p:cNvPr id="72" name="Straight Connector 71">
              <a:extLst>
                <a:ext uri="{FF2B5EF4-FFF2-40B4-BE49-F238E27FC236}">
                  <a16:creationId xmlns:a16="http://schemas.microsoft.com/office/drawing/2014/main" id="{2B8267CA-A7A5-4E11-9D92-4EAC3DD3E8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E83D61B5-C6B4-4A4B-85AD-FEE7A54912C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74" name="Rectangle 23">
              <a:extLst>
                <a:ext uri="{FF2B5EF4-FFF2-40B4-BE49-F238E27FC236}">
                  <a16:creationId xmlns:a16="http://schemas.microsoft.com/office/drawing/2014/main" id="{A0B67FE4-688F-4497-8BFD-157613A69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5" name="Rectangle 25">
              <a:extLst>
                <a:ext uri="{FF2B5EF4-FFF2-40B4-BE49-F238E27FC236}">
                  <a16:creationId xmlns:a16="http://schemas.microsoft.com/office/drawing/2014/main" id="{3BF5BE1A-9BAC-4581-A82B-FD8FE31595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6" name="Isosceles Triangle 75">
              <a:extLst>
                <a:ext uri="{FF2B5EF4-FFF2-40B4-BE49-F238E27FC236}">
                  <a16:creationId xmlns:a16="http://schemas.microsoft.com/office/drawing/2014/main" id="{971E5644-6772-414A-8199-E30BFB02A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77" name="Rectangle 27">
              <a:extLst>
                <a:ext uri="{FF2B5EF4-FFF2-40B4-BE49-F238E27FC236}">
                  <a16:creationId xmlns:a16="http://schemas.microsoft.com/office/drawing/2014/main" id="{E8246D50-BB0C-408E-93FD-7B8D63A7F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8" name="Rectangle 28">
              <a:extLst>
                <a:ext uri="{FF2B5EF4-FFF2-40B4-BE49-F238E27FC236}">
                  <a16:creationId xmlns:a16="http://schemas.microsoft.com/office/drawing/2014/main" id="{AFBC5D22-68C1-44FB-8181-CB84ECAA83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79" name="Rectangle 29">
              <a:extLst>
                <a:ext uri="{FF2B5EF4-FFF2-40B4-BE49-F238E27FC236}">
                  <a16:creationId xmlns:a16="http://schemas.microsoft.com/office/drawing/2014/main" id="{FB6D0FCE-FBDB-4655-A1A7-640B1E86B5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80" name="Isosceles Triangle 79">
              <a:extLst>
                <a:ext uri="{FF2B5EF4-FFF2-40B4-BE49-F238E27FC236}">
                  <a16:creationId xmlns:a16="http://schemas.microsoft.com/office/drawing/2014/main" id="{BC8157DF-FD90-4AD6-B803-3AC0ACD8E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1" name="Isosceles Triangle 80">
              <a:extLst>
                <a:ext uri="{FF2B5EF4-FFF2-40B4-BE49-F238E27FC236}">
                  <a16:creationId xmlns:a16="http://schemas.microsoft.com/office/drawing/2014/main" id="{3548B067-9D63-4D21-92EF-CBC9E6338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83" name="Rectangle 82">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62423CA5-E2E1-4789-B759-9906C1C940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3495094"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7" name="Isosceles Triangle 86">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495095" y="-3"/>
            <a:ext cx="792559" cy="6858001"/>
          </a:xfrm>
          <a:prstGeom prst="triangle">
            <a:avLst>
              <a:gd name="adj" fmla="val 10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
        <p:nvSpPr>
          <p:cNvPr id="2" name="Title 1">
            <a:extLst>
              <a:ext uri="{FF2B5EF4-FFF2-40B4-BE49-F238E27FC236}">
                <a16:creationId xmlns:a16="http://schemas.microsoft.com/office/drawing/2014/main" id="{F2FAE085-2367-8046-839D-EBD83657D140}"/>
              </a:ext>
            </a:extLst>
          </p:cNvPr>
          <p:cNvSpPr>
            <a:spLocks noGrp="1"/>
          </p:cNvSpPr>
          <p:nvPr>
            <p:ph type="title"/>
          </p:nvPr>
        </p:nvSpPr>
        <p:spPr>
          <a:xfrm>
            <a:off x="505315" y="643467"/>
            <a:ext cx="3152284" cy="1375608"/>
          </a:xfrm>
        </p:spPr>
        <p:txBody>
          <a:bodyPr vert="horz" lIns="91440" tIns="45720" rIns="91440" bIns="45720" rtlCol="0" anchor="ctr">
            <a:normAutofit/>
          </a:bodyPr>
          <a:lstStyle/>
          <a:p>
            <a:r>
              <a:rPr lang="en-US">
                <a:solidFill>
                  <a:schemeClr val="bg1"/>
                </a:solidFill>
              </a:rPr>
              <a:t>Tragedy of the Commons</a:t>
            </a:r>
          </a:p>
        </p:txBody>
      </p:sp>
      <p:sp>
        <p:nvSpPr>
          <p:cNvPr id="5" name="TextBox 4">
            <a:extLst>
              <a:ext uri="{FF2B5EF4-FFF2-40B4-BE49-F238E27FC236}">
                <a16:creationId xmlns:a16="http://schemas.microsoft.com/office/drawing/2014/main" id="{CF33771B-C7CB-9E46-ABC4-0D0B8707012D}"/>
              </a:ext>
            </a:extLst>
          </p:cNvPr>
          <p:cNvSpPr txBox="1"/>
          <p:nvPr/>
        </p:nvSpPr>
        <p:spPr>
          <a:xfrm>
            <a:off x="505315" y="2160590"/>
            <a:ext cx="2980457" cy="3440110"/>
          </a:xfrm>
          <a:prstGeom prst="rect">
            <a:avLst/>
          </a:prstGeom>
        </p:spPr>
        <p:txBody>
          <a:bodyPr vert="horz" lIns="91440" tIns="45720" rIns="91440" bIns="45720" rtlCol="0">
            <a:normAutofit/>
          </a:bodyPr>
          <a:lstStyle/>
          <a:p>
            <a:pPr>
              <a:spcBef>
                <a:spcPts val="1000"/>
              </a:spcBef>
              <a:buClr>
                <a:schemeClr val="accent1"/>
              </a:buClr>
              <a:buSzPct val="80000"/>
              <a:buFont typeface="Wingdings 3" charset="2"/>
              <a:buChar char=""/>
            </a:pPr>
            <a:r>
              <a:rPr lang="en-US">
                <a:solidFill>
                  <a:schemeClr val="bg1"/>
                </a:solidFill>
              </a:rPr>
              <a:t>If livestock are placed on a common pasture, where no one is an owner, herders gain all the benefits of the grass their animals eat, but suffer only part of the costs. </a:t>
            </a:r>
          </a:p>
        </p:txBody>
      </p:sp>
      <p:pic>
        <p:nvPicPr>
          <p:cNvPr id="7170" name="Picture 2">
            <a:extLst>
              <a:ext uri="{FF2B5EF4-FFF2-40B4-BE49-F238E27FC236}">
                <a16:creationId xmlns:a16="http://schemas.microsoft.com/office/drawing/2014/main" id="{9B16E8E4-C738-734F-B5F8-D78581D4F65E}"/>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4270121" y="1939333"/>
            <a:ext cx="4579885" cy="3045622"/>
          </a:xfrm>
          <a:prstGeom prst="rect">
            <a:avLst/>
          </a:prstGeom>
          <a:noFill/>
          <a:extLst>
            <a:ext uri="{909E8E84-426E-40DD-AFC4-6F175D3DCCD1}">
              <a14:hiddenFill xmlns:a14="http://schemas.microsoft.com/office/drawing/2010/main">
                <a:solidFill>
                  <a:srgbClr val="FFFFFF"/>
                </a:solidFill>
              </a14:hiddenFill>
            </a:ext>
          </a:extLst>
        </p:spPr>
      </p:pic>
      <p:sp>
        <p:nvSpPr>
          <p:cNvPr id="89" name="Isosceles Triangle 88">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816772" y="4013200"/>
            <a:ext cx="336549"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dirty="0"/>
          </a:p>
        </p:txBody>
      </p:sp>
    </p:spTree>
    <p:extLst>
      <p:ext uri="{BB962C8B-B14F-4D97-AF65-F5344CB8AC3E}">
        <p14:creationId xmlns:p14="http://schemas.microsoft.com/office/powerpoint/2010/main" val="3185734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742671" cy="1320800"/>
          </a:xfrm>
        </p:spPr>
        <p:txBody>
          <a:bodyPr>
            <a:normAutofit/>
          </a:bodyPr>
          <a:lstStyle/>
          <a:p>
            <a:r>
              <a:rPr lang="en-US" dirty="0"/>
              <a:t>The Tragedy of the Commons</a:t>
            </a:r>
          </a:p>
        </p:txBody>
      </p:sp>
      <p:grpSp>
        <p:nvGrpSpPr>
          <p:cNvPr id="25" name="Group 24"/>
          <p:cNvGrpSpPr/>
          <p:nvPr/>
        </p:nvGrpSpPr>
        <p:grpSpPr>
          <a:xfrm>
            <a:off x="726141" y="1583456"/>
            <a:ext cx="5969935" cy="4371660"/>
            <a:chOff x="1937657" y="1616113"/>
            <a:chExt cx="5969935" cy="4371660"/>
          </a:xfrm>
        </p:grpSpPr>
        <p:grpSp>
          <p:nvGrpSpPr>
            <p:cNvPr id="13" name="Group 12"/>
            <p:cNvGrpSpPr/>
            <p:nvPr/>
          </p:nvGrpSpPr>
          <p:grpSpPr>
            <a:xfrm>
              <a:off x="4234542" y="2502907"/>
              <a:ext cx="3347358" cy="2808514"/>
              <a:chOff x="1698171" y="2710543"/>
              <a:chExt cx="3347358" cy="2808514"/>
            </a:xfrm>
          </p:grpSpPr>
          <p:sp>
            <p:nvSpPr>
              <p:cNvPr id="3" name="Frame 2"/>
              <p:cNvSpPr/>
              <p:nvPr/>
            </p:nvSpPr>
            <p:spPr>
              <a:xfrm>
                <a:off x="1698171" y="2710543"/>
                <a:ext cx="3347358" cy="2808514"/>
              </a:xfrm>
              <a:prstGeom prst="frame">
                <a:avLst>
                  <a:gd name="adj1" fmla="val 145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9" name="Straight Connector 8"/>
              <p:cNvCxnSpPr>
                <a:stCxn id="3" idx="0"/>
                <a:endCxn id="3" idx="2"/>
              </p:cNvCxnSpPr>
              <p:nvPr/>
            </p:nvCxnSpPr>
            <p:spPr>
              <a:xfrm>
                <a:off x="3371850" y="2710543"/>
                <a:ext cx="0" cy="280851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a:stCxn id="3" idx="3"/>
                <a:endCxn id="3" idx="1"/>
              </p:cNvCxnSpPr>
              <p:nvPr/>
            </p:nvCxnSpPr>
            <p:spPr>
              <a:xfrm flipH="1">
                <a:off x="1698171" y="4114800"/>
                <a:ext cx="3347358" cy="0"/>
              </a:xfrm>
              <a:prstGeom prst="line">
                <a:avLst/>
              </a:prstGeom>
            </p:spPr>
            <p:style>
              <a:lnRef idx="2">
                <a:schemeClr val="accent1"/>
              </a:lnRef>
              <a:fillRef idx="0">
                <a:schemeClr val="accent1"/>
              </a:fillRef>
              <a:effectRef idx="1">
                <a:schemeClr val="accent1"/>
              </a:effectRef>
              <a:fontRef idx="minor">
                <a:schemeClr val="tx1"/>
              </a:fontRef>
            </p:style>
          </p:cxnSp>
        </p:grpSp>
        <p:sp>
          <p:nvSpPr>
            <p:cNvPr id="12" name="TextBox 11"/>
            <p:cNvSpPr txBox="1"/>
            <p:nvPr/>
          </p:nvSpPr>
          <p:spPr>
            <a:xfrm>
              <a:off x="5314949" y="1616113"/>
              <a:ext cx="1337226" cy="369332"/>
            </a:xfrm>
            <a:prstGeom prst="rect">
              <a:avLst/>
            </a:prstGeom>
            <a:noFill/>
          </p:spPr>
          <p:txBody>
            <a:bodyPr wrap="none" rtlCol="0">
              <a:spAutoFit/>
            </a:bodyPr>
            <a:lstStyle/>
            <a:p>
              <a:r>
                <a:rPr lang="en-US" b="1" dirty="0"/>
                <a:t>Rancher Al</a:t>
              </a:r>
            </a:p>
          </p:txBody>
        </p:sp>
        <p:sp>
          <p:nvSpPr>
            <p:cNvPr id="14" name="TextBox 13"/>
            <p:cNvSpPr txBox="1"/>
            <p:nvPr/>
          </p:nvSpPr>
          <p:spPr>
            <a:xfrm>
              <a:off x="1937657" y="3722498"/>
              <a:ext cx="1486304" cy="369332"/>
            </a:xfrm>
            <a:prstGeom prst="rect">
              <a:avLst/>
            </a:prstGeom>
            <a:noFill/>
          </p:spPr>
          <p:txBody>
            <a:bodyPr wrap="none" rtlCol="0">
              <a:spAutoFit/>
            </a:bodyPr>
            <a:lstStyle/>
            <a:p>
              <a:r>
                <a:rPr lang="en-US" b="1" dirty="0"/>
                <a:t>Rancher Bob</a:t>
              </a:r>
            </a:p>
          </p:txBody>
        </p:sp>
        <p:sp>
          <p:nvSpPr>
            <p:cNvPr id="15" name="TextBox 14"/>
            <p:cNvSpPr txBox="1"/>
            <p:nvPr/>
          </p:nvSpPr>
          <p:spPr>
            <a:xfrm>
              <a:off x="4702629" y="2128573"/>
              <a:ext cx="760080" cy="369332"/>
            </a:xfrm>
            <a:prstGeom prst="rect">
              <a:avLst/>
            </a:prstGeom>
            <a:noFill/>
          </p:spPr>
          <p:txBody>
            <a:bodyPr wrap="none" rtlCol="0">
              <a:spAutoFit/>
            </a:bodyPr>
            <a:lstStyle/>
            <a:p>
              <a:r>
                <a:rPr lang="en-US"/>
                <a:t>1 cow</a:t>
              </a:r>
            </a:p>
          </p:txBody>
        </p:sp>
        <p:sp>
          <p:nvSpPr>
            <p:cNvPr id="16" name="TextBox 15"/>
            <p:cNvSpPr txBox="1"/>
            <p:nvPr/>
          </p:nvSpPr>
          <p:spPr>
            <a:xfrm>
              <a:off x="3474462" y="3154331"/>
              <a:ext cx="760080" cy="369332"/>
            </a:xfrm>
            <a:prstGeom prst="rect">
              <a:avLst/>
            </a:prstGeom>
            <a:noFill/>
          </p:spPr>
          <p:txBody>
            <a:bodyPr wrap="none" rtlCol="0">
              <a:spAutoFit/>
            </a:bodyPr>
            <a:lstStyle/>
            <a:p>
              <a:r>
                <a:rPr lang="en-US"/>
                <a:t>1 cow</a:t>
              </a:r>
            </a:p>
          </p:txBody>
        </p:sp>
        <p:sp>
          <p:nvSpPr>
            <p:cNvPr id="17" name="TextBox 16"/>
            <p:cNvSpPr txBox="1"/>
            <p:nvPr/>
          </p:nvSpPr>
          <p:spPr>
            <a:xfrm>
              <a:off x="3555695" y="5649219"/>
              <a:ext cx="4351897" cy="338554"/>
            </a:xfrm>
            <a:prstGeom prst="rect">
              <a:avLst/>
            </a:prstGeom>
            <a:noFill/>
          </p:spPr>
          <p:txBody>
            <a:bodyPr wrap="none" rtlCol="0">
              <a:spAutoFit/>
            </a:bodyPr>
            <a:lstStyle/>
            <a:p>
              <a:r>
                <a:rPr lang="en-US" sz="1600" dirty="0"/>
                <a:t>Adapted from </a:t>
              </a:r>
              <a:r>
                <a:rPr lang="en-US" sz="1600" dirty="0" err="1"/>
                <a:t>Baland</a:t>
              </a:r>
              <a:r>
                <a:rPr lang="en-US" sz="1600" dirty="0"/>
                <a:t> and </a:t>
              </a:r>
              <a:r>
                <a:rPr lang="en-US" sz="1600" dirty="0" err="1"/>
                <a:t>Platteau</a:t>
              </a:r>
              <a:r>
                <a:rPr lang="en-US" sz="1600" dirty="0"/>
                <a:t> (1996, p. 29)</a:t>
              </a:r>
            </a:p>
          </p:txBody>
        </p:sp>
        <p:sp>
          <p:nvSpPr>
            <p:cNvPr id="19" name="TextBox 18"/>
            <p:cNvSpPr txBox="1"/>
            <p:nvPr/>
          </p:nvSpPr>
          <p:spPr>
            <a:xfrm>
              <a:off x="6346372" y="2143579"/>
              <a:ext cx="848246" cy="369332"/>
            </a:xfrm>
            <a:prstGeom prst="rect">
              <a:avLst/>
            </a:prstGeom>
            <a:noFill/>
          </p:spPr>
          <p:txBody>
            <a:bodyPr wrap="none" rtlCol="0">
              <a:spAutoFit/>
            </a:bodyPr>
            <a:lstStyle/>
            <a:p>
              <a:r>
                <a:rPr lang="en-US"/>
                <a:t>2 cows</a:t>
              </a:r>
              <a:endParaRPr lang="en-US" dirty="0"/>
            </a:p>
          </p:txBody>
        </p:sp>
        <p:sp>
          <p:nvSpPr>
            <p:cNvPr id="20" name="TextBox 19"/>
            <p:cNvSpPr txBox="1"/>
            <p:nvPr/>
          </p:nvSpPr>
          <p:spPr>
            <a:xfrm>
              <a:off x="3386296" y="4386008"/>
              <a:ext cx="848246" cy="369332"/>
            </a:xfrm>
            <a:prstGeom prst="rect">
              <a:avLst/>
            </a:prstGeom>
            <a:noFill/>
          </p:spPr>
          <p:txBody>
            <a:bodyPr wrap="none" rtlCol="0">
              <a:spAutoFit/>
            </a:bodyPr>
            <a:lstStyle/>
            <a:p>
              <a:r>
                <a:rPr lang="en-US"/>
                <a:t>2 cows</a:t>
              </a:r>
              <a:endParaRPr lang="en-US" dirty="0"/>
            </a:p>
          </p:txBody>
        </p:sp>
        <p:sp>
          <p:nvSpPr>
            <p:cNvPr id="21" name="TextBox 20"/>
            <p:cNvSpPr txBox="1"/>
            <p:nvPr/>
          </p:nvSpPr>
          <p:spPr>
            <a:xfrm>
              <a:off x="4653822" y="2892256"/>
              <a:ext cx="816249" cy="646331"/>
            </a:xfrm>
            <a:prstGeom prst="rect">
              <a:avLst/>
            </a:prstGeom>
            <a:noFill/>
          </p:spPr>
          <p:txBody>
            <a:bodyPr wrap="none" rtlCol="0">
              <a:spAutoFit/>
            </a:bodyPr>
            <a:lstStyle/>
            <a:p>
              <a:pPr algn="r"/>
              <a:r>
                <a:rPr lang="en-US" dirty="0"/>
                <a:t>Al: 5</a:t>
              </a:r>
            </a:p>
            <a:p>
              <a:pPr algn="r"/>
              <a:r>
                <a:rPr lang="en-US" dirty="0"/>
                <a:t>Bob: 5</a:t>
              </a:r>
            </a:p>
          </p:txBody>
        </p:sp>
        <p:sp>
          <p:nvSpPr>
            <p:cNvPr id="22" name="TextBox 21"/>
            <p:cNvSpPr txBox="1"/>
            <p:nvPr/>
          </p:nvSpPr>
          <p:spPr>
            <a:xfrm>
              <a:off x="6226589" y="2896412"/>
              <a:ext cx="816250" cy="646331"/>
            </a:xfrm>
            <a:prstGeom prst="rect">
              <a:avLst/>
            </a:prstGeom>
            <a:noFill/>
          </p:spPr>
          <p:txBody>
            <a:bodyPr wrap="none" rtlCol="0">
              <a:spAutoFit/>
            </a:bodyPr>
            <a:lstStyle/>
            <a:p>
              <a:pPr algn="r"/>
              <a:r>
                <a:rPr lang="en-US" dirty="0"/>
                <a:t>Al: 6</a:t>
              </a:r>
            </a:p>
            <a:p>
              <a:pPr algn="r"/>
              <a:r>
                <a:rPr lang="en-US" dirty="0"/>
                <a:t>Bob: 3</a:t>
              </a:r>
            </a:p>
          </p:txBody>
        </p:sp>
        <p:sp>
          <p:nvSpPr>
            <p:cNvPr id="23" name="TextBox 22"/>
            <p:cNvSpPr txBox="1"/>
            <p:nvPr/>
          </p:nvSpPr>
          <p:spPr>
            <a:xfrm>
              <a:off x="4674543" y="4204704"/>
              <a:ext cx="816250" cy="646331"/>
            </a:xfrm>
            <a:prstGeom prst="rect">
              <a:avLst/>
            </a:prstGeom>
            <a:noFill/>
          </p:spPr>
          <p:txBody>
            <a:bodyPr wrap="none" rtlCol="0">
              <a:spAutoFit/>
            </a:bodyPr>
            <a:lstStyle/>
            <a:p>
              <a:pPr algn="r"/>
              <a:r>
                <a:rPr lang="en-US" dirty="0"/>
                <a:t>Al: 3</a:t>
              </a:r>
            </a:p>
            <a:p>
              <a:pPr algn="r"/>
              <a:r>
                <a:rPr lang="en-US" dirty="0"/>
                <a:t>Bob: 6</a:t>
              </a:r>
            </a:p>
          </p:txBody>
        </p:sp>
        <p:sp>
          <p:nvSpPr>
            <p:cNvPr id="24" name="TextBox 23"/>
            <p:cNvSpPr txBox="1"/>
            <p:nvPr/>
          </p:nvSpPr>
          <p:spPr>
            <a:xfrm>
              <a:off x="6226589" y="4197963"/>
              <a:ext cx="816250" cy="646331"/>
            </a:xfrm>
            <a:prstGeom prst="rect">
              <a:avLst/>
            </a:prstGeom>
            <a:noFill/>
          </p:spPr>
          <p:txBody>
            <a:bodyPr wrap="none" rtlCol="0">
              <a:spAutoFit/>
            </a:bodyPr>
            <a:lstStyle/>
            <a:p>
              <a:pPr algn="r"/>
              <a:r>
                <a:rPr lang="en-US" dirty="0"/>
                <a:t>Al: 4</a:t>
              </a:r>
            </a:p>
            <a:p>
              <a:pPr algn="r"/>
              <a:r>
                <a:rPr lang="en-US" dirty="0"/>
                <a:t>Bob: 4</a:t>
              </a:r>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Tragedy of the Commons</a:t>
            </a:r>
          </a:p>
        </p:txBody>
      </p:sp>
      <p:sp>
        <p:nvSpPr>
          <p:cNvPr id="5" name="TextBox 4"/>
          <p:cNvSpPr txBox="1"/>
          <p:nvPr/>
        </p:nvSpPr>
        <p:spPr>
          <a:xfrm>
            <a:off x="4497508" y="1930400"/>
            <a:ext cx="3055379" cy="3293209"/>
          </a:xfrm>
          <a:prstGeom prst="rect">
            <a:avLst/>
          </a:prstGeom>
          <a:noFill/>
          <a:ln>
            <a:solidFill>
              <a:schemeClr val="tx1"/>
            </a:solidFill>
          </a:ln>
        </p:spPr>
        <p:txBody>
          <a:bodyPr wrap="square" rtlCol="0">
            <a:spAutoFit/>
          </a:bodyPr>
          <a:lstStyle/>
          <a:p>
            <a:r>
              <a:rPr lang="en-US" sz="1600" b="1" dirty="0"/>
              <a:t>Menger: </a:t>
            </a:r>
            <a:r>
              <a:rPr lang="en-US" sz="1600" dirty="0"/>
              <a:t>“When all members of society compete for a given quantity of goods that is insufficient… a practical solution to this conflict of interest is… only conceivable if the [goods] </a:t>
            </a:r>
            <a:r>
              <a:rPr lang="en-US" sz="1600" dirty="0">
                <a:solidFill>
                  <a:srgbClr val="C00000"/>
                </a:solidFill>
              </a:rPr>
              <a:t>pass into the possession of some of the economizing individuals</a:t>
            </a:r>
            <a:r>
              <a:rPr lang="en-US" sz="1600" dirty="0"/>
              <a:t>, and if these individuals are </a:t>
            </a:r>
            <a:r>
              <a:rPr lang="en-US" sz="1600" dirty="0">
                <a:solidFill>
                  <a:srgbClr val="C00000"/>
                </a:solidFill>
              </a:rPr>
              <a:t>protected by society in their possession </a:t>
            </a:r>
            <a:r>
              <a:rPr lang="en-US" sz="1600" dirty="0"/>
              <a:t>to the exclusion of all other individuals.”</a:t>
            </a:r>
          </a:p>
        </p:txBody>
      </p:sp>
      <p:pic>
        <p:nvPicPr>
          <p:cNvPr id="7" name="Picture 6"/>
          <p:cNvPicPr>
            <a:picLocks noChangeAspect="1"/>
          </p:cNvPicPr>
          <p:nvPr/>
        </p:nvPicPr>
        <p:blipFill>
          <a:blip r:embed="rId2"/>
          <a:stretch>
            <a:fillRect/>
          </a:stretch>
        </p:blipFill>
        <p:spPr>
          <a:xfrm>
            <a:off x="1149967" y="2235200"/>
            <a:ext cx="3175000" cy="2387600"/>
          </a:xfrm>
          <a:prstGeom prst="rect">
            <a:avLst/>
          </a:prstGeom>
        </p:spPr>
      </p:pic>
    </p:spTree>
    <p:extLst>
      <p:ext uri="{BB962C8B-B14F-4D97-AF65-F5344CB8AC3E}">
        <p14:creationId xmlns:p14="http://schemas.microsoft.com/office/powerpoint/2010/main" val="777728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862764" cy="1320800"/>
          </a:xfrm>
        </p:spPr>
        <p:txBody>
          <a:bodyPr>
            <a:normAutofit/>
          </a:bodyPr>
          <a:lstStyle/>
          <a:p>
            <a:r>
              <a:rPr lang="en-US" dirty="0"/>
              <a:t>The Tragedy of the Commons</a:t>
            </a:r>
          </a:p>
        </p:txBody>
      </p:sp>
      <p:grpSp>
        <p:nvGrpSpPr>
          <p:cNvPr id="25" name="Group 24"/>
          <p:cNvGrpSpPr/>
          <p:nvPr/>
        </p:nvGrpSpPr>
        <p:grpSpPr>
          <a:xfrm>
            <a:off x="726141" y="1583456"/>
            <a:ext cx="5969935" cy="4371660"/>
            <a:chOff x="1937657" y="1616113"/>
            <a:chExt cx="5969935" cy="4371660"/>
          </a:xfrm>
        </p:grpSpPr>
        <p:grpSp>
          <p:nvGrpSpPr>
            <p:cNvPr id="13" name="Group 12"/>
            <p:cNvGrpSpPr/>
            <p:nvPr/>
          </p:nvGrpSpPr>
          <p:grpSpPr>
            <a:xfrm>
              <a:off x="4234542" y="2502907"/>
              <a:ext cx="3347358" cy="2808514"/>
              <a:chOff x="1698171" y="2710543"/>
              <a:chExt cx="3347358" cy="2808514"/>
            </a:xfrm>
          </p:grpSpPr>
          <p:sp>
            <p:nvSpPr>
              <p:cNvPr id="3" name="Frame 2"/>
              <p:cNvSpPr/>
              <p:nvPr/>
            </p:nvSpPr>
            <p:spPr>
              <a:xfrm>
                <a:off x="1698171" y="2710543"/>
                <a:ext cx="3347358" cy="2808514"/>
              </a:xfrm>
              <a:prstGeom prst="frame">
                <a:avLst>
                  <a:gd name="adj1" fmla="val 1454"/>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cxnSp>
            <p:nvCxnSpPr>
              <p:cNvPr id="9" name="Straight Connector 8"/>
              <p:cNvCxnSpPr>
                <a:stCxn id="3" idx="0"/>
                <a:endCxn id="3" idx="2"/>
              </p:cNvCxnSpPr>
              <p:nvPr/>
            </p:nvCxnSpPr>
            <p:spPr>
              <a:xfrm>
                <a:off x="3371850" y="2710543"/>
                <a:ext cx="0" cy="2808514"/>
              </a:xfrm>
              <a:prstGeom prst="line">
                <a:avLst/>
              </a:prstGeom>
            </p:spPr>
            <p:style>
              <a:lnRef idx="2">
                <a:schemeClr val="accent1"/>
              </a:lnRef>
              <a:fillRef idx="0">
                <a:schemeClr val="accent1"/>
              </a:fillRef>
              <a:effectRef idx="1">
                <a:schemeClr val="accent1"/>
              </a:effectRef>
              <a:fontRef idx="minor">
                <a:schemeClr val="tx1"/>
              </a:fontRef>
            </p:style>
          </p:cxnSp>
          <p:cxnSp>
            <p:nvCxnSpPr>
              <p:cNvPr id="11" name="Straight Connector 10"/>
              <p:cNvCxnSpPr>
                <a:stCxn id="3" idx="3"/>
                <a:endCxn id="3" idx="1"/>
              </p:cNvCxnSpPr>
              <p:nvPr/>
            </p:nvCxnSpPr>
            <p:spPr>
              <a:xfrm flipH="1">
                <a:off x="1698171" y="4114800"/>
                <a:ext cx="3347358" cy="0"/>
              </a:xfrm>
              <a:prstGeom prst="line">
                <a:avLst/>
              </a:prstGeom>
            </p:spPr>
            <p:style>
              <a:lnRef idx="2">
                <a:schemeClr val="accent1"/>
              </a:lnRef>
              <a:fillRef idx="0">
                <a:schemeClr val="accent1"/>
              </a:fillRef>
              <a:effectRef idx="1">
                <a:schemeClr val="accent1"/>
              </a:effectRef>
              <a:fontRef idx="minor">
                <a:schemeClr val="tx1"/>
              </a:fontRef>
            </p:style>
          </p:cxnSp>
        </p:grpSp>
        <p:sp>
          <p:nvSpPr>
            <p:cNvPr id="12" name="TextBox 11"/>
            <p:cNvSpPr txBox="1"/>
            <p:nvPr/>
          </p:nvSpPr>
          <p:spPr>
            <a:xfrm>
              <a:off x="5314949" y="1616113"/>
              <a:ext cx="1337226" cy="369332"/>
            </a:xfrm>
            <a:prstGeom prst="rect">
              <a:avLst/>
            </a:prstGeom>
            <a:noFill/>
          </p:spPr>
          <p:txBody>
            <a:bodyPr wrap="none" rtlCol="0">
              <a:spAutoFit/>
            </a:bodyPr>
            <a:lstStyle/>
            <a:p>
              <a:r>
                <a:rPr lang="en-US" b="1" dirty="0"/>
                <a:t>Rancher Al</a:t>
              </a:r>
            </a:p>
          </p:txBody>
        </p:sp>
        <p:sp>
          <p:nvSpPr>
            <p:cNvPr id="14" name="TextBox 13"/>
            <p:cNvSpPr txBox="1"/>
            <p:nvPr/>
          </p:nvSpPr>
          <p:spPr>
            <a:xfrm>
              <a:off x="1937657" y="3722498"/>
              <a:ext cx="1486304" cy="369332"/>
            </a:xfrm>
            <a:prstGeom prst="rect">
              <a:avLst/>
            </a:prstGeom>
            <a:noFill/>
          </p:spPr>
          <p:txBody>
            <a:bodyPr wrap="none" rtlCol="0">
              <a:spAutoFit/>
            </a:bodyPr>
            <a:lstStyle/>
            <a:p>
              <a:r>
                <a:rPr lang="en-US" b="1" dirty="0"/>
                <a:t>Rancher Bob</a:t>
              </a:r>
            </a:p>
          </p:txBody>
        </p:sp>
        <p:sp>
          <p:nvSpPr>
            <p:cNvPr id="15" name="TextBox 14"/>
            <p:cNvSpPr txBox="1"/>
            <p:nvPr/>
          </p:nvSpPr>
          <p:spPr>
            <a:xfrm>
              <a:off x="4702629" y="2128573"/>
              <a:ext cx="760080" cy="369332"/>
            </a:xfrm>
            <a:prstGeom prst="rect">
              <a:avLst/>
            </a:prstGeom>
            <a:noFill/>
          </p:spPr>
          <p:txBody>
            <a:bodyPr wrap="none" rtlCol="0">
              <a:spAutoFit/>
            </a:bodyPr>
            <a:lstStyle/>
            <a:p>
              <a:r>
                <a:rPr lang="en-US"/>
                <a:t>1 cow</a:t>
              </a:r>
            </a:p>
          </p:txBody>
        </p:sp>
        <p:sp>
          <p:nvSpPr>
            <p:cNvPr id="16" name="TextBox 15"/>
            <p:cNvSpPr txBox="1"/>
            <p:nvPr/>
          </p:nvSpPr>
          <p:spPr>
            <a:xfrm>
              <a:off x="3474462" y="3154331"/>
              <a:ext cx="760080" cy="369332"/>
            </a:xfrm>
            <a:prstGeom prst="rect">
              <a:avLst/>
            </a:prstGeom>
            <a:noFill/>
          </p:spPr>
          <p:txBody>
            <a:bodyPr wrap="none" rtlCol="0">
              <a:spAutoFit/>
            </a:bodyPr>
            <a:lstStyle/>
            <a:p>
              <a:r>
                <a:rPr lang="en-US"/>
                <a:t>1 cow</a:t>
              </a:r>
            </a:p>
          </p:txBody>
        </p:sp>
        <p:sp>
          <p:nvSpPr>
            <p:cNvPr id="17" name="TextBox 16"/>
            <p:cNvSpPr txBox="1"/>
            <p:nvPr/>
          </p:nvSpPr>
          <p:spPr>
            <a:xfrm>
              <a:off x="3555695" y="5649219"/>
              <a:ext cx="4351897" cy="338554"/>
            </a:xfrm>
            <a:prstGeom prst="rect">
              <a:avLst/>
            </a:prstGeom>
            <a:noFill/>
          </p:spPr>
          <p:txBody>
            <a:bodyPr wrap="none" rtlCol="0">
              <a:spAutoFit/>
            </a:bodyPr>
            <a:lstStyle/>
            <a:p>
              <a:r>
                <a:rPr lang="en-US" sz="1600" dirty="0"/>
                <a:t>Adapted from </a:t>
              </a:r>
              <a:r>
                <a:rPr lang="en-US" sz="1600" dirty="0" err="1"/>
                <a:t>Baland</a:t>
              </a:r>
              <a:r>
                <a:rPr lang="en-US" sz="1600" dirty="0"/>
                <a:t> and </a:t>
              </a:r>
              <a:r>
                <a:rPr lang="en-US" sz="1600" dirty="0" err="1"/>
                <a:t>Platteau</a:t>
              </a:r>
              <a:r>
                <a:rPr lang="en-US" sz="1600" dirty="0"/>
                <a:t> (1996, p. 29)</a:t>
              </a:r>
            </a:p>
          </p:txBody>
        </p:sp>
        <p:sp>
          <p:nvSpPr>
            <p:cNvPr id="19" name="TextBox 18"/>
            <p:cNvSpPr txBox="1"/>
            <p:nvPr/>
          </p:nvSpPr>
          <p:spPr>
            <a:xfrm>
              <a:off x="6346372" y="2143579"/>
              <a:ext cx="848246" cy="369332"/>
            </a:xfrm>
            <a:prstGeom prst="rect">
              <a:avLst/>
            </a:prstGeom>
            <a:noFill/>
          </p:spPr>
          <p:txBody>
            <a:bodyPr wrap="none" rtlCol="0">
              <a:spAutoFit/>
            </a:bodyPr>
            <a:lstStyle/>
            <a:p>
              <a:r>
                <a:rPr lang="en-US"/>
                <a:t>2 cows</a:t>
              </a:r>
              <a:endParaRPr lang="en-US" dirty="0"/>
            </a:p>
          </p:txBody>
        </p:sp>
        <p:sp>
          <p:nvSpPr>
            <p:cNvPr id="20" name="TextBox 19"/>
            <p:cNvSpPr txBox="1"/>
            <p:nvPr/>
          </p:nvSpPr>
          <p:spPr>
            <a:xfrm>
              <a:off x="3386296" y="4386008"/>
              <a:ext cx="848246" cy="369332"/>
            </a:xfrm>
            <a:prstGeom prst="rect">
              <a:avLst/>
            </a:prstGeom>
            <a:noFill/>
          </p:spPr>
          <p:txBody>
            <a:bodyPr wrap="none" rtlCol="0">
              <a:spAutoFit/>
            </a:bodyPr>
            <a:lstStyle/>
            <a:p>
              <a:r>
                <a:rPr lang="en-US"/>
                <a:t>2 cows</a:t>
              </a:r>
              <a:endParaRPr lang="en-US" dirty="0"/>
            </a:p>
          </p:txBody>
        </p:sp>
        <p:sp>
          <p:nvSpPr>
            <p:cNvPr id="21" name="TextBox 20"/>
            <p:cNvSpPr txBox="1"/>
            <p:nvPr/>
          </p:nvSpPr>
          <p:spPr>
            <a:xfrm>
              <a:off x="4653822" y="2892256"/>
              <a:ext cx="816249" cy="646331"/>
            </a:xfrm>
            <a:prstGeom prst="rect">
              <a:avLst/>
            </a:prstGeom>
            <a:noFill/>
          </p:spPr>
          <p:txBody>
            <a:bodyPr wrap="none" rtlCol="0">
              <a:spAutoFit/>
            </a:bodyPr>
            <a:lstStyle/>
            <a:p>
              <a:pPr algn="r"/>
              <a:r>
                <a:rPr lang="en-US" dirty="0"/>
                <a:t>Al: 5</a:t>
              </a:r>
            </a:p>
            <a:p>
              <a:pPr algn="r"/>
              <a:r>
                <a:rPr lang="en-US" dirty="0"/>
                <a:t>Bob: 5</a:t>
              </a:r>
            </a:p>
          </p:txBody>
        </p:sp>
        <p:sp>
          <p:nvSpPr>
            <p:cNvPr id="22" name="TextBox 21"/>
            <p:cNvSpPr txBox="1"/>
            <p:nvPr/>
          </p:nvSpPr>
          <p:spPr>
            <a:xfrm>
              <a:off x="6226589" y="2896412"/>
              <a:ext cx="816250" cy="646331"/>
            </a:xfrm>
            <a:prstGeom prst="rect">
              <a:avLst/>
            </a:prstGeom>
            <a:noFill/>
          </p:spPr>
          <p:txBody>
            <a:bodyPr wrap="none" rtlCol="0">
              <a:spAutoFit/>
            </a:bodyPr>
            <a:lstStyle/>
            <a:p>
              <a:pPr algn="r"/>
              <a:r>
                <a:rPr lang="en-US" dirty="0"/>
                <a:t>Al: 6</a:t>
              </a:r>
            </a:p>
            <a:p>
              <a:pPr algn="r"/>
              <a:r>
                <a:rPr lang="en-US" dirty="0"/>
                <a:t>Bob: 3</a:t>
              </a:r>
            </a:p>
          </p:txBody>
        </p:sp>
        <p:sp>
          <p:nvSpPr>
            <p:cNvPr id="23" name="TextBox 22"/>
            <p:cNvSpPr txBox="1"/>
            <p:nvPr/>
          </p:nvSpPr>
          <p:spPr>
            <a:xfrm>
              <a:off x="4674543" y="4204704"/>
              <a:ext cx="816250" cy="646331"/>
            </a:xfrm>
            <a:prstGeom prst="rect">
              <a:avLst/>
            </a:prstGeom>
            <a:noFill/>
          </p:spPr>
          <p:txBody>
            <a:bodyPr wrap="none" rtlCol="0">
              <a:spAutoFit/>
            </a:bodyPr>
            <a:lstStyle/>
            <a:p>
              <a:pPr algn="r"/>
              <a:r>
                <a:rPr lang="en-US" dirty="0"/>
                <a:t>Al: 3</a:t>
              </a:r>
            </a:p>
            <a:p>
              <a:pPr algn="r"/>
              <a:r>
                <a:rPr lang="en-US" dirty="0"/>
                <a:t>Bob: 6</a:t>
              </a:r>
            </a:p>
          </p:txBody>
        </p:sp>
        <p:sp>
          <p:nvSpPr>
            <p:cNvPr id="24" name="TextBox 23"/>
            <p:cNvSpPr txBox="1"/>
            <p:nvPr/>
          </p:nvSpPr>
          <p:spPr>
            <a:xfrm>
              <a:off x="6226589" y="4197963"/>
              <a:ext cx="816250" cy="646331"/>
            </a:xfrm>
            <a:prstGeom prst="rect">
              <a:avLst/>
            </a:prstGeom>
            <a:noFill/>
          </p:spPr>
          <p:txBody>
            <a:bodyPr wrap="none" rtlCol="0">
              <a:spAutoFit/>
            </a:bodyPr>
            <a:lstStyle/>
            <a:p>
              <a:pPr algn="r"/>
              <a:r>
                <a:rPr lang="en-US" dirty="0"/>
                <a:t>Al: 4</a:t>
              </a:r>
            </a:p>
            <a:p>
              <a:pPr algn="r"/>
              <a:r>
                <a:rPr lang="en-US" dirty="0"/>
                <a:t>Bob: 4</a:t>
              </a:r>
            </a:p>
          </p:txBody>
        </p:sp>
      </p:grpSp>
    </p:spTree>
    <p:extLst>
      <p:ext uri="{BB962C8B-B14F-4D97-AF65-F5344CB8AC3E}">
        <p14:creationId xmlns:p14="http://schemas.microsoft.com/office/powerpoint/2010/main" val="9609925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3" name="Picture 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1371600"/>
            <a:ext cx="6858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3288890" y="4014398"/>
            <a:ext cx="4365522" cy="546303"/>
          </a:xfrm>
          <a:prstGeom prst="rect">
            <a:avLst/>
          </a:prstGeom>
          <a:noFill/>
        </p:spPr>
        <p:txBody>
          <a:bodyPr wrap="square">
            <a:spAutoFit/>
          </a:bodyPr>
          <a:lstStyle/>
          <a:p>
            <a:pPr>
              <a:defRPr/>
            </a:pPr>
            <a:r>
              <a:rPr lang="en-US" sz="1600" b="1" dirty="0">
                <a:solidFill>
                  <a:srgbClr val="FFFF00"/>
                </a:solidFill>
                <a:effectLst>
                  <a:outerShdw blurRad="50800" dist="38100" dir="2700000">
                    <a:srgbClr val="000000">
                      <a:alpha val="43000"/>
                    </a:srgbClr>
                  </a:outerShdw>
                </a:effectLst>
              </a:rPr>
              <a:t>Haiti                        Dominican Republic</a:t>
            </a:r>
          </a:p>
          <a:p>
            <a:pPr>
              <a:defRPr/>
            </a:pPr>
            <a:endParaRPr lang="en-US" sz="1350" b="1" dirty="0">
              <a:solidFill>
                <a:schemeClr val="bg1"/>
              </a:solidFill>
              <a:effectLst>
                <a:outerShdw blurRad="50800" dist="38100" dir="2700000">
                  <a:srgbClr val="000000">
                    <a:alpha val="43000"/>
                  </a:srgbClr>
                </a:outerShdw>
              </a:effectLst>
            </a:endParaRPr>
          </a:p>
        </p:txBody>
      </p:sp>
      <p:sp>
        <p:nvSpPr>
          <p:cNvPr id="7" name="TextBox 6">
            <a:extLst>
              <a:ext uri="{FF2B5EF4-FFF2-40B4-BE49-F238E27FC236}">
                <a16:creationId xmlns:a16="http://schemas.microsoft.com/office/drawing/2014/main" id="{7760817D-1366-2441-8702-698F3295C2ED}"/>
              </a:ext>
            </a:extLst>
          </p:cNvPr>
          <p:cNvSpPr txBox="1"/>
          <p:nvPr/>
        </p:nvSpPr>
        <p:spPr>
          <a:xfrm>
            <a:off x="1143000" y="4306786"/>
            <a:ext cx="5552768" cy="715581"/>
          </a:xfrm>
          <a:prstGeom prst="rect">
            <a:avLst/>
          </a:prstGeom>
          <a:noFill/>
        </p:spPr>
        <p:txBody>
          <a:bodyPr wrap="square">
            <a:spAutoFit/>
          </a:bodyPr>
          <a:lstStyle/>
          <a:p>
            <a:pPr>
              <a:defRPr/>
            </a:pPr>
            <a:r>
              <a:rPr lang="en-US" sz="1350" b="1" dirty="0">
                <a:solidFill>
                  <a:schemeClr val="bg1"/>
                </a:solidFill>
                <a:effectLst>
                  <a:outerShdw blurRad="50800" dist="38100" dir="2700000">
                    <a:srgbClr val="000000">
                      <a:alpha val="43000"/>
                    </a:srgbClr>
                  </a:outerShdw>
                </a:effectLst>
              </a:rPr>
              <a:t>Economic Freedom Index </a:t>
            </a:r>
          </a:p>
          <a:p>
            <a:pPr>
              <a:defRPr/>
            </a:pPr>
            <a:r>
              <a:rPr lang="en-US" sz="1350" b="1" dirty="0">
                <a:solidFill>
                  <a:schemeClr val="bg1"/>
                </a:solidFill>
                <a:effectLst>
                  <a:outerShdw blurRad="50800" dist="38100" dir="2700000">
                    <a:srgbClr val="000000">
                      <a:alpha val="43000"/>
                    </a:srgbClr>
                  </a:outerShdw>
                </a:effectLst>
              </a:rPr>
              <a:t>(rank):   				103						62</a:t>
            </a:r>
          </a:p>
          <a:p>
            <a:pPr>
              <a:defRPr/>
            </a:pPr>
            <a:endParaRPr lang="en-US" sz="1350" b="1" dirty="0">
              <a:solidFill>
                <a:schemeClr val="bg1"/>
              </a:solidFill>
              <a:effectLst>
                <a:outerShdw blurRad="50800" dist="38100" dir="2700000">
                  <a:srgbClr val="000000">
                    <a:alpha val="43000"/>
                  </a:srgbClr>
                </a:outerShdw>
              </a:effectLst>
            </a:endParaRPr>
          </a:p>
        </p:txBody>
      </p:sp>
      <p:sp>
        <p:nvSpPr>
          <p:cNvPr id="4" name="TextBox 3">
            <a:extLst>
              <a:ext uri="{FF2B5EF4-FFF2-40B4-BE49-F238E27FC236}">
                <a16:creationId xmlns:a16="http://schemas.microsoft.com/office/drawing/2014/main" id="{895D13F0-9690-F748-83CA-0EF7B3777D29}"/>
              </a:ext>
            </a:extLst>
          </p:cNvPr>
          <p:cNvSpPr txBox="1"/>
          <p:nvPr/>
        </p:nvSpPr>
        <p:spPr>
          <a:xfrm>
            <a:off x="1143000" y="5486400"/>
            <a:ext cx="6858000" cy="461665"/>
          </a:xfrm>
          <a:prstGeom prst="rect">
            <a:avLst/>
          </a:prstGeom>
          <a:noFill/>
        </p:spPr>
        <p:txBody>
          <a:bodyPr wrap="square" rtlCol="0">
            <a:spAutoFit/>
          </a:bodyPr>
          <a:lstStyle/>
          <a:p>
            <a:r>
              <a:rPr lang="en-US" sz="1200" dirty="0"/>
              <a:t>Economic Freedom Index at https://</a:t>
            </a:r>
            <a:r>
              <a:rPr lang="en-US" sz="1200" dirty="0" err="1"/>
              <a:t>www.fraserinstitute.org</a:t>
            </a:r>
            <a:r>
              <a:rPr lang="en-US" sz="1200" dirty="0"/>
              <a:t>/sites/default/files/economic-freedom-of-the-world-2018.pdf  </a:t>
            </a:r>
          </a:p>
        </p:txBody>
      </p:sp>
      <p:sp>
        <p:nvSpPr>
          <p:cNvPr id="9" name="TextBox 8">
            <a:extLst>
              <a:ext uri="{FF2B5EF4-FFF2-40B4-BE49-F238E27FC236}">
                <a16:creationId xmlns:a16="http://schemas.microsoft.com/office/drawing/2014/main" id="{63C2E14A-BEFE-9442-89F6-FFD359E35ACA}"/>
              </a:ext>
            </a:extLst>
          </p:cNvPr>
          <p:cNvSpPr txBox="1"/>
          <p:nvPr/>
        </p:nvSpPr>
        <p:spPr>
          <a:xfrm>
            <a:off x="1142999" y="4841766"/>
            <a:ext cx="6097555" cy="715581"/>
          </a:xfrm>
          <a:prstGeom prst="rect">
            <a:avLst/>
          </a:prstGeom>
          <a:noFill/>
        </p:spPr>
        <p:txBody>
          <a:bodyPr wrap="square">
            <a:spAutoFit/>
          </a:bodyPr>
          <a:lstStyle/>
          <a:p>
            <a:pPr>
              <a:defRPr/>
            </a:pPr>
            <a:r>
              <a:rPr lang="en-US" sz="1350" b="1" dirty="0">
                <a:solidFill>
                  <a:schemeClr val="bg1"/>
                </a:solidFill>
                <a:effectLst>
                  <a:outerShdw blurRad="50800" dist="38100" dir="2700000">
                    <a:srgbClr val="000000">
                      <a:alpha val="43000"/>
                    </a:srgbClr>
                  </a:outerShdw>
                </a:effectLst>
              </a:rPr>
              <a:t>“Protection of Property </a:t>
            </a:r>
          </a:p>
          <a:p>
            <a:pPr>
              <a:defRPr/>
            </a:pPr>
            <a:r>
              <a:rPr lang="en-US" sz="1350" b="1" dirty="0">
                <a:solidFill>
                  <a:schemeClr val="bg1"/>
                </a:solidFill>
                <a:effectLst>
                  <a:outerShdw blurRad="50800" dist="38100" dir="2700000">
                    <a:srgbClr val="000000">
                      <a:alpha val="43000"/>
                    </a:srgbClr>
                  </a:outerShdw>
                </a:effectLst>
              </a:rPr>
              <a:t>Rights” (rating)			2.79						4.82					</a:t>
            </a:r>
          </a:p>
        </p:txBody>
      </p:sp>
    </p:spTree>
    <p:extLst>
      <p:ext uri="{BB962C8B-B14F-4D97-AF65-F5344CB8AC3E}">
        <p14:creationId xmlns:p14="http://schemas.microsoft.com/office/powerpoint/2010/main" val="189966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5ED41-E061-8741-887A-D9AD2F808E6B}"/>
              </a:ext>
            </a:extLst>
          </p:cNvPr>
          <p:cNvSpPr>
            <a:spLocks noGrp="1"/>
          </p:cNvSpPr>
          <p:nvPr>
            <p:ph type="title"/>
          </p:nvPr>
        </p:nvSpPr>
        <p:spPr/>
        <p:txBody>
          <a:bodyPr/>
          <a:lstStyle/>
          <a:p>
            <a:r>
              <a:rPr lang="en-US" dirty="0"/>
              <a:t>Property Rights</a:t>
            </a:r>
          </a:p>
        </p:txBody>
      </p:sp>
      <p:sp>
        <p:nvSpPr>
          <p:cNvPr id="5" name="Content Placeholder 4">
            <a:extLst>
              <a:ext uri="{FF2B5EF4-FFF2-40B4-BE49-F238E27FC236}">
                <a16:creationId xmlns:a16="http://schemas.microsoft.com/office/drawing/2014/main" id="{6F2BC45B-C39D-2A48-9DAA-C34DBA3D778C}"/>
              </a:ext>
            </a:extLst>
          </p:cNvPr>
          <p:cNvSpPr>
            <a:spLocks noGrp="1"/>
          </p:cNvSpPr>
          <p:nvPr>
            <p:ph idx="1"/>
          </p:nvPr>
        </p:nvSpPr>
        <p:spPr>
          <a:xfrm>
            <a:off x="609599" y="1714500"/>
            <a:ext cx="6347714" cy="4857750"/>
          </a:xfrm>
        </p:spPr>
        <p:txBody>
          <a:bodyPr>
            <a:normAutofit/>
          </a:bodyPr>
          <a:lstStyle/>
          <a:p>
            <a:r>
              <a:rPr lang="en-US" dirty="0"/>
              <a:t>Murray Rothbard (1973) </a:t>
            </a:r>
          </a:p>
          <a:p>
            <a:pPr marL="0" indent="0">
              <a:buNone/>
            </a:pPr>
            <a:r>
              <a:rPr lang="en-US" dirty="0"/>
              <a:t>“If a private firm owned Lake Erie… then anyone dumping garbage in the lake would be promptly sued in the courts for their aggression against private property and would be forced by the courts to pay damages and to cease and desist from any further aggression. </a:t>
            </a:r>
          </a:p>
        </p:txBody>
      </p:sp>
    </p:spTree>
    <p:extLst>
      <p:ext uri="{BB962C8B-B14F-4D97-AF65-F5344CB8AC3E}">
        <p14:creationId xmlns:p14="http://schemas.microsoft.com/office/powerpoint/2010/main" val="19170320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5ED41-E061-8741-887A-D9AD2F808E6B}"/>
              </a:ext>
            </a:extLst>
          </p:cNvPr>
          <p:cNvSpPr>
            <a:spLocks noGrp="1"/>
          </p:cNvSpPr>
          <p:nvPr>
            <p:ph type="title"/>
          </p:nvPr>
        </p:nvSpPr>
        <p:spPr/>
        <p:txBody>
          <a:bodyPr/>
          <a:lstStyle/>
          <a:p>
            <a:r>
              <a:rPr lang="en-US" dirty="0"/>
              <a:t>Property Rights</a:t>
            </a:r>
          </a:p>
        </p:txBody>
      </p:sp>
      <p:sp>
        <p:nvSpPr>
          <p:cNvPr id="5" name="Content Placeholder 4">
            <a:extLst>
              <a:ext uri="{FF2B5EF4-FFF2-40B4-BE49-F238E27FC236}">
                <a16:creationId xmlns:a16="http://schemas.microsoft.com/office/drawing/2014/main" id="{6F2BC45B-C39D-2A48-9DAA-C34DBA3D778C}"/>
              </a:ext>
            </a:extLst>
          </p:cNvPr>
          <p:cNvSpPr>
            <a:spLocks noGrp="1"/>
          </p:cNvSpPr>
          <p:nvPr>
            <p:ph idx="1"/>
          </p:nvPr>
        </p:nvSpPr>
        <p:spPr>
          <a:xfrm>
            <a:off x="609599" y="1714500"/>
            <a:ext cx="6347714" cy="4857750"/>
          </a:xfrm>
        </p:spPr>
        <p:txBody>
          <a:bodyPr>
            <a:normAutofit/>
          </a:bodyPr>
          <a:lstStyle/>
          <a:p>
            <a:pPr marL="0" indent="0">
              <a:buNone/>
            </a:pPr>
            <a:r>
              <a:rPr lang="en-US" dirty="0"/>
              <a:t>“Thus, only private property rights will insure an end to pollution — invasion of resources. Only because the rivers are unowned is there no owner to rise up and defend his precious resource from attack. If, in contrast, anyone should dump garbage or pollutants into a lake which is privately owned (as are many smaller lakes), he would not be permitted to do so for very long — the owner would come roaring to its defense.”</a:t>
            </a:r>
          </a:p>
          <a:p>
            <a:pPr marL="0" indent="0">
              <a:buNone/>
            </a:pPr>
            <a:r>
              <a:rPr lang="en-US" dirty="0"/>
              <a:t>		 Murray Rothbard, in </a:t>
            </a:r>
            <a:r>
              <a:rPr lang="en-US" i="1" dirty="0"/>
              <a:t>For a New Liberty 						</a:t>
            </a:r>
            <a:r>
              <a:rPr lang="en-US" sz="1200" dirty="0"/>
              <a:t>(https://</a:t>
            </a:r>
            <a:r>
              <a:rPr lang="en-US" sz="1200" dirty="0" err="1"/>
              <a:t>mises.org</a:t>
            </a:r>
            <a:r>
              <a:rPr lang="en-US" sz="1200" dirty="0"/>
              <a:t>/library/libertarian-manifesto-pollution)</a:t>
            </a:r>
          </a:p>
          <a:p>
            <a:pPr marL="0" indent="0">
              <a:buNone/>
            </a:pPr>
            <a:endParaRPr lang="en-US" sz="1200" dirty="0"/>
          </a:p>
          <a:p>
            <a:pPr>
              <a:buFont typeface="Wingdings" pitchFamily="2" charset="2"/>
              <a:buChar char="Ø"/>
            </a:pPr>
            <a:r>
              <a:rPr lang="en-US" sz="1600" dirty="0"/>
              <a:t>Walter Block and Peter Nelson, </a:t>
            </a:r>
            <a:r>
              <a:rPr lang="en-US" sz="1600" i="1" dirty="0"/>
              <a:t>Water Capitalism: The Case for Privatizing Oceans, Rivers, Lakes, and Aquifers </a:t>
            </a:r>
            <a:r>
              <a:rPr lang="en-US" sz="1600" dirty="0"/>
              <a:t>(2015)</a:t>
            </a:r>
          </a:p>
          <a:p>
            <a:pPr marL="0" indent="0">
              <a:buNone/>
            </a:pPr>
            <a:endParaRPr lang="en-US" sz="1200" dirty="0"/>
          </a:p>
        </p:txBody>
      </p:sp>
    </p:spTree>
    <p:extLst>
      <p:ext uri="{BB962C8B-B14F-4D97-AF65-F5344CB8AC3E}">
        <p14:creationId xmlns:p14="http://schemas.microsoft.com/office/powerpoint/2010/main" val="33832993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C0BBB-0044-444F-81AB-B6A6AFF4BF2F}"/>
              </a:ext>
            </a:extLst>
          </p:cNvPr>
          <p:cNvSpPr>
            <a:spLocks noGrp="1"/>
          </p:cNvSpPr>
          <p:nvPr>
            <p:ph type="title"/>
          </p:nvPr>
        </p:nvSpPr>
        <p:spPr/>
        <p:txBody>
          <a:bodyPr/>
          <a:lstStyle/>
          <a:p>
            <a:r>
              <a:rPr lang="en-US" dirty="0"/>
              <a:t>About All That Plastic….</a:t>
            </a:r>
          </a:p>
        </p:txBody>
      </p:sp>
      <p:sp>
        <p:nvSpPr>
          <p:cNvPr id="3" name="Content Placeholder 2">
            <a:extLst>
              <a:ext uri="{FF2B5EF4-FFF2-40B4-BE49-F238E27FC236}">
                <a16:creationId xmlns:a16="http://schemas.microsoft.com/office/drawing/2014/main" id="{4E82173E-A5D9-A241-A537-0148C07E1A47}"/>
              </a:ext>
            </a:extLst>
          </p:cNvPr>
          <p:cNvSpPr>
            <a:spLocks noGrp="1"/>
          </p:cNvSpPr>
          <p:nvPr>
            <p:ph idx="1"/>
          </p:nvPr>
        </p:nvSpPr>
        <p:spPr>
          <a:xfrm>
            <a:off x="609599" y="1933577"/>
            <a:ext cx="6347714" cy="3880773"/>
          </a:xfrm>
        </p:spPr>
        <p:txBody>
          <a:bodyPr/>
          <a:lstStyle/>
          <a:p>
            <a:r>
              <a:rPr lang="en-US" dirty="0"/>
              <a:t>“[A]bout 90 percent of all the plastic that reaches the world's oceans gets flushed through just 10 rivers: The Yangtze, the Indus, Yellow River, Hai River, the Nile, the Ganges, Pearl River, Amur River, the Niger, and the Mekong (in that order).”</a:t>
            </a:r>
          </a:p>
        </p:txBody>
      </p:sp>
      <p:sp>
        <p:nvSpPr>
          <p:cNvPr id="4" name="TextBox 3">
            <a:extLst>
              <a:ext uri="{FF2B5EF4-FFF2-40B4-BE49-F238E27FC236}">
                <a16:creationId xmlns:a16="http://schemas.microsoft.com/office/drawing/2014/main" id="{43895584-140A-B24D-9B69-6F8EC3A5C596}"/>
              </a:ext>
            </a:extLst>
          </p:cNvPr>
          <p:cNvSpPr txBox="1"/>
          <p:nvPr/>
        </p:nvSpPr>
        <p:spPr>
          <a:xfrm>
            <a:off x="457201" y="6271553"/>
            <a:ext cx="7772400" cy="461665"/>
          </a:xfrm>
          <a:prstGeom prst="rect">
            <a:avLst/>
          </a:prstGeom>
          <a:noFill/>
        </p:spPr>
        <p:txBody>
          <a:bodyPr wrap="square" rtlCol="0">
            <a:spAutoFit/>
          </a:bodyPr>
          <a:lstStyle/>
          <a:p>
            <a:r>
              <a:rPr lang="en-US" sz="1200" dirty="0"/>
              <a:t>https://</a:t>
            </a:r>
            <a:r>
              <a:rPr lang="en-US" sz="1200" dirty="0" err="1"/>
              <a:t>www.dw.com</a:t>
            </a:r>
            <a:r>
              <a:rPr lang="en-US" sz="1200" dirty="0"/>
              <a:t>/</a:t>
            </a:r>
            <a:r>
              <a:rPr lang="en-US" sz="1200" dirty="0" err="1"/>
              <a:t>en</a:t>
            </a:r>
            <a:r>
              <a:rPr lang="en-US" sz="1200" dirty="0"/>
              <a:t>/almost-all-plastic-in-the-ocean-comes-from-just-10-rivers/a-41581484?fbclid=IwAR2I7_TmAi_DwihdTU1M9IJf6IAQx6gadw_sm3Zma2XWbkMEZmBEWGFlUyA</a:t>
            </a:r>
          </a:p>
        </p:txBody>
      </p:sp>
      <p:pic>
        <p:nvPicPr>
          <p:cNvPr id="5" name="Picture 4">
            <a:extLst>
              <a:ext uri="{FF2B5EF4-FFF2-40B4-BE49-F238E27FC236}">
                <a16:creationId xmlns:a16="http://schemas.microsoft.com/office/drawing/2014/main" id="{EDFD35AE-1AD3-9642-B703-1AFEBB0D99E2}"/>
              </a:ext>
            </a:extLst>
          </p:cNvPr>
          <p:cNvPicPr>
            <a:picLocks noChangeAspect="1"/>
          </p:cNvPicPr>
          <p:nvPr/>
        </p:nvPicPr>
        <p:blipFill>
          <a:blip r:embed="rId2"/>
          <a:stretch>
            <a:fillRect/>
          </a:stretch>
        </p:blipFill>
        <p:spPr>
          <a:xfrm>
            <a:off x="1560955" y="3654558"/>
            <a:ext cx="4445000" cy="2501900"/>
          </a:xfrm>
          <a:prstGeom prst="rect">
            <a:avLst/>
          </a:prstGeom>
        </p:spPr>
      </p:pic>
    </p:spTree>
    <p:extLst>
      <p:ext uri="{BB962C8B-B14F-4D97-AF65-F5344CB8AC3E}">
        <p14:creationId xmlns:p14="http://schemas.microsoft.com/office/powerpoint/2010/main" val="16497861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9873899-26F7-8C45-B56D-263A834F5191}"/>
              </a:ext>
            </a:extLst>
          </p:cNvPr>
          <p:cNvPicPr>
            <a:picLocks noGrp="1" noChangeAspect="1"/>
          </p:cNvPicPr>
          <p:nvPr>
            <p:ph idx="1"/>
          </p:nvPr>
        </p:nvPicPr>
        <p:blipFill>
          <a:blip r:embed="rId2"/>
          <a:stretch>
            <a:fillRect/>
          </a:stretch>
        </p:blipFill>
        <p:spPr>
          <a:xfrm>
            <a:off x="608899" y="545752"/>
            <a:ext cx="6348413" cy="2481959"/>
          </a:xfrm>
        </p:spPr>
      </p:pic>
      <p:sp>
        <p:nvSpPr>
          <p:cNvPr id="6" name="TextBox 5">
            <a:extLst>
              <a:ext uri="{FF2B5EF4-FFF2-40B4-BE49-F238E27FC236}">
                <a16:creationId xmlns:a16="http://schemas.microsoft.com/office/drawing/2014/main" id="{FE200801-9AA7-5B41-8A9F-001C75B4B965}"/>
              </a:ext>
            </a:extLst>
          </p:cNvPr>
          <p:cNvSpPr txBox="1"/>
          <p:nvPr/>
        </p:nvSpPr>
        <p:spPr>
          <a:xfrm>
            <a:off x="608899" y="3400426"/>
            <a:ext cx="6486525" cy="1908215"/>
          </a:xfrm>
          <a:prstGeom prst="rect">
            <a:avLst/>
          </a:prstGeom>
          <a:noFill/>
        </p:spPr>
        <p:txBody>
          <a:bodyPr wrap="square" rtlCol="0">
            <a:spAutoFit/>
          </a:bodyPr>
          <a:lstStyle/>
          <a:p>
            <a:r>
              <a:rPr lang="en-US" dirty="0"/>
              <a:t>“…fishing nets account for 46 percent of the trash, with the majority of the rest composed of other fishing industry gear, including ropes, oyster spacers, eel traps, crates, and baskets. Scientists estimate that 20 percent of the debris is from the 2011 Japanese tsunami.” </a:t>
            </a:r>
            <a:r>
              <a:rPr lang="en-US" sz="1200" dirty="0"/>
              <a:t>https://</a:t>
            </a:r>
            <a:r>
              <a:rPr lang="en-US" sz="1200" dirty="0" err="1"/>
              <a:t>news.nationalgeographic.com</a:t>
            </a:r>
            <a:r>
              <a:rPr lang="en-US" sz="1200" dirty="0"/>
              <a:t>/2018/03/great-pacific-garbage-patch-plastics-environment/</a:t>
            </a:r>
            <a:endParaRPr lang="en-US" dirty="0"/>
          </a:p>
        </p:txBody>
      </p:sp>
    </p:spTree>
    <p:extLst>
      <p:ext uri="{BB962C8B-B14F-4D97-AF65-F5344CB8AC3E}">
        <p14:creationId xmlns:p14="http://schemas.microsoft.com/office/powerpoint/2010/main" val="116212716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Political Considerations</a:t>
            </a:r>
          </a:p>
        </p:txBody>
      </p:sp>
      <p:sp>
        <p:nvSpPr>
          <p:cNvPr id="3" name="Content Placeholder 2"/>
          <p:cNvSpPr>
            <a:spLocks noGrp="1"/>
          </p:cNvSpPr>
          <p:nvPr>
            <p:ph idx="1"/>
          </p:nvPr>
        </p:nvSpPr>
        <p:spPr>
          <a:xfrm>
            <a:off x="726142" y="1586753"/>
            <a:ext cx="6577628" cy="4305394"/>
          </a:xfrm>
        </p:spPr>
        <p:txBody>
          <a:bodyPr>
            <a:normAutofit/>
          </a:bodyPr>
          <a:lstStyle/>
          <a:p>
            <a:r>
              <a:rPr lang="en-US" dirty="0"/>
              <a:t>Problem 1: Knowledge</a:t>
            </a:r>
          </a:p>
          <a:p>
            <a:pPr lvl="1"/>
            <a:r>
              <a:rPr lang="en-US" dirty="0"/>
              <a:t>Art Carden:</a:t>
            </a:r>
          </a:p>
          <a:p>
            <a:pPr marL="1100138" lvl="2"/>
            <a:r>
              <a:rPr lang="en-US" dirty="0"/>
              <a:t>“The information needed to know whether a particular regulation ‘works’ quite literally does not exist, and the key difference between firms and governments is that firms … have market tests for their decisions. Governments do not.” </a:t>
            </a:r>
          </a:p>
          <a:p>
            <a:pPr marL="871538" lvl="2" indent="0">
              <a:buNone/>
            </a:pPr>
            <a:r>
              <a:rPr lang="en-US" dirty="0"/>
              <a:t>		– </a:t>
            </a:r>
            <a:r>
              <a:rPr lang="en-US" sz="1200" dirty="0"/>
              <a:t>“What Should Austrian Economists Do?...” in </a:t>
            </a:r>
            <a:r>
              <a:rPr lang="en-US" sz="1200" i="1" dirty="0"/>
              <a:t>QJAE</a:t>
            </a:r>
            <a:r>
              <a:rPr lang="en-US" sz="1200" dirty="0"/>
              <a:t> vol. 17, no. 2.</a:t>
            </a:r>
            <a:endParaRPr lang="en-US" dirty="0"/>
          </a:p>
          <a:p>
            <a:r>
              <a:rPr lang="en-US" dirty="0"/>
              <a:t>Problem 2: Incentives</a:t>
            </a:r>
          </a:p>
          <a:p>
            <a:pPr lvl="1"/>
            <a:r>
              <a:rPr lang="en-US" dirty="0"/>
              <a:t>Elected officials and their associated bureaucrats aren’t selfless, publicly-interested beings any more than we assume the rest of humanity to be.</a:t>
            </a:r>
          </a:p>
          <a:p>
            <a:pPr lvl="1"/>
            <a:r>
              <a:rPr lang="en-US" dirty="0"/>
              <a:t>Political incentives may discourage a long-term view that leads to ideal conservation or resource extraction.</a:t>
            </a:r>
          </a:p>
          <a:p>
            <a:endParaRPr lang="en-US" dirty="0"/>
          </a:p>
        </p:txBody>
      </p:sp>
    </p:spTree>
    <p:extLst>
      <p:ext uri="{BB962C8B-B14F-4D97-AF65-F5344CB8AC3E}">
        <p14:creationId xmlns:p14="http://schemas.microsoft.com/office/powerpoint/2010/main" val="3457545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52550" y="609600"/>
            <a:ext cx="2802951" cy="1320800"/>
          </a:xfrm>
        </p:spPr>
        <p:txBody>
          <a:bodyPr>
            <a:normAutofit/>
          </a:bodyPr>
          <a:lstStyle/>
          <a:p>
            <a:pPr>
              <a:lnSpc>
                <a:spcPct val="90000"/>
              </a:lnSpc>
            </a:pPr>
            <a:r>
              <a:rPr lang="en-US" sz="3100"/>
              <a:t>Political Considerations</a:t>
            </a:r>
          </a:p>
        </p:txBody>
      </p:sp>
      <p:sp>
        <p:nvSpPr>
          <p:cNvPr id="3" name="Content Placeholder 2"/>
          <p:cNvSpPr>
            <a:spLocks noGrp="1"/>
          </p:cNvSpPr>
          <p:nvPr>
            <p:ph idx="1"/>
          </p:nvPr>
        </p:nvSpPr>
        <p:spPr>
          <a:xfrm>
            <a:off x="3907172" y="2160589"/>
            <a:ext cx="3048329" cy="3880773"/>
          </a:xfrm>
        </p:spPr>
        <p:txBody>
          <a:bodyPr>
            <a:normAutofit/>
          </a:bodyPr>
          <a:lstStyle/>
          <a:p>
            <a:pPr marL="0" indent="0">
              <a:lnSpc>
                <a:spcPct val="90000"/>
              </a:lnSpc>
              <a:buNone/>
            </a:pPr>
            <a:r>
              <a:rPr lang="en-US" sz="1500" dirty="0"/>
              <a:t>While rulers of government own “public” property, their ownership is not secure in the long run, since they may always be defeated in an election or deposed. Hence government officials will tend to regard themselves as only transitory owners of “public” resources. While a private owner, secure in his property and its capital value, may plan the use of his resource over a long period of time in the future, the government official must exploit ”his” property as quickly as he can, since he has no security of tenure.</a:t>
            </a:r>
          </a:p>
          <a:p>
            <a:pPr>
              <a:lnSpc>
                <a:spcPct val="90000"/>
              </a:lnSpc>
            </a:pPr>
            <a:endParaRPr lang="en-US" sz="1500" dirty="0"/>
          </a:p>
        </p:txBody>
      </p:sp>
      <p:pic>
        <p:nvPicPr>
          <p:cNvPr id="4" name="Picture 3" descr="A person wearing glasses&#10;&#10;Description automatically generated with low confidence">
            <a:extLst>
              <a:ext uri="{FF2B5EF4-FFF2-40B4-BE49-F238E27FC236}">
                <a16:creationId xmlns:a16="http://schemas.microsoft.com/office/drawing/2014/main" id="{893ED7FC-40F7-1F4F-B617-04E24678B3E1}"/>
              </a:ext>
            </a:extLst>
          </p:cNvPr>
          <p:cNvPicPr>
            <a:picLocks noChangeAspect="1"/>
          </p:cNvPicPr>
          <p:nvPr/>
        </p:nvPicPr>
        <p:blipFill rotWithShape="1">
          <a:blip r:embed="rId2"/>
          <a:srcRect r="18056"/>
          <a:stretch/>
        </p:blipFill>
        <p:spPr>
          <a:xfrm>
            <a:off x="20" y="-1"/>
            <a:ext cx="404620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9" name="Isosceles Triangle 8">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631947"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1334575808"/>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52550" y="609600"/>
            <a:ext cx="2802951" cy="1320800"/>
          </a:xfrm>
        </p:spPr>
        <p:txBody>
          <a:bodyPr>
            <a:normAutofit/>
          </a:bodyPr>
          <a:lstStyle/>
          <a:p>
            <a:pPr>
              <a:lnSpc>
                <a:spcPct val="90000"/>
              </a:lnSpc>
            </a:pPr>
            <a:r>
              <a:rPr lang="en-US" sz="3100"/>
              <a:t>Political Considerations</a:t>
            </a:r>
          </a:p>
        </p:txBody>
      </p:sp>
      <p:sp>
        <p:nvSpPr>
          <p:cNvPr id="3" name="Content Placeholder 2"/>
          <p:cNvSpPr>
            <a:spLocks noGrp="1"/>
          </p:cNvSpPr>
          <p:nvPr>
            <p:ph idx="1"/>
          </p:nvPr>
        </p:nvSpPr>
        <p:spPr>
          <a:xfrm>
            <a:off x="3907172" y="2160589"/>
            <a:ext cx="3048329" cy="3880773"/>
          </a:xfrm>
        </p:spPr>
        <p:txBody>
          <a:bodyPr>
            <a:normAutofit/>
          </a:bodyPr>
          <a:lstStyle/>
          <a:p>
            <a:pPr marL="0" indent="0">
              <a:lnSpc>
                <a:spcPct val="90000"/>
              </a:lnSpc>
              <a:buNone/>
            </a:pPr>
            <a:r>
              <a:rPr lang="en-US" sz="1500" dirty="0"/>
              <a:t>And even the most securely entrenched civil servant must concentrate on present use, because government officials cannot usually sell the capitalized value of their property, as private owners can. In short, except in the case of the “private property” of a hereditary monarch, government officials own the current </a:t>
            </a:r>
            <a:r>
              <a:rPr lang="en-US" sz="1500" i="1" dirty="0"/>
              <a:t>use</a:t>
            </a:r>
            <a:r>
              <a:rPr lang="en-US" sz="1500" dirty="0"/>
              <a:t> of resources, but not their capital value. But if a resource itself </a:t>
            </a:r>
            <a:r>
              <a:rPr lang="en-US" sz="1100" dirty="0"/>
              <a:t>[p. 829]</a:t>
            </a:r>
            <a:r>
              <a:rPr lang="en-US" sz="1500" dirty="0"/>
              <a:t> cannot be owned, but only its current use, there will rapidly ensue an uneconomic exhaustion of the resource, since it will be to no one’s benefit to conserve</a:t>
            </a:r>
          </a:p>
          <a:p>
            <a:pPr>
              <a:lnSpc>
                <a:spcPct val="90000"/>
              </a:lnSpc>
            </a:pPr>
            <a:endParaRPr lang="en-US" sz="1500" dirty="0"/>
          </a:p>
        </p:txBody>
      </p:sp>
      <p:pic>
        <p:nvPicPr>
          <p:cNvPr id="4" name="Picture 3" descr="A person wearing glasses&#10;&#10;Description automatically generated with low confidence">
            <a:extLst>
              <a:ext uri="{FF2B5EF4-FFF2-40B4-BE49-F238E27FC236}">
                <a16:creationId xmlns:a16="http://schemas.microsoft.com/office/drawing/2014/main" id="{893ED7FC-40F7-1F4F-B617-04E24678B3E1}"/>
              </a:ext>
            </a:extLst>
          </p:cNvPr>
          <p:cNvPicPr>
            <a:picLocks noChangeAspect="1"/>
          </p:cNvPicPr>
          <p:nvPr/>
        </p:nvPicPr>
        <p:blipFill rotWithShape="1">
          <a:blip r:embed="rId2"/>
          <a:srcRect r="18056"/>
          <a:stretch/>
        </p:blipFill>
        <p:spPr>
          <a:xfrm>
            <a:off x="20" y="-1"/>
            <a:ext cx="404620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9" name="Isosceles Triangle 8">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631947"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271175361"/>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52550" y="609600"/>
            <a:ext cx="2802951" cy="1320800"/>
          </a:xfrm>
        </p:spPr>
        <p:txBody>
          <a:bodyPr>
            <a:normAutofit/>
          </a:bodyPr>
          <a:lstStyle/>
          <a:p>
            <a:pPr>
              <a:lnSpc>
                <a:spcPct val="90000"/>
              </a:lnSpc>
            </a:pPr>
            <a:r>
              <a:rPr lang="en-US" sz="3100"/>
              <a:t>Political Considerations</a:t>
            </a:r>
          </a:p>
        </p:txBody>
      </p:sp>
      <p:sp>
        <p:nvSpPr>
          <p:cNvPr id="3" name="Content Placeholder 2"/>
          <p:cNvSpPr>
            <a:spLocks noGrp="1"/>
          </p:cNvSpPr>
          <p:nvPr>
            <p:ph idx="1"/>
          </p:nvPr>
        </p:nvSpPr>
        <p:spPr>
          <a:xfrm>
            <a:off x="3907172" y="2160589"/>
            <a:ext cx="3048329" cy="3880773"/>
          </a:xfrm>
        </p:spPr>
        <p:txBody>
          <a:bodyPr>
            <a:normAutofit/>
          </a:bodyPr>
          <a:lstStyle/>
          <a:p>
            <a:pPr marL="0" indent="0">
              <a:lnSpc>
                <a:spcPct val="90000"/>
              </a:lnSpc>
              <a:buNone/>
            </a:pPr>
            <a:r>
              <a:rPr lang="en-US" sz="1500" dirty="0"/>
              <a:t>it over a period of time, and yet to each owner’s advantage to use it up quickly. It is particularly curious, then, that almost all writers parrot the notion that private owners, possessing time preference, must take the “short view” in using their resources, while only government officials are properly equipped to exercise the ”long view.” The truth is precisely the reverse. The private individual, secure in his capital ownership, can afford to take the long view because of his interest in maintaining the capital value of his resource.</a:t>
            </a:r>
          </a:p>
          <a:p>
            <a:pPr>
              <a:lnSpc>
                <a:spcPct val="90000"/>
              </a:lnSpc>
            </a:pPr>
            <a:endParaRPr lang="en-US" sz="1500" dirty="0"/>
          </a:p>
        </p:txBody>
      </p:sp>
      <p:pic>
        <p:nvPicPr>
          <p:cNvPr id="4" name="Picture 3" descr="A person wearing glasses&#10;&#10;Description automatically generated with low confidence">
            <a:extLst>
              <a:ext uri="{FF2B5EF4-FFF2-40B4-BE49-F238E27FC236}">
                <a16:creationId xmlns:a16="http://schemas.microsoft.com/office/drawing/2014/main" id="{893ED7FC-40F7-1F4F-B617-04E24678B3E1}"/>
              </a:ext>
            </a:extLst>
          </p:cNvPr>
          <p:cNvPicPr>
            <a:picLocks noChangeAspect="1"/>
          </p:cNvPicPr>
          <p:nvPr/>
        </p:nvPicPr>
        <p:blipFill rotWithShape="1">
          <a:blip r:embed="rId2"/>
          <a:srcRect r="18056"/>
          <a:stretch/>
        </p:blipFill>
        <p:spPr>
          <a:xfrm>
            <a:off x="20" y="-1"/>
            <a:ext cx="404620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9" name="Isosceles Triangle 8">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631947"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255488860"/>
      </p:ext>
    </p:extLst>
  </p:cSld>
  <p:clrMapOvr>
    <a:overrideClrMapping bg1="dk1" tx1="lt1" bg2="dk2" tx2="lt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152550" y="609600"/>
            <a:ext cx="2802951" cy="1320800"/>
          </a:xfrm>
        </p:spPr>
        <p:txBody>
          <a:bodyPr>
            <a:normAutofit/>
          </a:bodyPr>
          <a:lstStyle/>
          <a:p>
            <a:pPr>
              <a:lnSpc>
                <a:spcPct val="90000"/>
              </a:lnSpc>
            </a:pPr>
            <a:r>
              <a:rPr lang="en-US" sz="3100"/>
              <a:t>Political Considerations</a:t>
            </a:r>
          </a:p>
        </p:txBody>
      </p:sp>
      <p:sp>
        <p:nvSpPr>
          <p:cNvPr id="3" name="Content Placeholder 2"/>
          <p:cNvSpPr>
            <a:spLocks noGrp="1"/>
          </p:cNvSpPr>
          <p:nvPr>
            <p:ph idx="1"/>
          </p:nvPr>
        </p:nvSpPr>
        <p:spPr>
          <a:xfrm>
            <a:off x="3907172" y="2160589"/>
            <a:ext cx="3048329" cy="3880773"/>
          </a:xfrm>
        </p:spPr>
        <p:txBody>
          <a:bodyPr>
            <a:normAutofit/>
          </a:bodyPr>
          <a:lstStyle/>
          <a:p>
            <a:pPr marL="0" indent="0">
              <a:lnSpc>
                <a:spcPct val="90000"/>
              </a:lnSpc>
              <a:buNone/>
            </a:pPr>
            <a:r>
              <a:rPr lang="en-US" sz="1500" dirty="0"/>
              <a:t>It is the government official who must take and run, who must exploit the property quickly while he is still in command.</a:t>
            </a:r>
          </a:p>
          <a:p>
            <a:pPr marL="0" indent="0">
              <a:lnSpc>
                <a:spcPct val="90000"/>
              </a:lnSpc>
              <a:buNone/>
            </a:pPr>
            <a:r>
              <a:rPr lang="en-US" sz="1500" dirty="0"/>
              <a:t>	</a:t>
            </a:r>
            <a:r>
              <a:rPr lang="en-US" sz="1200" dirty="0"/>
              <a:t>-- Murray Rothbard, </a:t>
            </a:r>
            <a:r>
              <a:rPr lang="en-US" sz="1200" i="1" dirty="0"/>
              <a:t>Man, Economy, 	and State</a:t>
            </a:r>
            <a:r>
              <a:rPr lang="en-US" sz="1200" dirty="0"/>
              <a:t> (1993 printing, Mises 	Institute), pp. 828, 829.</a:t>
            </a:r>
          </a:p>
          <a:p>
            <a:pPr>
              <a:lnSpc>
                <a:spcPct val="90000"/>
              </a:lnSpc>
            </a:pPr>
            <a:endParaRPr lang="en-US" sz="1500" dirty="0"/>
          </a:p>
        </p:txBody>
      </p:sp>
      <p:pic>
        <p:nvPicPr>
          <p:cNvPr id="4" name="Picture 3" descr="A person wearing glasses&#10;&#10;Description automatically generated with low confidence">
            <a:extLst>
              <a:ext uri="{FF2B5EF4-FFF2-40B4-BE49-F238E27FC236}">
                <a16:creationId xmlns:a16="http://schemas.microsoft.com/office/drawing/2014/main" id="{893ED7FC-40F7-1F4F-B617-04E24678B3E1}"/>
              </a:ext>
            </a:extLst>
          </p:cNvPr>
          <p:cNvPicPr>
            <a:picLocks noChangeAspect="1"/>
          </p:cNvPicPr>
          <p:nvPr/>
        </p:nvPicPr>
        <p:blipFill rotWithShape="1">
          <a:blip r:embed="rId2"/>
          <a:srcRect r="18056"/>
          <a:stretch/>
        </p:blipFill>
        <p:spPr>
          <a:xfrm>
            <a:off x="20" y="-1"/>
            <a:ext cx="4046200" cy="6858001"/>
          </a:xfrm>
          <a:custGeom>
            <a:avLst/>
            <a:gdLst/>
            <a:ahLst/>
            <a:cxnLst/>
            <a:rect l="l" t="t" r="r" b="b"/>
            <a:pathLst>
              <a:path w="5394960" h="6858000">
                <a:moveTo>
                  <a:pt x="842596" y="0"/>
                </a:moveTo>
                <a:lnTo>
                  <a:pt x="5394960" y="0"/>
                </a:lnTo>
                <a:lnTo>
                  <a:pt x="5394960" y="21851"/>
                </a:lnTo>
                <a:lnTo>
                  <a:pt x="4365943" y="6858000"/>
                </a:lnTo>
                <a:lnTo>
                  <a:pt x="0" y="6858000"/>
                </a:lnTo>
                <a:lnTo>
                  <a:pt x="0" y="5666154"/>
                </a:lnTo>
                <a:close/>
              </a:path>
            </a:pathLst>
          </a:custGeom>
        </p:spPr>
      </p:pic>
      <p:sp>
        <p:nvSpPr>
          <p:cNvPr id="9" name="Isosceles Triangle 8">
            <a:extLst>
              <a:ext uri="{FF2B5EF4-FFF2-40B4-BE49-F238E27FC236}">
                <a16:creationId xmlns:a16="http://schemas.microsoft.com/office/drawing/2014/main" id="{3BCB5F6A-9EB0-40B0-9D13-3023E9A20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631947" cy="5666154"/>
          </a:xfrm>
          <a:prstGeom prst="triangle">
            <a:avLst>
              <a:gd name="adj" fmla="val 10000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3672982221"/>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C08E0-D67A-6042-B681-463171C26828}"/>
              </a:ext>
            </a:extLst>
          </p:cNvPr>
          <p:cNvSpPr>
            <a:spLocks noGrp="1"/>
          </p:cNvSpPr>
          <p:nvPr>
            <p:ph type="title"/>
          </p:nvPr>
        </p:nvSpPr>
        <p:spPr>
          <a:xfrm>
            <a:off x="508000" y="609600"/>
            <a:ext cx="6447501" cy="1320800"/>
          </a:xfrm>
        </p:spPr>
        <p:txBody>
          <a:bodyPr anchor="t">
            <a:normAutofit/>
          </a:bodyPr>
          <a:lstStyle/>
          <a:p>
            <a:r>
              <a:rPr lang="en-US" dirty="0"/>
              <a:t>Development Restrictions</a:t>
            </a:r>
          </a:p>
        </p:txBody>
      </p:sp>
      <p:sp>
        <p:nvSpPr>
          <p:cNvPr id="3" name="Content Placeholder 2">
            <a:extLst>
              <a:ext uri="{FF2B5EF4-FFF2-40B4-BE49-F238E27FC236}">
                <a16:creationId xmlns:a16="http://schemas.microsoft.com/office/drawing/2014/main" id="{58FAAC15-CC22-1149-9D26-2249E98B9EAF}"/>
              </a:ext>
            </a:extLst>
          </p:cNvPr>
          <p:cNvSpPr>
            <a:spLocks noGrp="1"/>
          </p:cNvSpPr>
          <p:nvPr>
            <p:ph idx="1"/>
          </p:nvPr>
        </p:nvSpPr>
        <p:spPr>
          <a:xfrm>
            <a:off x="508000" y="2160589"/>
            <a:ext cx="2968012" cy="3749323"/>
          </a:xfrm>
        </p:spPr>
        <p:txBody>
          <a:bodyPr>
            <a:normAutofit/>
          </a:bodyPr>
          <a:lstStyle/>
          <a:p>
            <a:pPr>
              <a:lnSpc>
                <a:spcPct val="90000"/>
              </a:lnSpc>
            </a:pPr>
            <a:r>
              <a:rPr lang="en-US" sz="1600" dirty="0"/>
              <a:t>Because people often value natural landscapes, private developers sometimes try to preserve these landscapes to increase the profitability of their developments.</a:t>
            </a:r>
          </a:p>
          <a:p>
            <a:pPr>
              <a:lnSpc>
                <a:spcPct val="90000"/>
              </a:lnSpc>
            </a:pPr>
            <a:r>
              <a:rPr lang="en-US" sz="1600" dirty="0"/>
              <a:t>This tends to be expensive, however, because it typically means foregoing the use of some land.</a:t>
            </a:r>
          </a:p>
        </p:txBody>
      </p:sp>
      <p:pic>
        <p:nvPicPr>
          <p:cNvPr id="8194" name="Picture 2" descr="Kiawah Island | Real Estate Scorecard">
            <a:extLst>
              <a:ext uri="{FF2B5EF4-FFF2-40B4-BE49-F238E27FC236}">
                <a16:creationId xmlns:a16="http://schemas.microsoft.com/office/drawing/2014/main" id="{AFA91A47-E42B-6C42-93ED-BB12D2BC74B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740352" y="2159330"/>
            <a:ext cx="4878590" cy="256125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12275B13-7D87-A742-80E6-08C8AF86C525}"/>
              </a:ext>
            </a:extLst>
          </p:cNvPr>
          <p:cNvSpPr txBox="1"/>
          <p:nvPr/>
        </p:nvSpPr>
        <p:spPr>
          <a:xfrm>
            <a:off x="3646170" y="4720589"/>
            <a:ext cx="4989830" cy="215444"/>
          </a:xfrm>
          <a:prstGeom prst="rect">
            <a:avLst/>
          </a:prstGeom>
          <a:noFill/>
        </p:spPr>
        <p:txBody>
          <a:bodyPr wrap="square" rtlCol="0">
            <a:spAutoFit/>
          </a:bodyPr>
          <a:lstStyle/>
          <a:p>
            <a:r>
              <a:rPr lang="en-US" sz="800" dirty="0"/>
              <a:t>Kiawah Island, from </a:t>
            </a:r>
            <a:r>
              <a:rPr lang="en-US" sz="800" dirty="0" err="1"/>
              <a:t>realestatescorrecard.com</a:t>
            </a:r>
            <a:endParaRPr lang="en-US" sz="800" dirty="0"/>
          </a:p>
        </p:txBody>
      </p:sp>
    </p:spTree>
    <p:extLst>
      <p:ext uri="{BB962C8B-B14F-4D97-AF65-F5344CB8AC3E}">
        <p14:creationId xmlns:p14="http://schemas.microsoft.com/office/powerpoint/2010/main" val="31331288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C08E0-D67A-6042-B681-463171C26828}"/>
              </a:ext>
            </a:extLst>
          </p:cNvPr>
          <p:cNvSpPr>
            <a:spLocks noGrp="1"/>
          </p:cNvSpPr>
          <p:nvPr>
            <p:ph type="title"/>
          </p:nvPr>
        </p:nvSpPr>
        <p:spPr>
          <a:xfrm>
            <a:off x="508000" y="609600"/>
            <a:ext cx="6447501" cy="1320800"/>
          </a:xfrm>
        </p:spPr>
        <p:txBody>
          <a:bodyPr anchor="t">
            <a:normAutofit/>
          </a:bodyPr>
          <a:lstStyle/>
          <a:p>
            <a:r>
              <a:rPr lang="en-US" dirty="0"/>
              <a:t>Development Restrictions</a:t>
            </a:r>
          </a:p>
        </p:txBody>
      </p:sp>
      <p:sp>
        <p:nvSpPr>
          <p:cNvPr id="3" name="Content Placeholder 2">
            <a:extLst>
              <a:ext uri="{FF2B5EF4-FFF2-40B4-BE49-F238E27FC236}">
                <a16:creationId xmlns:a16="http://schemas.microsoft.com/office/drawing/2014/main" id="{58FAAC15-CC22-1149-9D26-2249E98B9EAF}"/>
              </a:ext>
            </a:extLst>
          </p:cNvPr>
          <p:cNvSpPr>
            <a:spLocks noGrp="1"/>
          </p:cNvSpPr>
          <p:nvPr>
            <p:ph idx="1"/>
          </p:nvPr>
        </p:nvSpPr>
        <p:spPr>
          <a:xfrm>
            <a:off x="508000" y="1686539"/>
            <a:ext cx="3218180" cy="4561862"/>
          </a:xfrm>
        </p:spPr>
        <p:txBody>
          <a:bodyPr>
            <a:normAutofit lnSpcReduction="10000"/>
          </a:bodyPr>
          <a:lstStyle/>
          <a:p>
            <a:pPr>
              <a:lnSpc>
                <a:spcPct val="90000"/>
              </a:lnSpc>
            </a:pPr>
            <a:r>
              <a:rPr lang="en-US" sz="1600" dirty="0"/>
              <a:t>Trade-off between access and affordability</a:t>
            </a:r>
          </a:p>
          <a:p>
            <a:pPr>
              <a:lnSpc>
                <a:spcPct val="90000"/>
              </a:lnSpc>
            </a:pPr>
            <a:r>
              <a:rPr lang="en-US" sz="1600" dirty="0"/>
              <a:t>Prohibiting development on government-owned land reduces supply, increasing the price for users of other land.</a:t>
            </a:r>
          </a:p>
          <a:p>
            <a:pPr lvl="1">
              <a:lnSpc>
                <a:spcPct val="90000"/>
              </a:lnSpc>
            </a:pPr>
            <a:r>
              <a:rPr lang="en-US" sz="1400" dirty="0"/>
              <a:t>Housing availability </a:t>
            </a:r>
            <a:r>
              <a:rPr lang="en-US" dirty="0">
                <a:latin typeface="Apple SD Gothic Neo" panose="02000300000000000000" pitchFamily="2" charset="-127"/>
                <a:ea typeface="Apple SD Gothic Neo" panose="02000300000000000000" pitchFamily="2" charset="-127"/>
              </a:rPr>
              <a:t>⬇︎</a:t>
            </a:r>
          </a:p>
          <a:p>
            <a:pPr lvl="1">
              <a:lnSpc>
                <a:spcPct val="90000"/>
              </a:lnSpc>
            </a:pPr>
            <a:r>
              <a:rPr lang="en-US" sz="1400" dirty="0"/>
              <a:t>Cost of visiting environmental amenities </a:t>
            </a:r>
            <a:r>
              <a:rPr lang="en-US" sz="1400" dirty="0">
                <a:latin typeface="Apple SD Gothic Neo" panose="02000300000000000000" pitchFamily="2" charset="-127"/>
                <a:ea typeface="Apple SD Gothic Neo" panose="02000300000000000000" pitchFamily="2" charset="-127"/>
              </a:rPr>
              <a:t>⬆︎</a:t>
            </a:r>
          </a:p>
          <a:p>
            <a:pPr lvl="1">
              <a:lnSpc>
                <a:spcPct val="90000"/>
              </a:lnSpc>
            </a:pPr>
            <a:r>
              <a:rPr lang="en-US" sz="1400" dirty="0">
                <a:latin typeface="+mj-lt"/>
                <a:ea typeface="Apple SD Gothic Neo" panose="02000300000000000000" pitchFamily="2" charset="-127"/>
              </a:rPr>
              <a:t>Desirable land becomes even more inaccessible, apart from high-income groups</a:t>
            </a:r>
          </a:p>
          <a:p>
            <a:pPr lvl="1">
              <a:lnSpc>
                <a:spcPct val="90000"/>
              </a:lnSpc>
            </a:pPr>
            <a:r>
              <a:rPr lang="en-US" sz="1400" dirty="0">
                <a:latin typeface="+mj-lt"/>
                <a:ea typeface="Apple SD Gothic Neo" panose="02000300000000000000" pitchFamily="2" charset="-127"/>
              </a:rPr>
              <a:t>Opportunity cost of leaving remaining land undeveloped rises—conversion to development is shifted rather than reduced.</a:t>
            </a:r>
          </a:p>
          <a:p>
            <a:pPr marL="457200" lvl="1" indent="0">
              <a:lnSpc>
                <a:spcPct val="90000"/>
              </a:lnSpc>
              <a:buNone/>
            </a:pPr>
            <a:endParaRPr lang="en-US" dirty="0">
              <a:latin typeface="Apple SD Gothic Neo" panose="02000300000000000000" pitchFamily="2" charset="-127"/>
              <a:ea typeface="Apple SD Gothic Neo" panose="02000300000000000000" pitchFamily="2" charset="-127"/>
            </a:endParaRPr>
          </a:p>
          <a:p>
            <a:pPr lvl="1">
              <a:lnSpc>
                <a:spcPct val="90000"/>
              </a:lnSpc>
            </a:pPr>
            <a:endParaRPr lang="en-US" dirty="0">
              <a:latin typeface="Apple SD Gothic Neo" panose="02000300000000000000" pitchFamily="2" charset="-127"/>
              <a:ea typeface="Apple SD Gothic Neo" panose="02000300000000000000" pitchFamily="2" charset="-127"/>
            </a:endParaRPr>
          </a:p>
        </p:txBody>
      </p:sp>
      <p:sp>
        <p:nvSpPr>
          <p:cNvPr id="4" name="TextBox 3">
            <a:extLst>
              <a:ext uri="{FF2B5EF4-FFF2-40B4-BE49-F238E27FC236}">
                <a16:creationId xmlns:a16="http://schemas.microsoft.com/office/drawing/2014/main" id="{12275B13-7D87-A742-80E6-08C8AF86C525}"/>
              </a:ext>
            </a:extLst>
          </p:cNvPr>
          <p:cNvSpPr txBox="1"/>
          <p:nvPr/>
        </p:nvSpPr>
        <p:spPr>
          <a:xfrm>
            <a:off x="3846050" y="5814060"/>
            <a:ext cx="4989830" cy="215444"/>
          </a:xfrm>
          <a:prstGeom prst="rect">
            <a:avLst/>
          </a:prstGeom>
          <a:noFill/>
        </p:spPr>
        <p:txBody>
          <a:bodyPr wrap="square" rtlCol="0">
            <a:spAutoFit/>
          </a:bodyPr>
          <a:lstStyle/>
          <a:p>
            <a:r>
              <a:rPr lang="en-US" sz="800" dirty="0"/>
              <a:t>Image: https://</a:t>
            </a:r>
            <a:r>
              <a:rPr lang="en-US" sz="800" dirty="0" err="1"/>
              <a:t>www.condo-world.com</a:t>
            </a:r>
            <a:endParaRPr lang="en-US" sz="800" dirty="0"/>
          </a:p>
        </p:txBody>
      </p:sp>
      <p:pic>
        <p:nvPicPr>
          <p:cNvPr id="10242" name="Picture 2" descr="Myrtle Beach Condo Rentals | Oceanfront Resorts &amp;amp; Vacation Rentals">
            <a:extLst>
              <a:ext uri="{FF2B5EF4-FFF2-40B4-BE49-F238E27FC236}">
                <a16:creationId xmlns:a16="http://schemas.microsoft.com/office/drawing/2014/main" id="{76AD3565-E72E-654E-B9C2-17A54D3FD63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46050" y="1686538"/>
            <a:ext cx="4123712" cy="41237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31192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F107-CC69-EE4C-A60A-1240E4CCF516}"/>
              </a:ext>
            </a:extLst>
          </p:cNvPr>
          <p:cNvSpPr>
            <a:spLocks noGrp="1"/>
          </p:cNvSpPr>
          <p:nvPr>
            <p:ph type="title"/>
          </p:nvPr>
        </p:nvSpPr>
        <p:spPr/>
        <p:txBody>
          <a:bodyPr/>
          <a:lstStyle/>
          <a:p>
            <a:r>
              <a:rPr lang="en-US" dirty="0"/>
              <a:t>Development Restrictions</a:t>
            </a:r>
          </a:p>
        </p:txBody>
      </p:sp>
      <p:grpSp>
        <p:nvGrpSpPr>
          <p:cNvPr id="8" name="Group 16">
            <a:extLst>
              <a:ext uri="{FF2B5EF4-FFF2-40B4-BE49-F238E27FC236}">
                <a16:creationId xmlns:a16="http://schemas.microsoft.com/office/drawing/2014/main" id="{1ADE6042-EE68-B44A-BF1F-762C401B9F7B}"/>
              </a:ext>
            </a:extLst>
          </p:cNvPr>
          <p:cNvGrpSpPr>
            <a:grpSpLocks/>
          </p:cNvGrpSpPr>
          <p:nvPr/>
        </p:nvGrpSpPr>
        <p:grpSpPr bwMode="auto">
          <a:xfrm>
            <a:off x="740917" y="1830510"/>
            <a:ext cx="6216796" cy="4250764"/>
            <a:chOff x="2222" y="1264"/>
            <a:chExt cx="7622" cy="5361"/>
          </a:xfrm>
        </p:grpSpPr>
        <p:grpSp>
          <p:nvGrpSpPr>
            <p:cNvPr id="11" name="Group 17">
              <a:extLst>
                <a:ext uri="{FF2B5EF4-FFF2-40B4-BE49-F238E27FC236}">
                  <a16:creationId xmlns:a16="http://schemas.microsoft.com/office/drawing/2014/main" id="{16BDBB6D-31AE-A242-BCB2-0BEFA8954EF7}"/>
                </a:ext>
              </a:extLst>
            </p:cNvPr>
            <p:cNvGrpSpPr>
              <a:grpSpLocks/>
            </p:cNvGrpSpPr>
            <p:nvPr/>
          </p:nvGrpSpPr>
          <p:grpSpPr bwMode="auto">
            <a:xfrm>
              <a:off x="3141" y="1264"/>
              <a:ext cx="5940" cy="4680"/>
              <a:chOff x="3141" y="1264"/>
              <a:chExt cx="5940" cy="4680"/>
            </a:xfrm>
          </p:grpSpPr>
          <p:sp>
            <p:nvSpPr>
              <p:cNvPr id="17" name="Line 18">
                <a:extLst>
                  <a:ext uri="{FF2B5EF4-FFF2-40B4-BE49-F238E27FC236}">
                    <a16:creationId xmlns:a16="http://schemas.microsoft.com/office/drawing/2014/main" id="{F03A6ECF-6BFC-E643-9A46-989CAD36A23B}"/>
                  </a:ext>
                </a:extLst>
              </p:cNvPr>
              <p:cNvSpPr>
                <a:spLocks noChangeShapeType="1"/>
              </p:cNvSpPr>
              <p:nvPr/>
            </p:nvSpPr>
            <p:spPr bwMode="auto">
              <a:xfrm>
                <a:off x="3141" y="5944"/>
                <a:ext cx="5940" cy="0"/>
              </a:xfrm>
              <a:prstGeom prst="line">
                <a:avLst/>
              </a:prstGeom>
              <a:noFill/>
              <a:ln w="44450">
                <a:solidFill>
                  <a:srgbClr val="4A7EBB"/>
                </a:solidFill>
                <a:round/>
                <a:headEnd/>
                <a:tailEnd type="triangle" w="med" len="me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18" name="Line 19">
                <a:extLst>
                  <a:ext uri="{FF2B5EF4-FFF2-40B4-BE49-F238E27FC236}">
                    <a16:creationId xmlns:a16="http://schemas.microsoft.com/office/drawing/2014/main" id="{B1E09514-E746-D243-97A1-24F3075E8E19}"/>
                  </a:ext>
                </a:extLst>
              </p:cNvPr>
              <p:cNvSpPr>
                <a:spLocks noChangeShapeType="1"/>
              </p:cNvSpPr>
              <p:nvPr/>
            </p:nvSpPr>
            <p:spPr bwMode="auto">
              <a:xfrm flipV="1">
                <a:off x="3141" y="1264"/>
                <a:ext cx="0" cy="4680"/>
              </a:xfrm>
              <a:prstGeom prst="line">
                <a:avLst/>
              </a:prstGeom>
              <a:noFill/>
              <a:ln w="44450">
                <a:solidFill>
                  <a:srgbClr val="4A7EBB"/>
                </a:solidFill>
                <a:round/>
                <a:headEnd/>
                <a:tailEnd type="triangle" w="med" len="me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21" name="Line 22">
                <a:extLst>
                  <a:ext uri="{FF2B5EF4-FFF2-40B4-BE49-F238E27FC236}">
                    <a16:creationId xmlns:a16="http://schemas.microsoft.com/office/drawing/2014/main" id="{76C7B096-EA1E-8548-9237-6A0DA9E7FEFD}"/>
                  </a:ext>
                </a:extLst>
              </p:cNvPr>
              <p:cNvSpPr>
                <a:spLocks noChangeShapeType="1"/>
              </p:cNvSpPr>
              <p:nvPr/>
            </p:nvSpPr>
            <p:spPr bwMode="auto">
              <a:xfrm flipV="1">
                <a:off x="3811" y="2504"/>
                <a:ext cx="4604" cy="3246"/>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grpSp>
        <p:sp>
          <p:nvSpPr>
            <p:cNvPr id="12" name="Text Box 23">
              <a:extLst>
                <a:ext uri="{FF2B5EF4-FFF2-40B4-BE49-F238E27FC236}">
                  <a16:creationId xmlns:a16="http://schemas.microsoft.com/office/drawing/2014/main" id="{0803E4AB-293C-0643-8681-D13AF3E61ED3}"/>
                </a:ext>
              </a:extLst>
            </p:cNvPr>
            <p:cNvSpPr txBox="1">
              <a:spLocks noChangeArrowheads="1"/>
            </p:cNvSpPr>
            <p:nvPr/>
          </p:nvSpPr>
          <p:spPr bwMode="auto">
            <a:xfrm>
              <a:off x="2222" y="1332"/>
              <a:ext cx="1260" cy="144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Price</a:t>
              </a:r>
            </a:p>
          </p:txBody>
        </p:sp>
        <p:sp>
          <p:nvSpPr>
            <p:cNvPr id="13" name="Text Box 24">
              <a:extLst>
                <a:ext uri="{FF2B5EF4-FFF2-40B4-BE49-F238E27FC236}">
                  <a16:creationId xmlns:a16="http://schemas.microsoft.com/office/drawing/2014/main" id="{76C44090-E811-C14F-9FFD-FD036D23031D}"/>
                </a:ext>
              </a:extLst>
            </p:cNvPr>
            <p:cNvSpPr txBox="1">
              <a:spLocks noChangeArrowheads="1"/>
            </p:cNvSpPr>
            <p:nvPr/>
          </p:nvSpPr>
          <p:spPr bwMode="auto">
            <a:xfrm>
              <a:off x="7684" y="5905"/>
              <a:ext cx="216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Quantity </a:t>
              </a:r>
              <a:r>
                <a:rPr lang="en-US" sz="1600" dirty="0">
                  <a:latin typeface="Cambria" charset="0"/>
                  <a:ea typeface="Times New Roman" charset="0"/>
                </a:rPr>
                <a:t>o</a:t>
              </a:r>
              <a:r>
                <a:rPr kumimoji="0" lang="en-US" sz="1600" b="0" i="0" u="none" strike="noStrike" cap="none" normalizeH="0" baseline="0" dirty="0">
                  <a:ln>
                    <a:noFill/>
                  </a:ln>
                  <a:solidFill>
                    <a:schemeClr val="tx1"/>
                  </a:solidFill>
                  <a:effectLst/>
                  <a:latin typeface="Cambria" charset="0"/>
                  <a:ea typeface="Times New Roman" charset="0"/>
                </a:rPr>
                <a:t>f developed land</a:t>
              </a:r>
              <a:endParaRPr kumimoji="0" lang="en-US" sz="1600" b="0" i="0" u="none" strike="noStrike" cap="none" normalizeH="0" baseline="0" dirty="0">
                <a:ln>
                  <a:noFill/>
                </a:ln>
                <a:solidFill>
                  <a:schemeClr val="tx1"/>
                </a:solidFill>
                <a:effectLst/>
                <a:latin typeface="Times New Roman" charset="0"/>
                <a:ea typeface="Times New Roman" charset="0"/>
              </a:endParaRPr>
            </a:p>
          </p:txBody>
        </p:sp>
        <p:sp>
          <p:nvSpPr>
            <p:cNvPr id="15" name="Text Box 26">
              <a:extLst>
                <a:ext uri="{FF2B5EF4-FFF2-40B4-BE49-F238E27FC236}">
                  <a16:creationId xmlns:a16="http://schemas.microsoft.com/office/drawing/2014/main" id="{9585133F-72C7-3E44-B22E-2448F720DBFC}"/>
                </a:ext>
              </a:extLst>
            </p:cNvPr>
            <p:cNvSpPr txBox="1">
              <a:spLocks noChangeArrowheads="1"/>
            </p:cNvSpPr>
            <p:nvPr/>
          </p:nvSpPr>
          <p:spPr bwMode="auto">
            <a:xfrm>
              <a:off x="8081" y="2659"/>
              <a:ext cx="1566"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400" dirty="0">
                  <a:latin typeface="Cambria" charset="0"/>
                  <a:ea typeface="Times New Roman" charset="0"/>
                </a:rPr>
                <a:t>Supply before restrictions</a:t>
              </a:r>
              <a:endParaRPr kumimoji="0" lang="en-US" sz="1200" b="0" i="0" u="none" strike="noStrike" cap="none" normalizeH="0" baseline="0" dirty="0">
                <a:ln>
                  <a:noFill/>
                </a:ln>
                <a:solidFill>
                  <a:schemeClr val="tx1"/>
                </a:solidFill>
                <a:effectLst/>
                <a:latin typeface="Times New Roman" charset="0"/>
                <a:ea typeface="Times New Roman" charset="0"/>
              </a:endParaRPr>
            </a:p>
          </p:txBody>
        </p:sp>
      </p:grpSp>
      <p:sp>
        <p:nvSpPr>
          <p:cNvPr id="29" name="Line 20">
            <a:extLst>
              <a:ext uri="{FF2B5EF4-FFF2-40B4-BE49-F238E27FC236}">
                <a16:creationId xmlns:a16="http://schemas.microsoft.com/office/drawing/2014/main" id="{206AE460-C01E-4E4F-A816-9A5A0ED7EDED}"/>
              </a:ext>
            </a:extLst>
          </p:cNvPr>
          <p:cNvSpPr>
            <a:spLocks noChangeShapeType="1"/>
          </p:cNvSpPr>
          <p:nvPr/>
        </p:nvSpPr>
        <p:spPr bwMode="auto">
          <a:xfrm>
            <a:off x="1633729" y="3673791"/>
            <a:ext cx="2694052" cy="1728755"/>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31" name="Text Box 27">
            <a:extLst>
              <a:ext uri="{FF2B5EF4-FFF2-40B4-BE49-F238E27FC236}">
                <a16:creationId xmlns:a16="http://schemas.microsoft.com/office/drawing/2014/main" id="{B2F749F2-D876-C84C-B160-F9AEDF01F543}"/>
              </a:ext>
            </a:extLst>
          </p:cNvPr>
          <p:cNvSpPr txBox="1">
            <a:spLocks noChangeArrowheads="1"/>
          </p:cNvSpPr>
          <p:nvPr/>
        </p:nvSpPr>
        <p:spPr bwMode="auto">
          <a:xfrm>
            <a:off x="4116436" y="5010687"/>
            <a:ext cx="1071749" cy="570892"/>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400" dirty="0">
                <a:latin typeface="Cambria" charset="0"/>
                <a:ea typeface="Times New Roman" charset="0"/>
              </a:rPr>
              <a:t>D</a:t>
            </a:r>
            <a:r>
              <a:rPr lang="en-US" sz="1400" baseline="-25000" dirty="0">
                <a:latin typeface="Cambria" charset="0"/>
                <a:ea typeface="Times New Roman" charset="0"/>
              </a:rPr>
              <a:t>1990</a:t>
            </a:r>
            <a:endParaRPr kumimoji="0" lang="en-US" sz="1400" b="0" i="0" u="none" strike="noStrike" cap="none" normalizeH="0" baseline="0" dirty="0">
              <a:ln>
                <a:noFill/>
              </a:ln>
              <a:solidFill>
                <a:schemeClr val="tx1"/>
              </a:solidFill>
              <a:effectLst/>
              <a:latin typeface="Times New Roman" charset="0"/>
              <a:ea typeface="Times New Roman" charset="0"/>
            </a:endParaRPr>
          </a:p>
        </p:txBody>
      </p:sp>
      <p:sp>
        <p:nvSpPr>
          <p:cNvPr id="32" name="Line 28">
            <a:extLst>
              <a:ext uri="{FF2B5EF4-FFF2-40B4-BE49-F238E27FC236}">
                <a16:creationId xmlns:a16="http://schemas.microsoft.com/office/drawing/2014/main" id="{B3C917DE-6517-9B43-AAAE-74C7D83735C6}"/>
              </a:ext>
            </a:extLst>
          </p:cNvPr>
          <p:cNvSpPr>
            <a:spLocks noChangeShapeType="1"/>
          </p:cNvSpPr>
          <p:nvPr/>
        </p:nvSpPr>
        <p:spPr bwMode="auto">
          <a:xfrm>
            <a:off x="3129741" y="4645488"/>
            <a:ext cx="2333" cy="897683"/>
          </a:xfrm>
          <a:prstGeom prst="line">
            <a:avLst/>
          </a:prstGeom>
          <a:noFill/>
          <a:ln w="12700">
            <a:solidFill>
              <a:srgbClr val="000000"/>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mc:AlternateContent xmlns:mc="http://schemas.openxmlformats.org/markup-compatibility/2006" xmlns:a14="http://schemas.microsoft.com/office/drawing/2010/main">
        <mc:Choice Requires="a14">
          <p:sp>
            <p:nvSpPr>
              <p:cNvPr id="34" name="Text Box 30">
                <a:extLst>
                  <a:ext uri="{FF2B5EF4-FFF2-40B4-BE49-F238E27FC236}">
                    <a16:creationId xmlns:a16="http://schemas.microsoft.com/office/drawing/2014/main" id="{EB09F891-7E50-C740-9776-B9B97339A098}"/>
                  </a:ext>
                </a:extLst>
              </p:cNvPr>
              <p:cNvSpPr txBox="1">
                <a:spLocks noChangeArrowheads="1"/>
              </p:cNvSpPr>
              <p:nvPr/>
            </p:nvSpPr>
            <p:spPr bwMode="auto">
              <a:xfrm>
                <a:off x="2855087" y="5548359"/>
                <a:ext cx="587260" cy="570892"/>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Sup>
                        <m:sSubSupPr>
                          <m:ctrlPr>
                            <a:rPr kumimoji="0" lang="en-US" sz="1400" b="0" i="1" u="none" strike="noStrike" cap="none" normalizeH="0" baseline="0" smtClean="0">
                              <a:ln>
                                <a:noFill/>
                              </a:ln>
                              <a:solidFill>
                                <a:schemeClr val="tx1"/>
                              </a:solidFill>
                              <a:effectLst/>
                              <a:latin typeface="Cambria Math" panose="02040503050406030204" pitchFamily="18" charset="0"/>
                            </a:rPr>
                          </m:ctrlPr>
                        </m:sSubSupPr>
                        <m:e>
                          <m:r>
                            <a:rPr kumimoji="0" lang="en-US" sz="1400" b="0" i="1" u="none" strike="noStrike" cap="none" normalizeH="0" baseline="0" smtClean="0">
                              <a:ln>
                                <a:noFill/>
                              </a:ln>
                              <a:solidFill>
                                <a:schemeClr val="tx1"/>
                              </a:solidFill>
                              <a:effectLst/>
                              <a:latin typeface="Cambria Math" panose="02040503050406030204" pitchFamily="18" charset="0"/>
                            </a:rPr>
                            <m:t>𝑄</m:t>
                          </m:r>
                        </m:e>
                        <m:sub>
                          <m:r>
                            <a:rPr kumimoji="0" lang="en-US" sz="1400" b="0" i="1" u="none" strike="noStrike" cap="none" normalizeH="0" baseline="0" smtClean="0">
                              <a:ln>
                                <a:noFill/>
                              </a:ln>
                              <a:solidFill>
                                <a:schemeClr val="tx1"/>
                              </a:solidFill>
                              <a:effectLst/>
                              <a:latin typeface="Cambria Math" panose="02040503050406030204" pitchFamily="18" charset="0"/>
                            </a:rPr>
                            <m:t>1990</m:t>
                          </m:r>
                        </m:sub>
                        <m:sup>
                          <m:r>
                            <a:rPr kumimoji="0" lang="en-US" sz="1400" b="0" i="1" u="none" strike="noStrike" cap="none" normalizeH="0" baseline="0" smtClean="0">
                              <a:ln>
                                <a:noFill/>
                              </a:ln>
                              <a:solidFill>
                                <a:schemeClr val="tx1"/>
                              </a:solidFill>
                              <a:effectLst/>
                              <a:latin typeface="Cambria Math" panose="02040503050406030204" pitchFamily="18" charset="0"/>
                            </a:rPr>
                            <m:t>𝑀</m:t>
                          </m:r>
                        </m:sup>
                      </m:sSubSup>
                    </m:oMath>
                  </m:oMathPara>
                </a14:m>
                <a:endParaRPr kumimoji="0" lang="en-US" sz="1400" b="0" i="0" u="none" strike="noStrike" cap="none" normalizeH="0" baseline="0" dirty="0">
                  <a:ln>
                    <a:noFill/>
                  </a:ln>
                  <a:solidFill>
                    <a:schemeClr val="tx1"/>
                  </a:solidFill>
                  <a:effectLst/>
                  <a:latin typeface="Cambria" charset="0"/>
                  <a:ea typeface="Times New Roman" charset="0"/>
                </a:endParaRPr>
              </a:p>
            </p:txBody>
          </p:sp>
        </mc:Choice>
        <mc:Fallback xmlns="">
          <p:sp>
            <p:nvSpPr>
              <p:cNvPr id="34" name="Text Box 30">
                <a:extLst>
                  <a:ext uri="{FF2B5EF4-FFF2-40B4-BE49-F238E27FC236}">
                    <a16:creationId xmlns:a16="http://schemas.microsoft.com/office/drawing/2014/main" id="{EB09F891-7E50-C740-9776-B9B97339A098}"/>
                  </a:ext>
                </a:extLst>
              </p:cNvPr>
              <p:cNvSpPr txBox="1">
                <a:spLocks noRot="1" noChangeAspect="1" noMove="1" noResize="1" noEditPoints="1" noAdjustHandles="1" noChangeArrowheads="1" noChangeShapeType="1" noTextEdit="1"/>
              </p:cNvSpPr>
              <p:nvPr/>
            </p:nvSpPr>
            <p:spPr bwMode="auto">
              <a:xfrm>
                <a:off x="2855087" y="5548359"/>
                <a:ext cx="587260" cy="570892"/>
              </a:xfrm>
              <a:prstGeom prst="rect">
                <a:avLst/>
              </a:prstGeom>
              <a:blipFill>
                <a:blip r:embed="rId2"/>
                <a:stretch>
                  <a:fillRect/>
                </a:stretch>
              </a:blipFill>
              <a:ln w="9525">
                <a:noFill/>
                <a:miter lim="800000"/>
                <a:headEnd/>
                <a:tailEnd/>
              </a:ln>
            </p:spPr>
            <p:txBody>
              <a:bodyPr/>
              <a:lstStyle/>
              <a:p>
                <a:r>
                  <a:rPr lang="en-US">
                    <a:noFill/>
                  </a:rPr>
                  <a:t> </a:t>
                </a:r>
              </a:p>
            </p:txBody>
          </p:sp>
        </mc:Fallback>
      </mc:AlternateContent>
      <p:sp>
        <p:nvSpPr>
          <p:cNvPr id="45" name="TextBox 44">
            <a:extLst>
              <a:ext uri="{FF2B5EF4-FFF2-40B4-BE49-F238E27FC236}">
                <a16:creationId xmlns:a16="http://schemas.microsoft.com/office/drawing/2014/main" id="{0D7B1B22-F5E8-0F4E-8B63-E817C1472E69}"/>
              </a:ext>
            </a:extLst>
          </p:cNvPr>
          <p:cNvSpPr txBox="1"/>
          <p:nvPr/>
        </p:nvSpPr>
        <p:spPr>
          <a:xfrm>
            <a:off x="2855087" y="1463040"/>
            <a:ext cx="2478422" cy="367470"/>
          </a:xfrm>
          <a:prstGeom prst="rect">
            <a:avLst/>
          </a:prstGeom>
          <a:noFill/>
        </p:spPr>
        <p:txBody>
          <a:bodyPr wrap="square" rtlCol="0">
            <a:spAutoFit/>
          </a:bodyPr>
          <a:lstStyle/>
          <a:p>
            <a:r>
              <a:rPr lang="en-US" dirty="0"/>
              <a:t>Coastal Zone A</a:t>
            </a:r>
          </a:p>
        </p:txBody>
      </p:sp>
      <p:sp>
        <p:nvSpPr>
          <p:cNvPr id="48" name="Line 28">
            <a:extLst>
              <a:ext uri="{FF2B5EF4-FFF2-40B4-BE49-F238E27FC236}">
                <a16:creationId xmlns:a16="http://schemas.microsoft.com/office/drawing/2014/main" id="{BE44BE84-03D6-1044-A4B4-51C4A056435F}"/>
              </a:ext>
            </a:extLst>
          </p:cNvPr>
          <p:cNvSpPr>
            <a:spLocks noChangeShapeType="1"/>
          </p:cNvSpPr>
          <p:nvPr/>
        </p:nvSpPr>
        <p:spPr bwMode="auto">
          <a:xfrm flipH="1" flipV="1">
            <a:off x="1482744" y="4641843"/>
            <a:ext cx="1641960" cy="7123"/>
          </a:xfrm>
          <a:prstGeom prst="line">
            <a:avLst/>
          </a:prstGeom>
          <a:noFill/>
          <a:ln w="12700">
            <a:solidFill>
              <a:srgbClr val="000000"/>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mc:AlternateContent xmlns:mc="http://schemas.openxmlformats.org/markup-compatibility/2006" xmlns:a14="http://schemas.microsoft.com/office/drawing/2010/main">
        <mc:Choice Requires="a14">
          <p:sp>
            <p:nvSpPr>
              <p:cNvPr id="51" name="Text Box 30">
                <a:extLst>
                  <a:ext uri="{FF2B5EF4-FFF2-40B4-BE49-F238E27FC236}">
                    <a16:creationId xmlns:a16="http://schemas.microsoft.com/office/drawing/2014/main" id="{8C3F08AB-61C8-6547-9B43-9C5EE3696298}"/>
                  </a:ext>
                </a:extLst>
              </p:cNvPr>
              <p:cNvSpPr txBox="1">
                <a:spLocks noChangeArrowheads="1"/>
              </p:cNvSpPr>
              <p:nvPr/>
            </p:nvSpPr>
            <p:spPr bwMode="auto">
              <a:xfrm>
                <a:off x="924495" y="4405164"/>
                <a:ext cx="587260" cy="570892"/>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Sup>
                        <m:sSubSupPr>
                          <m:ctrlPr>
                            <a:rPr kumimoji="0" lang="en-US" sz="1400" b="0" i="1" u="none" strike="noStrike" cap="none" normalizeH="0" baseline="0" smtClean="0">
                              <a:ln>
                                <a:noFill/>
                              </a:ln>
                              <a:solidFill>
                                <a:schemeClr val="tx1"/>
                              </a:solidFill>
                              <a:effectLst/>
                              <a:latin typeface="Cambria Math" panose="02040503050406030204" pitchFamily="18" charset="0"/>
                            </a:rPr>
                          </m:ctrlPr>
                        </m:sSubSupPr>
                        <m:e>
                          <m:r>
                            <a:rPr kumimoji="0" lang="en-US" sz="1400" b="0" i="1" u="none" strike="noStrike" cap="none" normalizeH="0" baseline="0" smtClean="0">
                              <a:ln>
                                <a:noFill/>
                              </a:ln>
                              <a:solidFill>
                                <a:schemeClr val="tx1"/>
                              </a:solidFill>
                              <a:effectLst/>
                              <a:latin typeface="Cambria Math" panose="02040503050406030204" pitchFamily="18" charset="0"/>
                            </a:rPr>
                            <m:t>𝑃</m:t>
                          </m:r>
                        </m:e>
                        <m:sub>
                          <m:r>
                            <a:rPr kumimoji="0" lang="en-US" sz="1400" b="0" i="1" u="none" strike="noStrike" cap="none" normalizeH="0" baseline="0" smtClean="0">
                              <a:ln>
                                <a:noFill/>
                              </a:ln>
                              <a:solidFill>
                                <a:schemeClr val="tx1"/>
                              </a:solidFill>
                              <a:effectLst/>
                              <a:latin typeface="Cambria Math" panose="02040503050406030204" pitchFamily="18" charset="0"/>
                            </a:rPr>
                            <m:t>1990</m:t>
                          </m:r>
                        </m:sub>
                        <m:sup>
                          <m:r>
                            <a:rPr kumimoji="0" lang="en-US" sz="1400" b="0" i="1" u="none" strike="noStrike" cap="none" normalizeH="0" baseline="0" smtClean="0">
                              <a:ln>
                                <a:noFill/>
                              </a:ln>
                              <a:solidFill>
                                <a:schemeClr val="tx1"/>
                              </a:solidFill>
                              <a:effectLst/>
                              <a:latin typeface="Cambria Math" panose="02040503050406030204" pitchFamily="18" charset="0"/>
                            </a:rPr>
                            <m:t>𝑀</m:t>
                          </m:r>
                        </m:sup>
                      </m:sSubSup>
                    </m:oMath>
                  </m:oMathPara>
                </a14:m>
                <a:endParaRPr kumimoji="0" lang="en-US" sz="1400" b="0" i="0" u="none" strike="noStrike" cap="none" normalizeH="0" baseline="0" dirty="0">
                  <a:ln>
                    <a:noFill/>
                  </a:ln>
                  <a:solidFill>
                    <a:schemeClr val="tx1"/>
                  </a:solidFill>
                  <a:effectLst/>
                  <a:latin typeface="Cambria" charset="0"/>
                  <a:ea typeface="Times New Roman" charset="0"/>
                </a:endParaRPr>
              </a:p>
            </p:txBody>
          </p:sp>
        </mc:Choice>
        <mc:Fallback xmlns="">
          <p:sp>
            <p:nvSpPr>
              <p:cNvPr id="51" name="Text Box 30">
                <a:extLst>
                  <a:ext uri="{FF2B5EF4-FFF2-40B4-BE49-F238E27FC236}">
                    <a16:creationId xmlns:a16="http://schemas.microsoft.com/office/drawing/2014/main" id="{8C3F08AB-61C8-6547-9B43-9C5EE3696298}"/>
                  </a:ext>
                </a:extLst>
              </p:cNvPr>
              <p:cNvSpPr txBox="1">
                <a:spLocks noRot="1" noChangeAspect="1" noMove="1" noResize="1" noEditPoints="1" noAdjustHandles="1" noChangeArrowheads="1" noChangeShapeType="1" noTextEdit="1"/>
              </p:cNvSpPr>
              <p:nvPr/>
            </p:nvSpPr>
            <p:spPr bwMode="auto">
              <a:xfrm>
                <a:off x="924495" y="4405164"/>
                <a:ext cx="587260" cy="570892"/>
              </a:xfrm>
              <a:prstGeom prst="rect">
                <a:avLst/>
              </a:prstGeom>
              <a:blipFill>
                <a:blip r:embed="rId3"/>
                <a:stretch>
                  <a:fillRect/>
                </a:stretch>
              </a:blipFill>
              <a:ln w="9525">
                <a:noFill/>
                <a:miter lim="800000"/>
                <a:headEnd/>
                <a:tailEnd/>
              </a:ln>
            </p:spPr>
            <p:txBody>
              <a:bodyPr/>
              <a:lstStyle/>
              <a:p>
                <a:r>
                  <a:rPr lang="en-US">
                    <a:noFill/>
                  </a:rPr>
                  <a:t> </a:t>
                </a:r>
              </a:p>
            </p:txBody>
          </p:sp>
        </mc:Fallback>
      </mc:AlternateContent>
    </p:spTree>
    <p:extLst>
      <p:ext uri="{BB962C8B-B14F-4D97-AF65-F5344CB8AC3E}">
        <p14:creationId xmlns:p14="http://schemas.microsoft.com/office/powerpoint/2010/main" val="18567188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F107-CC69-EE4C-A60A-1240E4CCF516}"/>
              </a:ext>
            </a:extLst>
          </p:cNvPr>
          <p:cNvSpPr>
            <a:spLocks noGrp="1"/>
          </p:cNvSpPr>
          <p:nvPr>
            <p:ph type="title"/>
          </p:nvPr>
        </p:nvSpPr>
        <p:spPr/>
        <p:txBody>
          <a:bodyPr/>
          <a:lstStyle/>
          <a:p>
            <a:r>
              <a:rPr lang="en-US" dirty="0"/>
              <a:t>Development Restrictions</a:t>
            </a:r>
          </a:p>
        </p:txBody>
      </p:sp>
      <p:grpSp>
        <p:nvGrpSpPr>
          <p:cNvPr id="8" name="Group 16">
            <a:extLst>
              <a:ext uri="{FF2B5EF4-FFF2-40B4-BE49-F238E27FC236}">
                <a16:creationId xmlns:a16="http://schemas.microsoft.com/office/drawing/2014/main" id="{1ADE6042-EE68-B44A-BF1F-762C401B9F7B}"/>
              </a:ext>
            </a:extLst>
          </p:cNvPr>
          <p:cNvGrpSpPr>
            <a:grpSpLocks/>
          </p:cNvGrpSpPr>
          <p:nvPr/>
        </p:nvGrpSpPr>
        <p:grpSpPr bwMode="auto">
          <a:xfrm>
            <a:off x="740917" y="1830510"/>
            <a:ext cx="6216796" cy="4250764"/>
            <a:chOff x="2222" y="1264"/>
            <a:chExt cx="7622" cy="5361"/>
          </a:xfrm>
        </p:grpSpPr>
        <p:grpSp>
          <p:nvGrpSpPr>
            <p:cNvPr id="11" name="Group 17">
              <a:extLst>
                <a:ext uri="{FF2B5EF4-FFF2-40B4-BE49-F238E27FC236}">
                  <a16:creationId xmlns:a16="http://schemas.microsoft.com/office/drawing/2014/main" id="{16BDBB6D-31AE-A242-BCB2-0BEFA8954EF7}"/>
                </a:ext>
              </a:extLst>
            </p:cNvPr>
            <p:cNvGrpSpPr>
              <a:grpSpLocks/>
            </p:cNvGrpSpPr>
            <p:nvPr/>
          </p:nvGrpSpPr>
          <p:grpSpPr bwMode="auto">
            <a:xfrm>
              <a:off x="3141" y="1264"/>
              <a:ext cx="5940" cy="4680"/>
              <a:chOff x="3141" y="1264"/>
              <a:chExt cx="5940" cy="4680"/>
            </a:xfrm>
          </p:grpSpPr>
          <p:sp>
            <p:nvSpPr>
              <p:cNvPr id="17" name="Line 18">
                <a:extLst>
                  <a:ext uri="{FF2B5EF4-FFF2-40B4-BE49-F238E27FC236}">
                    <a16:creationId xmlns:a16="http://schemas.microsoft.com/office/drawing/2014/main" id="{F03A6ECF-6BFC-E643-9A46-989CAD36A23B}"/>
                  </a:ext>
                </a:extLst>
              </p:cNvPr>
              <p:cNvSpPr>
                <a:spLocks noChangeShapeType="1"/>
              </p:cNvSpPr>
              <p:nvPr/>
            </p:nvSpPr>
            <p:spPr bwMode="auto">
              <a:xfrm>
                <a:off x="3141" y="5944"/>
                <a:ext cx="5940" cy="0"/>
              </a:xfrm>
              <a:prstGeom prst="line">
                <a:avLst/>
              </a:prstGeom>
              <a:noFill/>
              <a:ln w="44450">
                <a:solidFill>
                  <a:srgbClr val="4A7EBB"/>
                </a:solidFill>
                <a:round/>
                <a:headEnd/>
                <a:tailEnd type="triangle" w="med" len="me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18" name="Line 19">
                <a:extLst>
                  <a:ext uri="{FF2B5EF4-FFF2-40B4-BE49-F238E27FC236}">
                    <a16:creationId xmlns:a16="http://schemas.microsoft.com/office/drawing/2014/main" id="{B1E09514-E746-D243-97A1-24F3075E8E19}"/>
                  </a:ext>
                </a:extLst>
              </p:cNvPr>
              <p:cNvSpPr>
                <a:spLocks noChangeShapeType="1"/>
              </p:cNvSpPr>
              <p:nvPr/>
            </p:nvSpPr>
            <p:spPr bwMode="auto">
              <a:xfrm flipV="1">
                <a:off x="3141" y="1264"/>
                <a:ext cx="0" cy="4680"/>
              </a:xfrm>
              <a:prstGeom prst="line">
                <a:avLst/>
              </a:prstGeom>
              <a:noFill/>
              <a:ln w="44450">
                <a:solidFill>
                  <a:srgbClr val="4A7EBB"/>
                </a:solidFill>
                <a:round/>
                <a:headEnd/>
                <a:tailEnd type="triangle" w="med" len="me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21" name="Line 22">
                <a:extLst>
                  <a:ext uri="{FF2B5EF4-FFF2-40B4-BE49-F238E27FC236}">
                    <a16:creationId xmlns:a16="http://schemas.microsoft.com/office/drawing/2014/main" id="{76C7B096-EA1E-8548-9237-6A0DA9E7FEFD}"/>
                  </a:ext>
                </a:extLst>
              </p:cNvPr>
              <p:cNvSpPr>
                <a:spLocks noChangeShapeType="1"/>
              </p:cNvSpPr>
              <p:nvPr/>
            </p:nvSpPr>
            <p:spPr bwMode="auto">
              <a:xfrm flipV="1">
                <a:off x="3811" y="2504"/>
                <a:ext cx="4604" cy="3246"/>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grpSp>
        <p:sp>
          <p:nvSpPr>
            <p:cNvPr id="12" name="Text Box 23">
              <a:extLst>
                <a:ext uri="{FF2B5EF4-FFF2-40B4-BE49-F238E27FC236}">
                  <a16:creationId xmlns:a16="http://schemas.microsoft.com/office/drawing/2014/main" id="{0803E4AB-293C-0643-8681-D13AF3E61ED3}"/>
                </a:ext>
              </a:extLst>
            </p:cNvPr>
            <p:cNvSpPr txBox="1">
              <a:spLocks noChangeArrowheads="1"/>
            </p:cNvSpPr>
            <p:nvPr/>
          </p:nvSpPr>
          <p:spPr bwMode="auto">
            <a:xfrm>
              <a:off x="2222" y="1332"/>
              <a:ext cx="1260" cy="144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Price</a:t>
              </a:r>
            </a:p>
          </p:txBody>
        </p:sp>
        <p:sp>
          <p:nvSpPr>
            <p:cNvPr id="13" name="Text Box 24">
              <a:extLst>
                <a:ext uri="{FF2B5EF4-FFF2-40B4-BE49-F238E27FC236}">
                  <a16:creationId xmlns:a16="http://schemas.microsoft.com/office/drawing/2014/main" id="{76C44090-E811-C14F-9FFD-FD036D23031D}"/>
                </a:ext>
              </a:extLst>
            </p:cNvPr>
            <p:cNvSpPr txBox="1">
              <a:spLocks noChangeArrowheads="1"/>
            </p:cNvSpPr>
            <p:nvPr/>
          </p:nvSpPr>
          <p:spPr bwMode="auto">
            <a:xfrm>
              <a:off x="7684" y="5905"/>
              <a:ext cx="216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Quantity </a:t>
              </a:r>
              <a:r>
                <a:rPr lang="en-US" sz="1600" dirty="0">
                  <a:latin typeface="Cambria" charset="0"/>
                  <a:ea typeface="Times New Roman" charset="0"/>
                </a:rPr>
                <a:t>o</a:t>
              </a:r>
              <a:r>
                <a:rPr kumimoji="0" lang="en-US" sz="1600" b="0" i="0" u="none" strike="noStrike" cap="none" normalizeH="0" baseline="0" dirty="0">
                  <a:ln>
                    <a:noFill/>
                  </a:ln>
                  <a:solidFill>
                    <a:schemeClr val="tx1"/>
                  </a:solidFill>
                  <a:effectLst/>
                  <a:latin typeface="Cambria" charset="0"/>
                  <a:ea typeface="Times New Roman" charset="0"/>
                </a:rPr>
                <a:t>f developed land</a:t>
              </a:r>
              <a:endParaRPr kumimoji="0" lang="en-US" sz="1600" b="0" i="0" u="none" strike="noStrike" cap="none" normalizeH="0" baseline="0" dirty="0">
                <a:ln>
                  <a:noFill/>
                </a:ln>
                <a:solidFill>
                  <a:schemeClr val="tx1"/>
                </a:solidFill>
                <a:effectLst/>
                <a:latin typeface="Times New Roman" charset="0"/>
                <a:ea typeface="Times New Roman" charset="0"/>
              </a:endParaRPr>
            </a:p>
          </p:txBody>
        </p:sp>
        <p:sp>
          <p:nvSpPr>
            <p:cNvPr id="14" name="Text Box 25">
              <a:extLst>
                <a:ext uri="{FF2B5EF4-FFF2-40B4-BE49-F238E27FC236}">
                  <a16:creationId xmlns:a16="http://schemas.microsoft.com/office/drawing/2014/main" id="{6806FAA3-0959-4144-80AB-6B180402EE99}"/>
                </a:ext>
              </a:extLst>
            </p:cNvPr>
            <p:cNvSpPr txBox="1">
              <a:spLocks noChangeArrowheads="1"/>
            </p:cNvSpPr>
            <p:nvPr/>
          </p:nvSpPr>
          <p:spPr bwMode="auto">
            <a:xfrm>
              <a:off x="5661" y="1320"/>
              <a:ext cx="1566"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ambria" charset="0"/>
                  <a:ea typeface="Times New Roman" charset="0"/>
                </a:rPr>
                <a:t>Supply after restrictions</a:t>
              </a:r>
              <a:endParaRPr kumimoji="0" lang="en-US" sz="1200" b="0" i="0" u="none" strike="noStrike" cap="none" normalizeH="0" baseline="0" dirty="0">
                <a:ln>
                  <a:noFill/>
                </a:ln>
                <a:solidFill>
                  <a:schemeClr val="tx1"/>
                </a:solidFill>
                <a:effectLst/>
                <a:latin typeface="Times New Roman" charset="0"/>
                <a:ea typeface="Times New Roman" charset="0"/>
              </a:endParaRPr>
            </a:p>
          </p:txBody>
        </p:sp>
        <p:sp>
          <p:nvSpPr>
            <p:cNvPr id="15" name="Text Box 26">
              <a:extLst>
                <a:ext uri="{FF2B5EF4-FFF2-40B4-BE49-F238E27FC236}">
                  <a16:creationId xmlns:a16="http://schemas.microsoft.com/office/drawing/2014/main" id="{9585133F-72C7-3E44-B22E-2448F720DBFC}"/>
                </a:ext>
              </a:extLst>
            </p:cNvPr>
            <p:cNvSpPr txBox="1">
              <a:spLocks noChangeArrowheads="1"/>
            </p:cNvSpPr>
            <p:nvPr/>
          </p:nvSpPr>
          <p:spPr bwMode="auto">
            <a:xfrm>
              <a:off x="8081" y="2659"/>
              <a:ext cx="1566"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400" dirty="0">
                  <a:latin typeface="Cambria" charset="0"/>
                  <a:ea typeface="Times New Roman" charset="0"/>
                </a:rPr>
                <a:t>Supply before restrictions</a:t>
              </a:r>
              <a:endParaRPr kumimoji="0" lang="en-US" sz="1200" b="0" i="0" u="none" strike="noStrike" cap="none" normalizeH="0" baseline="0" dirty="0">
                <a:ln>
                  <a:noFill/>
                </a:ln>
                <a:solidFill>
                  <a:schemeClr val="tx1"/>
                </a:solidFill>
                <a:effectLst/>
                <a:latin typeface="Times New Roman" charset="0"/>
                <a:ea typeface="Times New Roman" charset="0"/>
              </a:endParaRPr>
            </a:p>
          </p:txBody>
        </p:sp>
        <p:sp>
          <p:nvSpPr>
            <p:cNvPr id="16" name="Text Box 27">
              <a:extLst>
                <a:ext uri="{FF2B5EF4-FFF2-40B4-BE49-F238E27FC236}">
                  <a16:creationId xmlns:a16="http://schemas.microsoft.com/office/drawing/2014/main" id="{E0466259-DD8F-D340-92B0-E49CEB1C5FAD}"/>
                </a:ext>
              </a:extLst>
            </p:cNvPr>
            <p:cNvSpPr txBox="1">
              <a:spLocks noChangeArrowheads="1"/>
            </p:cNvSpPr>
            <p:nvPr/>
          </p:nvSpPr>
          <p:spPr bwMode="auto">
            <a:xfrm>
              <a:off x="8181" y="4864"/>
              <a:ext cx="1314"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400" dirty="0">
                  <a:latin typeface="Cambria" charset="0"/>
                  <a:ea typeface="Times New Roman" charset="0"/>
                </a:rPr>
                <a:t>D</a:t>
              </a:r>
              <a:r>
                <a:rPr lang="en-US" sz="1400" baseline="-25000" dirty="0">
                  <a:latin typeface="Cambria" charset="0"/>
                  <a:ea typeface="Times New Roman" charset="0"/>
                </a:rPr>
                <a:t>2030</a:t>
              </a:r>
              <a:endParaRPr kumimoji="0" lang="en-US" sz="1400" b="0" i="0" u="none" strike="noStrike" cap="none" normalizeH="0" baseline="0" dirty="0">
                <a:ln>
                  <a:noFill/>
                </a:ln>
                <a:solidFill>
                  <a:schemeClr val="tx1"/>
                </a:solidFill>
                <a:effectLst/>
                <a:latin typeface="Times New Roman" charset="0"/>
                <a:ea typeface="Times New Roman" charset="0"/>
              </a:endParaRPr>
            </a:p>
          </p:txBody>
        </p:sp>
      </p:grpSp>
      <p:cxnSp>
        <p:nvCxnSpPr>
          <p:cNvPr id="22" name="Straight Arrow Connector 21">
            <a:extLst>
              <a:ext uri="{FF2B5EF4-FFF2-40B4-BE49-F238E27FC236}">
                <a16:creationId xmlns:a16="http://schemas.microsoft.com/office/drawing/2014/main" id="{1CEE20BD-7C32-F04B-BB5C-98C03709B44A}"/>
              </a:ext>
            </a:extLst>
          </p:cNvPr>
          <p:cNvCxnSpPr>
            <a:cxnSpLocks/>
          </p:cNvCxnSpPr>
          <p:nvPr/>
        </p:nvCxnSpPr>
        <p:spPr>
          <a:xfrm flipH="1">
            <a:off x="3615227" y="2996524"/>
            <a:ext cx="1722583" cy="0"/>
          </a:xfrm>
          <a:prstGeom prst="straightConnector1">
            <a:avLst/>
          </a:prstGeom>
          <a:ln w="50800">
            <a:solidFill>
              <a:srgbClr val="FF0000"/>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sp>
        <p:nvSpPr>
          <p:cNvPr id="27" name="Line 21">
            <a:extLst>
              <a:ext uri="{FF2B5EF4-FFF2-40B4-BE49-F238E27FC236}">
                <a16:creationId xmlns:a16="http://schemas.microsoft.com/office/drawing/2014/main" id="{6660B1E8-D252-784D-9C3F-2E0DAE77652B}"/>
              </a:ext>
            </a:extLst>
          </p:cNvPr>
          <p:cNvSpPr>
            <a:spLocks noChangeShapeType="1"/>
          </p:cNvSpPr>
          <p:nvPr/>
        </p:nvSpPr>
        <p:spPr bwMode="auto">
          <a:xfrm flipV="1">
            <a:off x="3545899" y="1916129"/>
            <a:ext cx="2" cy="2426288"/>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29" name="Line 20">
            <a:extLst>
              <a:ext uri="{FF2B5EF4-FFF2-40B4-BE49-F238E27FC236}">
                <a16:creationId xmlns:a16="http://schemas.microsoft.com/office/drawing/2014/main" id="{206AE460-C01E-4E4F-A816-9A5A0ED7EDED}"/>
              </a:ext>
            </a:extLst>
          </p:cNvPr>
          <p:cNvSpPr>
            <a:spLocks noChangeShapeType="1"/>
          </p:cNvSpPr>
          <p:nvPr/>
        </p:nvSpPr>
        <p:spPr bwMode="auto">
          <a:xfrm>
            <a:off x="1633729" y="3673791"/>
            <a:ext cx="2694052" cy="1728755"/>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31" name="Text Box 27">
            <a:extLst>
              <a:ext uri="{FF2B5EF4-FFF2-40B4-BE49-F238E27FC236}">
                <a16:creationId xmlns:a16="http://schemas.microsoft.com/office/drawing/2014/main" id="{B2F749F2-D876-C84C-B160-F9AEDF01F543}"/>
              </a:ext>
            </a:extLst>
          </p:cNvPr>
          <p:cNvSpPr txBox="1">
            <a:spLocks noChangeArrowheads="1"/>
          </p:cNvSpPr>
          <p:nvPr/>
        </p:nvSpPr>
        <p:spPr bwMode="auto">
          <a:xfrm>
            <a:off x="4116436" y="5010687"/>
            <a:ext cx="1071749" cy="570892"/>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400" dirty="0">
                <a:latin typeface="Cambria" charset="0"/>
                <a:ea typeface="Times New Roman" charset="0"/>
              </a:rPr>
              <a:t>D</a:t>
            </a:r>
            <a:r>
              <a:rPr lang="en-US" sz="1400" baseline="-25000" dirty="0">
                <a:latin typeface="Cambria" charset="0"/>
                <a:ea typeface="Times New Roman" charset="0"/>
              </a:rPr>
              <a:t>1990</a:t>
            </a:r>
            <a:endParaRPr kumimoji="0" lang="en-US" sz="1400" b="0" i="0" u="none" strike="noStrike" cap="none" normalizeH="0" baseline="0" dirty="0">
              <a:ln>
                <a:noFill/>
              </a:ln>
              <a:solidFill>
                <a:schemeClr val="tx1"/>
              </a:solidFill>
              <a:effectLst/>
              <a:latin typeface="Times New Roman" charset="0"/>
              <a:ea typeface="Times New Roman" charset="0"/>
            </a:endParaRPr>
          </a:p>
        </p:txBody>
      </p:sp>
      <p:sp>
        <p:nvSpPr>
          <p:cNvPr id="32" name="Line 28">
            <a:extLst>
              <a:ext uri="{FF2B5EF4-FFF2-40B4-BE49-F238E27FC236}">
                <a16:creationId xmlns:a16="http://schemas.microsoft.com/office/drawing/2014/main" id="{B3C917DE-6517-9B43-AAAE-74C7D83735C6}"/>
              </a:ext>
            </a:extLst>
          </p:cNvPr>
          <p:cNvSpPr>
            <a:spLocks noChangeShapeType="1"/>
          </p:cNvSpPr>
          <p:nvPr/>
        </p:nvSpPr>
        <p:spPr bwMode="auto">
          <a:xfrm>
            <a:off x="3129741" y="4645488"/>
            <a:ext cx="2333" cy="897683"/>
          </a:xfrm>
          <a:prstGeom prst="line">
            <a:avLst/>
          </a:prstGeom>
          <a:noFill/>
          <a:ln w="12700">
            <a:solidFill>
              <a:srgbClr val="000000"/>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mc:AlternateContent xmlns:mc="http://schemas.openxmlformats.org/markup-compatibility/2006" xmlns:a14="http://schemas.microsoft.com/office/drawing/2010/main">
        <mc:Choice Requires="a14">
          <p:sp>
            <p:nvSpPr>
              <p:cNvPr id="33" name="Text Box 30">
                <a:extLst>
                  <a:ext uri="{FF2B5EF4-FFF2-40B4-BE49-F238E27FC236}">
                    <a16:creationId xmlns:a16="http://schemas.microsoft.com/office/drawing/2014/main" id="{2CF2BB26-BDF2-6C4A-9495-42277EE188EA}"/>
                  </a:ext>
                </a:extLst>
              </p:cNvPr>
              <p:cNvSpPr txBox="1">
                <a:spLocks noChangeArrowheads="1"/>
              </p:cNvSpPr>
              <p:nvPr/>
            </p:nvSpPr>
            <p:spPr bwMode="auto">
              <a:xfrm>
                <a:off x="3321597" y="5538225"/>
                <a:ext cx="587260" cy="570892"/>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Sup>
                        <m:sSubSupPr>
                          <m:ctrlPr>
                            <a:rPr kumimoji="0" lang="en-US" sz="1400" b="0" i="1" u="none" strike="noStrike" cap="none" normalizeH="0" baseline="0" smtClean="0">
                              <a:ln>
                                <a:noFill/>
                              </a:ln>
                              <a:solidFill>
                                <a:schemeClr val="tx1"/>
                              </a:solidFill>
                              <a:effectLst/>
                              <a:latin typeface="Cambria Math" panose="02040503050406030204" pitchFamily="18" charset="0"/>
                            </a:rPr>
                          </m:ctrlPr>
                        </m:sSubSupPr>
                        <m:e>
                          <m:r>
                            <a:rPr kumimoji="0" lang="en-US" sz="1400" b="0" i="1" u="none" strike="noStrike" cap="none" normalizeH="0" baseline="0" smtClean="0">
                              <a:ln>
                                <a:noFill/>
                              </a:ln>
                              <a:solidFill>
                                <a:schemeClr val="tx1"/>
                              </a:solidFill>
                              <a:effectLst/>
                              <a:latin typeface="Cambria Math" panose="02040503050406030204" pitchFamily="18" charset="0"/>
                            </a:rPr>
                            <m:t>𝑄</m:t>
                          </m:r>
                        </m:e>
                        <m:sub/>
                        <m:sup>
                          <m:r>
                            <a:rPr kumimoji="0" lang="en-US" sz="1400" b="0" i="1" u="none" strike="noStrike" cap="none" normalizeH="0" baseline="0" smtClean="0">
                              <a:ln>
                                <a:noFill/>
                              </a:ln>
                              <a:solidFill>
                                <a:schemeClr val="tx1"/>
                              </a:solidFill>
                              <a:effectLst/>
                              <a:latin typeface="Cambria Math" panose="02040503050406030204" pitchFamily="18" charset="0"/>
                            </a:rPr>
                            <m:t>𝐺</m:t>
                          </m:r>
                        </m:sup>
                      </m:sSubSup>
                    </m:oMath>
                  </m:oMathPara>
                </a14:m>
                <a:endParaRPr kumimoji="0" lang="en-US" sz="1400" b="0" i="0" u="none" strike="noStrike" cap="none" normalizeH="0" baseline="0" dirty="0">
                  <a:ln>
                    <a:noFill/>
                  </a:ln>
                  <a:solidFill>
                    <a:schemeClr val="tx1"/>
                  </a:solidFill>
                  <a:effectLst/>
                  <a:latin typeface="Cambria" charset="0"/>
                  <a:ea typeface="Times New Roman" charset="0"/>
                </a:endParaRPr>
              </a:p>
            </p:txBody>
          </p:sp>
        </mc:Choice>
        <mc:Fallback xmlns="">
          <p:sp>
            <p:nvSpPr>
              <p:cNvPr id="33" name="Text Box 30">
                <a:extLst>
                  <a:ext uri="{FF2B5EF4-FFF2-40B4-BE49-F238E27FC236}">
                    <a16:creationId xmlns:a16="http://schemas.microsoft.com/office/drawing/2014/main" id="{2CF2BB26-BDF2-6C4A-9495-42277EE188EA}"/>
                  </a:ext>
                </a:extLst>
              </p:cNvPr>
              <p:cNvSpPr txBox="1">
                <a:spLocks noRot="1" noChangeAspect="1" noMove="1" noResize="1" noEditPoints="1" noAdjustHandles="1" noChangeArrowheads="1" noChangeShapeType="1" noTextEdit="1"/>
              </p:cNvSpPr>
              <p:nvPr/>
            </p:nvSpPr>
            <p:spPr bwMode="auto">
              <a:xfrm>
                <a:off x="3321597" y="5538225"/>
                <a:ext cx="587260" cy="570892"/>
              </a:xfrm>
              <a:prstGeom prst="rect">
                <a:avLst/>
              </a:prstGeom>
              <a:blipFill>
                <a:blip r:embed="rId2"/>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 Box 30">
                <a:extLst>
                  <a:ext uri="{FF2B5EF4-FFF2-40B4-BE49-F238E27FC236}">
                    <a16:creationId xmlns:a16="http://schemas.microsoft.com/office/drawing/2014/main" id="{EB09F891-7E50-C740-9776-B9B97339A098}"/>
                  </a:ext>
                </a:extLst>
              </p:cNvPr>
              <p:cNvSpPr txBox="1">
                <a:spLocks noChangeArrowheads="1"/>
              </p:cNvSpPr>
              <p:nvPr/>
            </p:nvSpPr>
            <p:spPr bwMode="auto">
              <a:xfrm>
                <a:off x="2855087" y="5548359"/>
                <a:ext cx="587260" cy="570892"/>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Sup>
                        <m:sSubSupPr>
                          <m:ctrlPr>
                            <a:rPr kumimoji="0" lang="en-US" sz="1400" b="0" i="1" u="none" strike="noStrike" cap="none" normalizeH="0" baseline="0" smtClean="0">
                              <a:ln>
                                <a:noFill/>
                              </a:ln>
                              <a:solidFill>
                                <a:schemeClr val="tx1"/>
                              </a:solidFill>
                              <a:effectLst/>
                              <a:latin typeface="Cambria Math" panose="02040503050406030204" pitchFamily="18" charset="0"/>
                            </a:rPr>
                          </m:ctrlPr>
                        </m:sSubSupPr>
                        <m:e>
                          <m:r>
                            <a:rPr kumimoji="0" lang="en-US" sz="1400" b="0" i="1" u="none" strike="noStrike" cap="none" normalizeH="0" baseline="0" smtClean="0">
                              <a:ln>
                                <a:noFill/>
                              </a:ln>
                              <a:solidFill>
                                <a:schemeClr val="tx1"/>
                              </a:solidFill>
                              <a:effectLst/>
                              <a:latin typeface="Cambria Math" panose="02040503050406030204" pitchFamily="18" charset="0"/>
                            </a:rPr>
                            <m:t>𝑄</m:t>
                          </m:r>
                        </m:e>
                        <m:sub>
                          <m:r>
                            <a:rPr kumimoji="0" lang="en-US" sz="1400" b="0" i="1" u="none" strike="noStrike" cap="none" normalizeH="0" baseline="0" smtClean="0">
                              <a:ln>
                                <a:noFill/>
                              </a:ln>
                              <a:solidFill>
                                <a:schemeClr val="tx1"/>
                              </a:solidFill>
                              <a:effectLst/>
                              <a:latin typeface="Cambria Math" panose="02040503050406030204" pitchFamily="18" charset="0"/>
                            </a:rPr>
                            <m:t>1990</m:t>
                          </m:r>
                        </m:sub>
                        <m:sup>
                          <m:r>
                            <a:rPr kumimoji="0" lang="en-US" sz="1400" b="0" i="1" u="none" strike="noStrike" cap="none" normalizeH="0" baseline="0" smtClean="0">
                              <a:ln>
                                <a:noFill/>
                              </a:ln>
                              <a:solidFill>
                                <a:schemeClr val="tx1"/>
                              </a:solidFill>
                              <a:effectLst/>
                              <a:latin typeface="Cambria Math" panose="02040503050406030204" pitchFamily="18" charset="0"/>
                            </a:rPr>
                            <m:t>𝑀</m:t>
                          </m:r>
                        </m:sup>
                      </m:sSubSup>
                    </m:oMath>
                  </m:oMathPara>
                </a14:m>
                <a:endParaRPr kumimoji="0" lang="en-US" sz="1400" b="0" i="0" u="none" strike="noStrike" cap="none" normalizeH="0" baseline="0" dirty="0">
                  <a:ln>
                    <a:noFill/>
                  </a:ln>
                  <a:solidFill>
                    <a:schemeClr val="tx1"/>
                  </a:solidFill>
                  <a:effectLst/>
                  <a:latin typeface="Cambria" charset="0"/>
                  <a:ea typeface="Times New Roman" charset="0"/>
                </a:endParaRPr>
              </a:p>
            </p:txBody>
          </p:sp>
        </mc:Choice>
        <mc:Fallback xmlns="">
          <p:sp>
            <p:nvSpPr>
              <p:cNvPr id="34" name="Text Box 30">
                <a:extLst>
                  <a:ext uri="{FF2B5EF4-FFF2-40B4-BE49-F238E27FC236}">
                    <a16:creationId xmlns:a16="http://schemas.microsoft.com/office/drawing/2014/main" id="{EB09F891-7E50-C740-9776-B9B97339A098}"/>
                  </a:ext>
                </a:extLst>
              </p:cNvPr>
              <p:cNvSpPr txBox="1">
                <a:spLocks noRot="1" noChangeAspect="1" noMove="1" noResize="1" noEditPoints="1" noAdjustHandles="1" noChangeArrowheads="1" noChangeShapeType="1" noTextEdit="1"/>
              </p:cNvSpPr>
              <p:nvPr/>
            </p:nvSpPr>
            <p:spPr bwMode="auto">
              <a:xfrm>
                <a:off x="2855087" y="5548359"/>
                <a:ext cx="587260" cy="570892"/>
              </a:xfrm>
              <a:prstGeom prst="rect">
                <a:avLst/>
              </a:prstGeom>
              <a:blipFill>
                <a:blip r:embed="rId3"/>
                <a:stretch>
                  <a:fillRect/>
                </a:stretch>
              </a:blipFill>
              <a:ln w="9525">
                <a:noFill/>
                <a:miter lim="800000"/>
                <a:headEnd/>
                <a:tailEnd/>
              </a:ln>
            </p:spPr>
            <p:txBody>
              <a:bodyPr/>
              <a:lstStyle/>
              <a:p>
                <a:r>
                  <a:rPr lang="en-US">
                    <a:noFill/>
                  </a:rPr>
                  <a:t> </a:t>
                </a:r>
              </a:p>
            </p:txBody>
          </p:sp>
        </mc:Fallback>
      </mc:AlternateContent>
      <p:sp>
        <p:nvSpPr>
          <p:cNvPr id="45" name="TextBox 44">
            <a:extLst>
              <a:ext uri="{FF2B5EF4-FFF2-40B4-BE49-F238E27FC236}">
                <a16:creationId xmlns:a16="http://schemas.microsoft.com/office/drawing/2014/main" id="{0D7B1B22-F5E8-0F4E-8B63-E817C1472E69}"/>
              </a:ext>
            </a:extLst>
          </p:cNvPr>
          <p:cNvSpPr txBox="1"/>
          <p:nvPr/>
        </p:nvSpPr>
        <p:spPr>
          <a:xfrm>
            <a:off x="2855087" y="1463040"/>
            <a:ext cx="2478422" cy="367470"/>
          </a:xfrm>
          <a:prstGeom prst="rect">
            <a:avLst/>
          </a:prstGeom>
          <a:noFill/>
        </p:spPr>
        <p:txBody>
          <a:bodyPr wrap="square" rtlCol="0">
            <a:spAutoFit/>
          </a:bodyPr>
          <a:lstStyle/>
          <a:p>
            <a:r>
              <a:rPr lang="en-US" dirty="0"/>
              <a:t>Coastal Zone A</a:t>
            </a:r>
          </a:p>
        </p:txBody>
      </p:sp>
      <p:sp>
        <p:nvSpPr>
          <p:cNvPr id="48" name="Line 28">
            <a:extLst>
              <a:ext uri="{FF2B5EF4-FFF2-40B4-BE49-F238E27FC236}">
                <a16:creationId xmlns:a16="http://schemas.microsoft.com/office/drawing/2014/main" id="{BE44BE84-03D6-1044-A4B4-51C4A056435F}"/>
              </a:ext>
            </a:extLst>
          </p:cNvPr>
          <p:cNvSpPr>
            <a:spLocks noChangeShapeType="1"/>
          </p:cNvSpPr>
          <p:nvPr/>
        </p:nvSpPr>
        <p:spPr bwMode="auto">
          <a:xfrm flipH="1" flipV="1">
            <a:off x="1482744" y="4641843"/>
            <a:ext cx="1641960" cy="7123"/>
          </a:xfrm>
          <a:prstGeom prst="line">
            <a:avLst/>
          </a:prstGeom>
          <a:noFill/>
          <a:ln w="12700">
            <a:solidFill>
              <a:srgbClr val="000000"/>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mc:AlternateContent xmlns:mc="http://schemas.openxmlformats.org/markup-compatibility/2006" xmlns:a14="http://schemas.microsoft.com/office/drawing/2010/main">
        <mc:Choice Requires="a14">
          <p:sp>
            <p:nvSpPr>
              <p:cNvPr id="51" name="Text Box 30">
                <a:extLst>
                  <a:ext uri="{FF2B5EF4-FFF2-40B4-BE49-F238E27FC236}">
                    <a16:creationId xmlns:a16="http://schemas.microsoft.com/office/drawing/2014/main" id="{8C3F08AB-61C8-6547-9B43-9C5EE3696298}"/>
                  </a:ext>
                </a:extLst>
              </p:cNvPr>
              <p:cNvSpPr txBox="1">
                <a:spLocks noChangeArrowheads="1"/>
              </p:cNvSpPr>
              <p:nvPr/>
            </p:nvSpPr>
            <p:spPr bwMode="auto">
              <a:xfrm>
                <a:off x="924495" y="4405164"/>
                <a:ext cx="587260" cy="570892"/>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Sup>
                        <m:sSubSupPr>
                          <m:ctrlPr>
                            <a:rPr kumimoji="0" lang="en-US" sz="1400" b="0" i="1" u="none" strike="noStrike" cap="none" normalizeH="0" baseline="0" smtClean="0">
                              <a:ln>
                                <a:noFill/>
                              </a:ln>
                              <a:solidFill>
                                <a:schemeClr val="tx1"/>
                              </a:solidFill>
                              <a:effectLst/>
                              <a:latin typeface="Cambria Math" panose="02040503050406030204" pitchFamily="18" charset="0"/>
                            </a:rPr>
                          </m:ctrlPr>
                        </m:sSubSupPr>
                        <m:e>
                          <m:r>
                            <a:rPr kumimoji="0" lang="en-US" sz="1400" b="0" i="1" u="none" strike="noStrike" cap="none" normalizeH="0" baseline="0" smtClean="0">
                              <a:ln>
                                <a:noFill/>
                              </a:ln>
                              <a:solidFill>
                                <a:schemeClr val="tx1"/>
                              </a:solidFill>
                              <a:effectLst/>
                              <a:latin typeface="Cambria Math" panose="02040503050406030204" pitchFamily="18" charset="0"/>
                            </a:rPr>
                            <m:t>𝑃</m:t>
                          </m:r>
                        </m:e>
                        <m:sub>
                          <m:r>
                            <a:rPr kumimoji="0" lang="en-US" sz="1400" b="0" i="1" u="none" strike="noStrike" cap="none" normalizeH="0" baseline="0" smtClean="0">
                              <a:ln>
                                <a:noFill/>
                              </a:ln>
                              <a:solidFill>
                                <a:schemeClr val="tx1"/>
                              </a:solidFill>
                              <a:effectLst/>
                              <a:latin typeface="Cambria Math" panose="02040503050406030204" pitchFamily="18" charset="0"/>
                            </a:rPr>
                            <m:t>1990</m:t>
                          </m:r>
                        </m:sub>
                        <m:sup>
                          <m:r>
                            <a:rPr kumimoji="0" lang="en-US" sz="1400" b="0" i="1" u="none" strike="noStrike" cap="none" normalizeH="0" baseline="0" smtClean="0">
                              <a:ln>
                                <a:noFill/>
                              </a:ln>
                              <a:solidFill>
                                <a:schemeClr val="tx1"/>
                              </a:solidFill>
                              <a:effectLst/>
                              <a:latin typeface="Cambria Math" panose="02040503050406030204" pitchFamily="18" charset="0"/>
                            </a:rPr>
                            <m:t>𝑀</m:t>
                          </m:r>
                        </m:sup>
                      </m:sSubSup>
                    </m:oMath>
                  </m:oMathPara>
                </a14:m>
                <a:endParaRPr kumimoji="0" lang="en-US" sz="1400" b="0" i="0" u="none" strike="noStrike" cap="none" normalizeH="0" baseline="0" dirty="0">
                  <a:ln>
                    <a:noFill/>
                  </a:ln>
                  <a:solidFill>
                    <a:schemeClr val="tx1"/>
                  </a:solidFill>
                  <a:effectLst/>
                  <a:latin typeface="Cambria" charset="0"/>
                  <a:ea typeface="Times New Roman" charset="0"/>
                </a:endParaRPr>
              </a:p>
            </p:txBody>
          </p:sp>
        </mc:Choice>
        <mc:Fallback xmlns="">
          <p:sp>
            <p:nvSpPr>
              <p:cNvPr id="51" name="Text Box 30">
                <a:extLst>
                  <a:ext uri="{FF2B5EF4-FFF2-40B4-BE49-F238E27FC236}">
                    <a16:creationId xmlns:a16="http://schemas.microsoft.com/office/drawing/2014/main" id="{8C3F08AB-61C8-6547-9B43-9C5EE3696298}"/>
                  </a:ext>
                </a:extLst>
              </p:cNvPr>
              <p:cNvSpPr txBox="1">
                <a:spLocks noRot="1" noChangeAspect="1" noMove="1" noResize="1" noEditPoints="1" noAdjustHandles="1" noChangeArrowheads="1" noChangeShapeType="1" noTextEdit="1"/>
              </p:cNvSpPr>
              <p:nvPr/>
            </p:nvSpPr>
            <p:spPr bwMode="auto">
              <a:xfrm>
                <a:off x="924495" y="4405164"/>
                <a:ext cx="587260" cy="570892"/>
              </a:xfrm>
              <a:prstGeom prst="rect">
                <a:avLst/>
              </a:prstGeom>
              <a:blipFill>
                <a:blip r:embed="rId4"/>
                <a:stretch>
                  <a:fillRect/>
                </a:stretch>
              </a:blipFill>
              <a:ln w="9525">
                <a:noFill/>
                <a:miter lim="800000"/>
                <a:headEnd/>
                <a:tailEnd/>
              </a:ln>
            </p:spPr>
            <p:txBody>
              <a:bodyPr/>
              <a:lstStyle/>
              <a:p>
                <a:r>
                  <a:rPr lang="en-US">
                    <a:noFill/>
                  </a:rPr>
                  <a:t> </a:t>
                </a:r>
              </a:p>
            </p:txBody>
          </p:sp>
        </mc:Fallback>
      </mc:AlternateContent>
      <p:sp>
        <p:nvSpPr>
          <p:cNvPr id="35" name="Line 28">
            <a:extLst>
              <a:ext uri="{FF2B5EF4-FFF2-40B4-BE49-F238E27FC236}">
                <a16:creationId xmlns:a16="http://schemas.microsoft.com/office/drawing/2014/main" id="{777A6AC2-5DF2-214E-86F6-1325DB6329DF}"/>
              </a:ext>
            </a:extLst>
          </p:cNvPr>
          <p:cNvSpPr>
            <a:spLocks noChangeShapeType="1"/>
          </p:cNvSpPr>
          <p:nvPr/>
        </p:nvSpPr>
        <p:spPr bwMode="auto">
          <a:xfrm flipH="1">
            <a:off x="3545196" y="4327536"/>
            <a:ext cx="380" cy="1220823"/>
          </a:xfrm>
          <a:prstGeom prst="line">
            <a:avLst/>
          </a:prstGeom>
          <a:noFill/>
          <a:ln w="12700">
            <a:solidFill>
              <a:srgbClr val="000000"/>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Tree>
    <p:extLst>
      <p:ext uri="{BB962C8B-B14F-4D97-AF65-F5344CB8AC3E}">
        <p14:creationId xmlns:p14="http://schemas.microsoft.com/office/powerpoint/2010/main" val="30811931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8F107-CC69-EE4C-A60A-1240E4CCF516}"/>
              </a:ext>
            </a:extLst>
          </p:cNvPr>
          <p:cNvSpPr>
            <a:spLocks noGrp="1"/>
          </p:cNvSpPr>
          <p:nvPr>
            <p:ph type="title"/>
          </p:nvPr>
        </p:nvSpPr>
        <p:spPr/>
        <p:txBody>
          <a:bodyPr/>
          <a:lstStyle/>
          <a:p>
            <a:r>
              <a:rPr lang="en-US" dirty="0"/>
              <a:t>Development Restrictions</a:t>
            </a:r>
          </a:p>
        </p:txBody>
      </p:sp>
      <p:grpSp>
        <p:nvGrpSpPr>
          <p:cNvPr id="4" name="Group 14">
            <a:extLst>
              <a:ext uri="{FF2B5EF4-FFF2-40B4-BE49-F238E27FC236}">
                <a16:creationId xmlns:a16="http://schemas.microsoft.com/office/drawing/2014/main" id="{6F5A112E-327E-394F-8033-7D8E916D2C5F}"/>
              </a:ext>
            </a:extLst>
          </p:cNvPr>
          <p:cNvGrpSpPr>
            <a:grpSpLocks/>
          </p:cNvGrpSpPr>
          <p:nvPr/>
        </p:nvGrpSpPr>
        <p:grpSpPr bwMode="auto">
          <a:xfrm>
            <a:off x="740917" y="1830510"/>
            <a:ext cx="6216796" cy="4288823"/>
            <a:chOff x="2222" y="1264"/>
            <a:chExt cx="7622" cy="5409"/>
          </a:xfrm>
        </p:grpSpPr>
        <p:grpSp>
          <p:nvGrpSpPr>
            <p:cNvPr id="5" name="Group 15">
              <a:extLst>
                <a:ext uri="{FF2B5EF4-FFF2-40B4-BE49-F238E27FC236}">
                  <a16:creationId xmlns:a16="http://schemas.microsoft.com/office/drawing/2014/main" id="{E73AF273-463E-3940-AE11-8E0FF675CB7C}"/>
                </a:ext>
              </a:extLst>
            </p:cNvPr>
            <p:cNvGrpSpPr>
              <a:grpSpLocks/>
            </p:cNvGrpSpPr>
            <p:nvPr/>
          </p:nvGrpSpPr>
          <p:grpSpPr bwMode="auto">
            <a:xfrm>
              <a:off x="2222" y="1264"/>
              <a:ext cx="7622" cy="5361"/>
              <a:chOff x="2222" y="1264"/>
              <a:chExt cx="7622" cy="5361"/>
            </a:xfrm>
          </p:grpSpPr>
          <p:grpSp>
            <p:nvGrpSpPr>
              <p:cNvPr id="8" name="Group 16">
                <a:extLst>
                  <a:ext uri="{FF2B5EF4-FFF2-40B4-BE49-F238E27FC236}">
                    <a16:creationId xmlns:a16="http://schemas.microsoft.com/office/drawing/2014/main" id="{1ADE6042-EE68-B44A-BF1F-762C401B9F7B}"/>
                  </a:ext>
                </a:extLst>
              </p:cNvPr>
              <p:cNvGrpSpPr>
                <a:grpSpLocks/>
              </p:cNvGrpSpPr>
              <p:nvPr/>
            </p:nvGrpSpPr>
            <p:grpSpPr bwMode="auto">
              <a:xfrm>
                <a:off x="2222" y="1264"/>
                <a:ext cx="7622" cy="5361"/>
                <a:chOff x="2222" y="1264"/>
                <a:chExt cx="7622" cy="5361"/>
              </a:xfrm>
            </p:grpSpPr>
            <p:grpSp>
              <p:nvGrpSpPr>
                <p:cNvPr id="11" name="Group 17">
                  <a:extLst>
                    <a:ext uri="{FF2B5EF4-FFF2-40B4-BE49-F238E27FC236}">
                      <a16:creationId xmlns:a16="http://schemas.microsoft.com/office/drawing/2014/main" id="{16BDBB6D-31AE-A242-BCB2-0BEFA8954EF7}"/>
                    </a:ext>
                  </a:extLst>
                </p:cNvPr>
                <p:cNvGrpSpPr>
                  <a:grpSpLocks/>
                </p:cNvGrpSpPr>
                <p:nvPr/>
              </p:nvGrpSpPr>
              <p:grpSpPr bwMode="auto">
                <a:xfrm>
                  <a:off x="3141" y="1264"/>
                  <a:ext cx="5940" cy="4680"/>
                  <a:chOff x="3141" y="1264"/>
                  <a:chExt cx="5940" cy="4680"/>
                </a:xfrm>
              </p:grpSpPr>
              <p:sp>
                <p:nvSpPr>
                  <p:cNvPr id="17" name="Line 18">
                    <a:extLst>
                      <a:ext uri="{FF2B5EF4-FFF2-40B4-BE49-F238E27FC236}">
                        <a16:creationId xmlns:a16="http://schemas.microsoft.com/office/drawing/2014/main" id="{F03A6ECF-6BFC-E643-9A46-989CAD36A23B}"/>
                      </a:ext>
                    </a:extLst>
                  </p:cNvPr>
                  <p:cNvSpPr>
                    <a:spLocks noChangeShapeType="1"/>
                  </p:cNvSpPr>
                  <p:nvPr/>
                </p:nvSpPr>
                <p:spPr bwMode="auto">
                  <a:xfrm>
                    <a:off x="3141" y="5944"/>
                    <a:ext cx="5940" cy="0"/>
                  </a:xfrm>
                  <a:prstGeom prst="line">
                    <a:avLst/>
                  </a:prstGeom>
                  <a:noFill/>
                  <a:ln w="44450">
                    <a:solidFill>
                      <a:srgbClr val="4A7EBB"/>
                    </a:solidFill>
                    <a:round/>
                    <a:headEnd/>
                    <a:tailEnd type="triangle" w="med" len="me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18" name="Line 19">
                    <a:extLst>
                      <a:ext uri="{FF2B5EF4-FFF2-40B4-BE49-F238E27FC236}">
                        <a16:creationId xmlns:a16="http://schemas.microsoft.com/office/drawing/2014/main" id="{B1E09514-E746-D243-97A1-24F3075E8E19}"/>
                      </a:ext>
                    </a:extLst>
                  </p:cNvPr>
                  <p:cNvSpPr>
                    <a:spLocks noChangeShapeType="1"/>
                  </p:cNvSpPr>
                  <p:nvPr/>
                </p:nvSpPr>
                <p:spPr bwMode="auto">
                  <a:xfrm flipV="1">
                    <a:off x="3141" y="1264"/>
                    <a:ext cx="0" cy="4680"/>
                  </a:xfrm>
                  <a:prstGeom prst="line">
                    <a:avLst/>
                  </a:prstGeom>
                  <a:noFill/>
                  <a:ln w="44450">
                    <a:solidFill>
                      <a:srgbClr val="4A7EBB"/>
                    </a:solidFill>
                    <a:round/>
                    <a:headEnd/>
                    <a:tailEnd type="triangle" w="med" len="me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19" name="Line 20">
                    <a:extLst>
                      <a:ext uri="{FF2B5EF4-FFF2-40B4-BE49-F238E27FC236}">
                        <a16:creationId xmlns:a16="http://schemas.microsoft.com/office/drawing/2014/main" id="{B786B5F7-1A74-E14B-9541-32A9AFF70EED}"/>
                      </a:ext>
                    </a:extLst>
                  </p:cNvPr>
                  <p:cNvSpPr>
                    <a:spLocks noChangeShapeType="1"/>
                  </p:cNvSpPr>
                  <p:nvPr/>
                </p:nvSpPr>
                <p:spPr bwMode="auto">
                  <a:xfrm>
                    <a:off x="3501" y="1984"/>
                    <a:ext cx="5220" cy="3600"/>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21" name="Line 22">
                    <a:extLst>
                      <a:ext uri="{FF2B5EF4-FFF2-40B4-BE49-F238E27FC236}">
                        <a16:creationId xmlns:a16="http://schemas.microsoft.com/office/drawing/2014/main" id="{76C7B096-EA1E-8548-9237-6A0DA9E7FEFD}"/>
                      </a:ext>
                    </a:extLst>
                  </p:cNvPr>
                  <p:cNvSpPr>
                    <a:spLocks noChangeShapeType="1"/>
                  </p:cNvSpPr>
                  <p:nvPr/>
                </p:nvSpPr>
                <p:spPr bwMode="auto">
                  <a:xfrm flipV="1">
                    <a:off x="3811" y="2504"/>
                    <a:ext cx="4604" cy="3246"/>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grpSp>
            <p:sp>
              <p:nvSpPr>
                <p:cNvPr id="12" name="Text Box 23">
                  <a:extLst>
                    <a:ext uri="{FF2B5EF4-FFF2-40B4-BE49-F238E27FC236}">
                      <a16:creationId xmlns:a16="http://schemas.microsoft.com/office/drawing/2014/main" id="{0803E4AB-293C-0643-8681-D13AF3E61ED3}"/>
                    </a:ext>
                  </a:extLst>
                </p:cNvPr>
                <p:cNvSpPr txBox="1">
                  <a:spLocks noChangeArrowheads="1"/>
                </p:cNvSpPr>
                <p:nvPr/>
              </p:nvSpPr>
              <p:spPr bwMode="auto">
                <a:xfrm>
                  <a:off x="2222" y="1332"/>
                  <a:ext cx="1260" cy="144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Price</a:t>
                  </a:r>
                </a:p>
              </p:txBody>
            </p:sp>
            <p:sp>
              <p:nvSpPr>
                <p:cNvPr id="13" name="Text Box 24">
                  <a:extLst>
                    <a:ext uri="{FF2B5EF4-FFF2-40B4-BE49-F238E27FC236}">
                      <a16:creationId xmlns:a16="http://schemas.microsoft.com/office/drawing/2014/main" id="{76C44090-E811-C14F-9FFD-FD036D23031D}"/>
                    </a:ext>
                  </a:extLst>
                </p:cNvPr>
                <p:cNvSpPr txBox="1">
                  <a:spLocks noChangeArrowheads="1"/>
                </p:cNvSpPr>
                <p:nvPr/>
              </p:nvSpPr>
              <p:spPr bwMode="auto">
                <a:xfrm>
                  <a:off x="7684" y="5905"/>
                  <a:ext cx="216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Quantity </a:t>
                  </a:r>
                  <a:r>
                    <a:rPr lang="en-US" sz="1600" dirty="0">
                      <a:latin typeface="Cambria" charset="0"/>
                      <a:ea typeface="Times New Roman" charset="0"/>
                    </a:rPr>
                    <a:t>o</a:t>
                  </a:r>
                  <a:r>
                    <a:rPr kumimoji="0" lang="en-US" sz="1600" b="0" i="0" u="none" strike="noStrike" cap="none" normalizeH="0" baseline="0" dirty="0">
                      <a:ln>
                        <a:noFill/>
                      </a:ln>
                      <a:solidFill>
                        <a:schemeClr val="tx1"/>
                      </a:solidFill>
                      <a:effectLst/>
                      <a:latin typeface="Cambria" charset="0"/>
                      <a:ea typeface="Times New Roman" charset="0"/>
                    </a:rPr>
                    <a:t>f developed land</a:t>
                  </a:r>
                  <a:endParaRPr kumimoji="0" lang="en-US" sz="1600" b="0" i="0" u="none" strike="noStrike" cap="none" normalizeH="0" baseline="0" dirty="0">
                    <a:ln>
                      <a:noFill/>
                    </a:ln>
                    <a:solidFill>
                      <a:schemeClr val="tx1"/>
                    </a:solidFill>
                    <a:effectLst/>
                    <a:latin typeface="Times New Roman" charset="0"/>
                    <a:ea typeface="Times New Roman" charset="0"/>
                  </a:endParaRPr>
                </a:p>
              </p:txBody>
            </p:sp>
            <p:sp>
              <p:nvSpPr>
                <p:cNvPr id="14" name="Text Box 25">
                  <a:extLst>
                    <a:ext uri="{FF2B5EF4-FFF2-40B4-BE49-F238E27FC236}">
                      <a16:creationId xmlns:a16="http://schemas.microsoft.com/office/drawing/2014/main" id="{6806FAA3-0959-4144-80AB-6B180402EE99}"/>
                    </a:ext>
                  </a:extLst>
                </p:cNvPr>
                <p:cNvSpPr txBox="1">
                  <a:spLocks noChangeArrowheads="1"/>
                </p:cNvSpPr>
                <p:nvPr/>
              </p:nvSpPr>
              <p:spPr bwMode="auto">
                <a:xfrm>
                  <a:off x="5661" y="1320"/>
                  <a:ext cx="1566"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400" b="0" i="0" u="none" strike="noStrike" cap="none" normalizeH="0" baseline="0" dirty="0">
                      <a:ln>
                        <a:noFill/>
                      </a:ln>
                      <a:solidFill>
                        <a:schemeClr val="tx1"/>
                      </a:solidFill>
                      <a:effectLst/>
                      <a:latin typeface="Cambria" charset="0"/>
                      <a:ea typeface="Times New Roman" charset="0"/>
                    </a:rPr>
                    <a:t>Supply after restrictions</a:t>
                  </a:r>
                  <a:endParaRPr kumimoji="0" lang="en-US" sz="1200" b="0" i="0" u="none" strike="noStrike" cap="none" normalizeH="0" baseline="0" dirty="0">
                    <a:ln>
                      <a:noFill/>
                    </a:ln>
                    <a:solidFill>
                      <a:schemeClr val="tx1"/>
                    </a:solidFill>
                    <a:effectLst/>
                    <a:latin typeface="Times New Roman" charset="0"/>
                    <a:ea typeface="Times New Roman" charset="0"/>
                  </a:endParaRPr>
                </a:p>
              </p:txBody>
            </p:sp>
            <p:sp>
              <p:nvSpPr>
                <p:cNvPr id="15" name="Text Box 26">
                  <a:extLst>
                    <a:ext uri="{FF2B5EF4-FFF2-40B4-BE49-F238E27FC236}">
                      <a16:creationId xmlns:a16="http://schemas.microsoft.com/office/drawing/2014/main" id="{9585133F-72C7-3E44-B22E-2448F720DBFC}"/>
                    </a:ext>
                  </a:extLst>
                </p:cNvPr>
                <p:cNvSpPr txBox="1">
                  <a:spLocks noChangeArrowheads="1"/>
                </p:cNvSpPr>
                <p:nvPr/>
              </p:nvSpPr>
              <p:spPr bwMode="auto">
                <a:xfrm>
                  <a:off x="8081" y="2659"/>
                  <a:ext cx="1566"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400" dirty="0">
                      <a:latin typeface="Cambria" charset="0"/>
                      <a:ea typeface="Times New Roman" charset="0"/>
                    </a:rPr>
                    <a:t>Supply before restrictions</a:t>
                  </a:r>
                  <a:endParaRPr kumimoji="0" lang="en-US" sz="1200" b="0" i="0" u="none" strike="noStrike" cap="none" normalizeH="0" baseline="0" dirty="0">
                    <a:ln>
                      <a:noFill/>
                    </a:ln>
                    <a:solidFill>
                      <a:schemeClr val="tx1"/>
                    </a:solidFill>
                    <a:effectLst/>
                    <a:latin typeface="Times New Roman" charset="0"/>
                    <a:ea typeface="Times New Roman" charset="0"/>
                  </a:endParaRPr>
                </a:p>
              </p:txBody>
            </p:sp>
            <p:sp>
              <p:nvSpPr>
                <p:cNvPr id="16" name="Text Box 27">
                  <a:extLst>
                    <a:ext uri="{FF2B5EF4-FFF2-40B4-BE49-F238E27FC236}">
                      <a16:creationId xmlns:a16="http://schemas.microsoft.com/office/drawing/2014/main" id="{E0466259-DD8F-D340-92B0-E49CEB1C5FAD}"/>
                    </a:ext>
                  </a:extLst>
                </p:cNvPr>
                <p:cNvSpPr txBox="1">
                  <a:spLocks noChangeArrowheads="1"/>
                </p:cNvSpPr>
                <p:nvPr/>
              </p:nvSpPr>
              <p:spPr bwMode="auto">
                <a:xfrm>
                  <a:off x="8181" y="4864"/>
                  <a:ext cx="1314"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400" dirty="0">
                      <a:latin typeface="Cambria" charset="0"/>
                      <a:ea typeface="Times New Roman" charset="0"/>
                    </a:rPr>
                    <a:t>D</a:t>
                  </a:r>
                  <a:r>
                    <a:rPr lang="en-US" sz="1400" baseline="-25000" dirty="0">
                      <a:latin typeface="Cambria" charset="0"/>
                      <a:ea typeface="Times New Roman" charset="0"/>
                    </a:rPr>
                    <a:t>2030</a:t>
                  </a:r>
                  <a:endParaRPr kumimoji="0" lang="en-US" sz="1400" b="0" i="0" u="none" strike="noStrike" cap="none" normalizeH="0" baseline="0" dirty="0">
                    <a:ln>
                      <a:noFill/>
                    </a:ln>
                    <a:solidFill>
                      <a:schemeClr val="tx1"/>
                    </a:solidFill>
                    <a:effectLst/>
                    <a:latin typeface="Times New Roman" charset="0"/>
                    <a:ea typeface="Times New Roman" charset="0"/>
                  </a:endParaRPr>
                </a:p>
              </p:txBody>
            </p:sp>
          </p:grpSp>
          <p:sp>
            <p:nvSpPr>
              <p:cNvPr id="9" name="Line 28">
                <a:extLst>
                  <a:ext uri="{FF2B5EF4-FFF2-40B4-BE49-F238E27FC236}">
                    <a16:creationId xmlns:a16="http://schemas.microsoft.com/office/drawing/2014/main" id="{CF648E96-AFC3-FE43-B588-9FBAB3F73388}"/>
                  </a:ext>
                </a:extLst>
              </p:cNvPr>
              <p:cNvSpPr>
                <a:spLocks noChangeShapeType="1"/>
              </p:cNvSpPr>
              <p:nvPr/>
            </p:nvSpPr>
            <p:spPr bwMode="auto">
              <a:xfrm flipH="1">
                <a:off x="5662" y="4483"/>
                <a:ext cx="0" cy="1465"/>
              </a:xfrm>
              <a:prstGeom prst="line">
                <a:avLst/>
              </a:prstGeom>
              <a:noFill/>
              <a:ln w="12700">
                <a:solidFill>
                  <a:srgbClr val="000000"/>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10" name="Line 29">
                <a:extLst>
                  <a:ext uri="{FF2B5EF4-FFF2-40B4-BE49-F238E27FC236}">
                    <a16:creationId xmlns:a16="http://schemas.microsoft.com/office/drawing/2014/main" id="{8E795C15-7548-D54D-A5B7-0B1AA5412DAA}"/>
                  </a:ext>
                </a:extLst>
              </p:cNvPr>
              <p:cNvSpPr>
                <a:spLocks noChangeShapeType="1"/>
              </p:cNvSpPr>
              <p:nvPr/>
            </p:nvSpPr>
            <p:spPr bwMode="auto">
              <a:xfrm flipH="1">
                <a:off x="6375" y="3969"/>
                <a:ext cx="0" cy="1998"/>
              </a:xfrm>
              <a:prstGeom prst="line">
                <a:avLst/>
              </a:prstGeom>
              <a:noFill/>
              <a:ln w="12700">
                <a:solidFill>
                  <a:srgbClr val="000000"/>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grpSp>
        <mc:AlternateContent xmlns:mc="http://schemas.openxmlformats.org/markup-compatibility/2006" xmlns:a14="http://schemas.microsoft.com/office/drawing/2010/main">
          <mc:Choice Requires="a14">
            <p:sp>
              <p:nvSpPr>
                <p:cNvPr id="6" name="Text Box 30">
                  <a:extLst>
                    <a:ext uri="{FF2B5EF4-FFF2-40B4-BE49-F238E27FC236}">
                      <a16:creationId xmlns:a16="http://schemas.microsoft.com/office/drawing/2014/main" id="{C1017A07-A69D-8747-B465-D5DD45A124A8}"/>
                    </a:ext>
                  </a:extLst>
                </p:cNvPr>
                <p:cNvSpPr txBox="1">
                  <a:spLocks noChangeArrowheads="1"/>
                </p:cNvSpPr>
                <p:nvPr/>
              </p:nvSpPr>
              <p:spPr bwMode="auto">
                <a:xfrm>
                  <a:off x="5386" y="5953"/>
                  <a:ext cx="72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Sup>
                          <m:sSubSupPr>
                            <m:ctrlPr>
                              <a:rPr kumimoji="0" lang="en-US" sz="1400" b="0" i="1" u="none" strike="noStrike" cap="none" normalizeH="0" baseline="0" smtClean="0">
                                <a:ln>
                                  <a:noFill/>
                                </a:ln>
                                <a:solidFill>
                                  <a:schemeClr val="tx1"/>
                                </a:solidFill>
                                <a:effectLst/>
                                <a:latin typeface="Cambria Math" panose="02040503050406030204" pitchFamily="18" charset="0"/>
                              </a:rPr>
                            </m:ctrlPr>
                          </m:sSubSupPr>
                          <m:e>
                            <m:r>
                              <a:rPr kumimoji="0" lang="en-US" sz="1400" b="0" i="1" u="none" strike="noStrike" cap="none" normalizeH="0" baseline="0" smtClean="0">
                                <a:ln>
                                  <a:noFill/>
                                </a:ln>
                                <a:solidFill>
                                  <a:schemeClr val="tx1"/>
                                </a:solidFill>
                                <a:effectLst/>
                                <a:latin typeface="Cambria Math" panose="02040503050406030204" pitchFamily="18" charset="0"/>
                              </a:rPr>
                              <m:t>𝑄</m:t>
                            </m:r>
                          </m:e>
                          <m:sub>
                            <m:r>
                              <a:rPr kumimoji="0" lang="en-US" sz="1400" b="0" i="1" u="none" strike="noStrike" cap="none" normalizeH="0" baseline="0" smtClean="0">
                                <a:ln>
                                  <a:noFill/>
                                </a:ln>
                                <a:solidFill>
                                  <a:schemeClr val="tx1"/>
                                </a:solidFill>
                                <a:effectLst/>
                                <a:latin typeface="Cambria Math" panose="02040503050406030204" pitchFamily="18" charset="0"/>
                              </a:rPr>
                              <m:t>2030</m:t>
                            </m:r>
                          </m:sub>
                          <m:sup>
                            <m:r>
                              <a:rPr kumimoji="0" lang="en-US" sz="1400" b="0" i="1" u="none" strike="noStrike" cap="none" normalizeH="0" baseline="0" smtClean="0">
                                <a:ln>
                                  <a:noFill/>
                                </a:ln>
                                <a:solidFill>
                                  <a:schemeClr val="tx1"/>
                                </a:solidFill>
                                <a:effectLst/>
                                <a:latin typeface="Cambria Math" panose="02040503050406030204" pitchFamily="18" charset="0"/>
                              </a:rPr>
                              <m:t>𝐺</m:t>
                            </m:r>
                          </m:sup>
                        </m:sSubSup>
                      </m:oMath>
                    </m:oMathPara>
                  </a14:m>
                  <a:endParaRPr kumimoji="0" lang="en-US" sz="1400" b="0" i="0" u="none" strike="noStrike" cap="none" normalizeH="0" baseline="0" dirty="0">
                    <a:ln>
                      <a:noFill/>
                    </a:ln>
                    <a:solidFill>
                      <a:schemeClr val="tx1"/>
                    </a:solidFill>
                    <a:effectLst/>
                    <a:latin typeface="Cambria" charset="0"/>
                    <a:ea typeface="Times New Roman" charset="0"/>
                  </a:endParaRPr>
                </a:p>
              </p:txBody>
            </p:sp>
          </mc:Choice>
          <mc:Fallback xmlns="">
            <p:sp>
              <p:nvSpPr>
                <p:cNvPr id="6" name="Text Box 30">
                  <a:extLst>
                    <a:ext uri="{FF2B5EF4-FFF2-40B4-BE49-F238E27FC236}">
                      <a16:creationId xmlns:a16="http://schemas.microsoft.com/office/drawing/2014/main" id="{C1017A07-A69D-8747-B465-D5DD45A124A8}"/>
                    </a:ext>
                  </a:extLst>
                </p:cNvPr>
                <p:cNvSpPr txBox="1">
                  <a:spLocks noRot="1" noChangeAspect="1" noMove="1" noResize="1" noEditPoints="1" noAdjustHandles="1" noChangeArrowheads="1" noChangeShapeType="1" noTextEdit="1"/>
                </p:cNvSpPr>
                <p:nvPr/>
              </p:nvSpPr>
              <p:spPr bwMode="auto">
                <a:xfrm>
                  <a:off x="5386" y="5953"/>
                  <a:ext cx="720" cy="720"/>
                </a:xfrm>
                <a:prstGeom prst="rect">
                  <a:avLst/>
                </a:prstGeom>
                <a:blipFill>
                  <a:blip r:embed="rId2"/>
                  <a:stretch>
                    <a:fillRect/>
                  </a:stretch>
                </a:blipFill>
                <a:ln w="9525">
                  <a:noFill/>
                  <a:miter lim="800000"/>
                  <a:headEnd/>
                  <a:tailEnd/>
                </a:ln>
              </p:spPr>
              <p:txBody>
                <a:bodyPr/>
                <a:lstStyle/>
                <a:p>
                  <a:r>
                    <a:rPr lang="en-US">
                      <a:noFill/>
                    </a:rPr>
                    <a:t> </a:t>
                  </a:r>
                </a:p>
              </p:txBody>
            </p:sp>
          </mc:Fallback>
        </mc:AlternateContent>
      </p:grpSp>
      <p:cxnSp>
        <p:nvCxnSpPr>
          <p:cNvPr id="22" name="Straight Arrow Connector 21">
            <a:extLst>
              <a:ext uri="{FF2B5EF4-FFF2-40B4-BE49-F238E27FC236}">
                <a16:creationId xmlns:a16="http://schemas.microsoft.com/office/drawing/2014/main" id="{1CEE20BD-7C32-F04B-BB5C-98C03709B44A}"/>
              </a:ext>
            </a:extLst>
          </p:cNvPr>
          <p:cNvCxnSpPr>
            <a:cxnSpLocks/>
          </p:cNvCxnSpPr>
          <p:nvPr/>
        </p:nvCxnSpPr>
        <p:spPr>
          <a:xfrm flipH="1">
            <a:off x="3615227" y="2996524"/>
            <a:ext cx="1722583" cy="0"/>
          </a:xfrm>
          <a:prstGeom prst="straightConnector1">
            <a:avLst/>
          </a:prstGeom>
          <a:ln w="50800">
            <a:solidFill>
              <a:srgbClr val="FF0000"/>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sp>
        <p:nvSpPr>
          <p:cNvPr id="27" name="Line 21">
            <a:extLst>
              <a:ext uri="{FF2B5EF4-FFF2-40B4-BE49-F238E27FC236}">
                <a16:creationId xmlns:a16="http://schemas.microsoft.com/office/drawing/2014/main" id="{6660B1E8-D252-784D-9C3F-2E0DAE77652B}"/>
              </a:ext>
            </a:extLst>
          </p:cNvPr>
          <p:cNvSpPr>
            <a:spLocks noChangeShapeType="1"/>
          </p:cNvSpPr>
          <p:nvPr/>
        </p:nvSpPr>
        <p:spPr bwMode="auto">
          <a:xfrm flipV="1">
            <a:off x="3545899" y="1916129"/>
            <a:ext cx="2" cy="2426288"/>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29" name="Line 20">
            <a:extLst>
              <a:ext uri="{FF2B5EF4-FFF2-40B4-BE49-F238E27FC236}">
                <a16:creationId xmlns:a16="http://schemas.microsoft.com/office/drawing/2014/main" id="{206AE460-C01E-4E4F-A816-9A5A0ED7EDED}"/>
              </a:ext>
            </a:extLst>
          </p:cNvPr>
          <p:cNvSpPr>
            <a:spLocks noChangeShapeType="1"/>
          </p:cNvSpPr>
          <p:nvPr/>
        </p:nvSpPr>
        <p:spPr bwMode="auto">
          <a:xfrm>
            <a:off x="1633729" y="3673791"/>
            <a:ext cx="2694052" cy="1728755"/>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31" name="Text Box 27">
            <a:extLst>
              <a:ext uri="{FF2B5EF4-FFF2-40B4-BE49-F238E27FC236}">
                <a16:creationId xmlns:a16="http://schemas.microsoft.com/office/drawing/2014/main" id="{B2F749F2-D876-C84C-B160-F9AEDF01F543}"/>
              </a:ext>
            </a:extLst>
          </p:cNvPr>
          <p:cNvSpPr txBox="1">
            <a:spLocks noChangeArrowheads="1"/>
          </p:cNvSpPr>
          <p:nvPr/>
        </p:nvSpPr>
        <p:spPr bwMode="auto">
          <a:xfrm>
            <a:off x="4116436" y="5010687"/>
            <a:ext cx="1071749" cy="570892"/>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400" dirty="0">
                <a:latin typeface="Cambria" charset="0"/>
                <a:ea typeface="Times New Roman" charset="0"/>
              </a:rPr>
              <a:t>D</a:t>
            </a:r>
            <a:r>
              <a:rPr lang="en-US" sz="1400" baseline="-25000" dirty="0">
                <a:latin typeface="Cambria" charset="0"/>
                <a:ea typeface="Times New Roman" charset="0"/>
              </a:rPr>
              <a:t>1990</a:t>
            </a:r>
            <a:endParaRPr kumimoji="0" lang="en-US" sz="1400" b="0" i="0" u="none" strike="noStrike" cap="none" normalizeH="0" baseline="0" dirty="0">
              <a:ln>
                <a:noFill/>
              </a:ln>
              <a:solidFill>
                <a:schemeClr val="tx1"/>
              </a:solidFill>
              <a:effectLst/>
              <a:latin typeface="Times New Roman" charset="0"/>
              <a:ea typeface="Times New Roman" charset="0"/>
            </a:endParaRPr>
          </a:p>
        </p:txBody>
      </p:sp>
      <p:sp>
        <p:nvSpPr>
          <p:cNvPr id="32" name="Line 28">
            <a:extLst>
              <a:ext uri="{FF2B5EF4-FFF2-40B4-BE49-F238E27FC236}">
                <a16:creationId xmlns:a16="http://schemas.microsoft.com/office/drawing/2014/main" id="{B3C917DE-6517-9B43-AAAE-74C7D83735C6}"/>
              </a:ext>
            </a:extLst>
          </p:cNvPr>
          <p:cNvSpPr>
            <a:spLocks noChangeShapeType="1"/>
          </p:cNvSpPr>
          <p:nvPr/>
        </p:nvSpPr>
        <p:spPr bwMode="auto">
          <a:xfrm>
            <a:off x="3129741" y="4645488"/>
            <a:ext cx="2333" cy="897683"/>
          </a:xfrm>
          <a:prstGeom prst="line">
            <a:avLst/>
          </a:prstGeom>
          <a:noFill/>
          <a:ln w="12700">
            <a:solidFill>
              <a:srgbClr val="000000"/>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mc:AlternateContent xmlns:mc="http://schemas.openxmlformats.org/markup-compatibility/2006" xmlns:a14="http://schemas.microsoft.com/office/drawing/2010/main">
        <mc:Choice Requires="a14">
          <p:sp>
            <p:nvSpPr>
              <p:cNvPr id="33" name="Text Box 30">
                <a:extLst>
                  <a:ext uri="{FF2B5EF4-FFF2-40B4-BE49-F238E27FC236}">
                    <a16:creationId xmlns:a16="http://schemas.microsoft.com/office/drawing/2014/main" id="{2CF2BB26-BDF2-6C4A-9495-42277EE188EA}"/>
                  </a:ext>
                </a:extLst>
              </p:cNvPr>
              <p:cNvSpPr txBox="1">
                <a:spLocks noChangeArrowheads="1"/>
              </p:cNvSpPr>
              <p:nvPr/>
            </p:nvSpPr>
            <p:spPr bwMode="auto">
              <a:xfrm>
                <a:off x="3848336" y="5550492"/>
                <a:ext cx="587260" cy="570892"/>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Sup>
                        <m:sSubSupPr>
                          <m:ctrlPr>
                            <a:rPr kumimoji="0" lang="en-US" sz="1400" b="0" i="1" u="none" strike="noStrike" cap="none" normalizeH="0" baseline="0" smtClean="0">
                              <a:ln>
                                <a:noFill/>
                              </a:ln>
                              <a:solidFill>
                                <a:schemeClr val="tx1"/>
                              </a:solidFill>
                              <a:effectLst/>
                              <a:latin typeface="Cambria Math" panose="02040503050406030204" pitchFamily="18" charset="0"/>
                            </a:rPr>
                          </m:ctrlPr>
                        </m:sSubSupPr>
                        <m:e>
                          <m:r>
                            <a:rPr kumimoji="0" lang="en-US" sz="1400" b="0" i="1" u="none" strike="noStrike" cap="none" normalizeH="0" baseline="0" smtClean="0">
                              <a:ln>
                                <a:noFill/>
                              </a:ln>
                              <a:solidFill>
                                <a:schemeClr val="tx1"/>
                              </a:solidFill>
                              <a:effectLst/>
                              <a:latin typeface="Cambria Math" panose="02040503050406030204" pitchFamily="18" charset="0"/>
                            </a:rPr>
                            <m:t>𝑄</m:t>
                          </m:r>
                        </m:e>
                        <m:sub>
                          <m:r>
                            <a:rPr kumimoji="0" lang="en-US" sz="1400" b="0" i="1" u="none" strike="noStrike" cap="none" normalizeH="0" baseline="0" smtClean="0">
                              <a:ln>
                                <a:noFill/>
                              </a:ln>
                              <a:solidFill>
                                <a:schemeClr val="tx1"/>
                              </a:solidFill>
                              <a:effectLst/>
                              <a:latin typeface="Cambria Math" panose="02040503050406030204" pitchFamily="18" charset="0"/>
                            </a:rPr>
                            <m:t>2030</m:t>
                          </m:r>
                        </m:sub>
                        <m:sup>
                          <m:r>
                            <a:rPr kumimoji="0" lang="en-US" sz="1400" b="0" i="1" u="none" strike="noStrike" cap="none" normalizeH="0" baseline="0" smtClean="0">
                              <a:ln>
                                <a:noFill/>
                              </a:ln>
                              <a:solidFill>
                                <a:schemeClr val="tx1"/>
                              </a:solidFill>
                              <a:effectLst/>
                              <a:latin typeface="Cambria Math" panose="02040503050406030204" pitchFamily="18" charset="0"/>
                            </a:rPr>
                            <m:t>𝑀</m:t>
                          </m:r>
                        </m:sup>
                      </m:sSubSup>
                    </m:oMath>
                  </m:oMathPara>
                </a14:m>
                <a:endParaRPr kumimoji="0" lang="en-US" sz="1400" b="0" i="0" u="none" strike="noStrike" cap="none" normalizeH="0" baseline="0" dirty="0">
                  <a:ln>
                    <a:noFill/>
                  </a:ln>
                  <a:solidFill>
                    <a:schemeClr val="tx1"/>
                  </a:solidFill>
                  <a:effectLst/>
                  <a:latin typeface="Cambria" charset="0"/>
                  <a:ea typeface="Times New Roman" charset="0"/>
                </a:endParaRPr>
              </a:p>
            </p:txBody>
          </p:sp>
        </mc:Choice>
        <mc:Fallback xmlns="">
          <p:sp>
            <p:nvSpPr>
              <p:cNvPr id="33" name="Text Box 30">
                <a:extLst>
                  <a:ext uri="{FF2B5EF4-FFF2-40B4-BE49-F238E27FC236}">
                    <a16:creationId xmlns:a16="http://schemas.microsoft.com/office/drawing/2014/main" id="{2CF2BB26-BDF2-6C4A-9495-42277EE188EA}"/>
                  </a:ext>
                </a:extLst>
              </p:cNvPr>
              <p:cNvSpPr txBox="1">
                <a:spLocks noRot="1" noChangeAspect="1" noMove="1" noResize="1" noEditPoints="1" noAdjustHandles="1" noChangeArrowheads="1" noChangeShapeType="1" noTextEdit="1"/>
              </p:cNvSpPr>
              <p:nvPr/>
            </p:nvSpPr>
            <p:spPr bwMode="auto">
              <a:xfrm>
                <a:off x="3848336" y="5550492"/>
                <a:ext cx="587260" cy="570892"/>
              </a:xfrm>
              <a:prstGeom prst="rect">
                <a:avLst/>
              </a:prstGeom>
              <a:blipFill>
                <a:blip r:embed="rId3"/>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 Box 30">
                <a:extLst>
                  <a:ext uri="{FF2B5EF4-FFF2-40B4-BE49-F238E27FC236}">
                    <a16:creationId xmlns:a16="http://schemas.microsoft.com/office/drawing/2014/main" id="{EB09F891-7E50-C740-9776-B9B97339A098}"/>
                  </a:ext>
                </a:extLst>
              </p:cNvPr>
              <p:cNvSpPr txBox="1">
                <a:spLocks noChangeArrowheads="1"/>
              </p:cNvSpPr>
              <p:nvPr/>
            </p:nvSpPr>
            <p:spPr bwMode="auto">
              <a:xfrm>
                <a:off x="2855087" y="5548359"/>
                <a:ext cx="587260" cy="570892"/>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Sup>
                        <m:sSubSupPr>
                          <m:ctrlPr>
                            <a:rPr kumimoji="0" lang="en-US" sz="1400" b="0" i="1" u="none" strike="noStrike" cap="none" normalizeH="0" baseline="0" smtClean="0">
                              <a:ln>
                                <a:noFill/>
                              </a:ln>
                              <a:solidFill>
                                <a:schemeClr val="tx1"/>
                              </a:solidFill>
                              <a:effectLst/>
                              <a:latin typeface="Cambria Math" panose="02040503050406030204" pitchFamily="18" charset="0"/>
                            </a:rPr>
                          </m:ctrlPr>
                        </m:sSubSupPr>
                        <m:e>
                          <m:r>
                            <a:rPr kumimoji="0" lang="en-US" sz="1400" b="0" i="1" u="none" strike="noStrike" cap="none" normalizeH="0" baseline="0" smtClean="0">
                              <a:ln>
                                <a:noFill/>
                              </a:ln>
                              <a:solidFill>
                                <a:schemeClr val="tx1"/>
                              </a:solidFill>
                              <a:effectLst/>
                              <a:latin typeface="Cambria Math" panose="02040503050406030204" pitchFamily="18" charset="0"/>
                            </a:rPr>
                            <m:t>𝑄</m:t>
                          </m:r>
                        </m:e>
                        <m:sub>
                          <m:r>
                            <a:rPr kumimoji="0" lang="en-US" sz="1400" b="0" i="1" u="none" strike="noStrike" cap="none" normalizeH="0" baseline="0" smtClean="0">
                              <a:ln>
                                <a:noFill/>
                              </a:ln>
                              <a:solidFill>
                                <a:schemeClr val="tx1"/>
                              </a:solidFill>
                              <a:effectLst/>
                              <a:latin typeface="Cambria Math" panose="02040503050406030204" pitchFamily="18" charset="0"/>
                            </a:rPr>
                            <m:t>1990</m:t>
                          </m:r>
                        </m:sub>
                        <m:sup>
                          <m:r>
                            <a:rPr kumimoji="0" lang="en-US" sz="1400" b="0" i="1" u="none" strike="noStrike" cap="none" normalizeH="0" baseline="0" smtClean="0">
                              <a:ln>
                                <a:noFill/>
                              </a:ln>
                              <a:solidFill>
                                <a:schemeClr val="tx1"/>
                              </a:solidFill>
                              <a:effectLst/>
                              <a:latin typeface="Cambria Math" panose="02040503050406030204" pitchFamily="18" charset="0"/>
                            </a:rPr>
                            <m:t>𝑀</m:t>
                          </m:r>
                        </m:sup>
                      </m:sSubSup>
                    </m:oMath>
                  </m:oMathPara>
                </a14:m>
                <a:endParaRPr kumimoji="0" lang="en-US" sz="1400" b="0" i="0" u="none" strike="noStrike" cap="none" normalizeH="0" baseline="0" dirty="0">
                  <a:ln>
                    <a:noFill/>
                  </a:ln>
                  <a:solidFill>
                    <a:schemeClr val="tx1"/>
                  </a:solidFill>
                  <a:effectLst/>
                  <a:latin typeface="Cambria" charset="0"/>
                  <a:ea typeface="Times New Roman" charset="0"/>
                </a:endParaRPr>
              </a:p>
            </p:txBody>
          </p:sp>
        </mc:Choice>
        <mc:Fallback xmlns="">
          <p:sp>
            <p:nvSpPr>
              <p:cNvPr id="34" name="Text Box 30">
                <a:extLst>
                  <a:ext uri="{FF2B5EF4-FFF2-40B4-BE49-F238E27FC236}">
                    <a16:creationId xmlns:a16="http://schemas.microsoft.com/office/drawing/2014/main" id="{EB09F891-7E50-C740-9776-B9B97339A098}"/>
                  </a:ext>
                </a:extLst>
              </p:cNvPr>
              <p:cNvSpPr txBox="1">
                <a:spLocks noRot="1" noChangeAspect="1" noMove="1" noResize="1" noEditPoints="1" noAdjustHandles="1" noChangeArrowheads="1" noChangeShapeType="1" noTextEdit="1"/>
              </p:cNvSpPr>
              <p:nvPr/>
            </p:nvSpPr>
            <p:spPr bwMode="auto">
              <a:xfrm>
                <a:off x="2855087" y="5548359"/>
                <a:ext cx="587260" cy="570892"/>
              </a:xfrm>
              <a:prstGeom prst="rect">
                <a:avLst/>
              </a:prstGeom>
              <a:blipFill>
                <a:blip r:embed="rId4"/>
                <a:stretch>
                  <a:fillRect/>
                </a:stretch>
              </a:blipFill>
              <a:ln w="9525">
                <a:noFill/>
                <a:miter lim="800000"/>
                <a:headEnd/>
                <a:tailEnd/>
              </a:ln>
            </p:spPr>
            <p:txBody>
              <a:bodyPr/>
              <a:lstStyle/>
              <a:p>
                <a:r>
                  <a:rPr lang="en-US">
                    <a:noFill/>
                  </a:rPr>
                  <a:t> </a:t>
                </a:r>
              </a:p>
            </p:txBody>
          </p:sp>
        </mc:Fallback>
      </mc:AlternateContent>
      <p:cxnSp>
        <p:nvCxnSpPr>
          <p:cNvPr id="38" name="Straight Arrow Connector 37">
            <a:extLst>
              <a:ext uri="{FF2B5EF4-FFF2-40B4-BE49-F238E27FC236}">
                <a16:creationId xmlns:a16="http://schemas.microsoft.com/office/drawing/2014/main" id="{389A0BEB-BF46-7940-8D83-3BCA8D69D23D}"/>
              </a:ext>
            </a:extLst>
          </p:cNvPr>
          <p:cNvCxnSpPr>
            <a:cxnSpLocks/>
          </p:cNvCxnSpPr>
          <p:nvPr/>
        </p:nvCxnSpPr>
        <p:spPr>
          <a:xfrm flipV="1">
            <a:off x="3734543" y="4885459"/>
            <a:ext cx="1598966" cy="10052"/>
          </a:xfrm>
          <a:prstGeom prst="straightConnector1">
            <a:avLst/>
          </a:prstGeom>
          <a:ln w="50800">
            <a:solidFill>
              <a:srgbClr val="FF0000"/>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sp>
        <p:nvSpPr>
          <p:cNvPr id="43" name="Text Box 26">
            <a:extLst>
              <a:ext uri="{FF2B5EF4-FFF2-40B4-BE49-F238E27FC236}">
                <a16:creationId xmlns:a16="http://schemas.microsoft.com/office/drawing/2014/main" id="{C673AAA3-2AA3-F247-8D58-8C503D411382}"/>
              </a:ext>
            </a:extLst>
          </p:cNvPr>
          <p:cNvSpPr txBox="1">
            <a:spLocks noChangeArrowheads="1"/>
          </p:cNvSpPr>
          <p:nvPr/>
        </p:nvSpPr>
        <p:spPr bwMode="auto">
          <a:xfrm>
            <a:off x="3660356" y="4405164"/>
            <a:ext cx="1937513" cy="570892"/>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200" dirty="0">
                <a:latin typeface="Cambria" charset="0"/>
                <a:ea typeface="Times New Roman" charset="0"/>
              </a:rPr>
              <a:t>Population growth, affluence, etc.</a:t>
            </a:r>
            <a:endParaRPr kumimoji="0" lang="en-US" sz="1100" b="0" i="0" u="none" strike="noStrike" cap="none" normalizeH="0" baseline="0" dirty="0">
              <a:ln>
                <a:noFill/>
              </a:ln>
              <a:solidFill>
                <a:schemeClr val="tx1"/>
              </a:solidFill>
              <a:effectLst/>
              <a:latin typeface="Times New Roman" charset="0"/>
              <a:ea typeface="Times New Roman" charset="0"/>
            </a:endParaRPr>
          </a:p>
        </p:txBody>
      </p:sp>
      <p:sp>
        <p:nvSpPr>
          <p:cNvPr id="45" name="TextBox 44">
            <a:extLst>
              <a:ext uri="{FF2B5EF4-FFF2-40B4-BE49-F238E27FC236}">
                <a16:creationId xmlns:a16="http://schemas.microsoft.com/office/drawing/2014/main" id="{0D7B1B22-F5E8-0F4E-8B63-E817C1472E69}"/>
              </a:ext>
            </a:extLst>
          </p:cNvPr>
          <p:cNvSpPr txBox="1"/>
          <p:nvPr/>
        </p:nvSpPr>
        <p:spPr>
          <a:xfrm>
            <a:off x="2855087" y="1463040"/>
            <a:ext cx="2478422" cy="367470"/>
          </a:xfrm>
          <a:prstGeom prst="rect">
            <a:avLst/>
          </a:prstGeom>
          <a:noFill/>
        </p:spPr>
        <p:txBody>
          <a:bodyPr wrap="square" rtlCol="0">
            <a:spAutoFit/>
          </a:bodyPr>
          <a:lstStyle/>
          <a:p>
            <a:r>
              <a:rPr lang="en-US" dirty="0"/>
              <a:t>Coastal Zone A</a:t>
            </a:r>
          </a:p>
        </p:txBody>
      </p:sp>
      <p:sp>
        <p:nvSpPr>
          <p:cNvPr id="46" name="Line 28">
            <a:extLst>
              <a:ext uri="{FF2B5EF4-FFF2-40B4-BE49-F238E27FC236}">
                <a16:creationId xmlns:a16="http://schemas.microsoft.com/office/drawing/2014/main" id="{395BE81A-4E8E-A74D-9902-A0D18E7A2C07}"/>
              </a:ext>
            </a:extLst>
          </p:cNvPr>
          <p:cNvSpPr>
            <a:spLocks noChangeShapeType="1"/>
          </p:cNvSpPr>
          <p:nvPr/>
        </p:nvSpPr>
        <p:spPr bwMode="auto">
          <a:xfrm flipH="1" flipV="1">
            <a:off x="1490489" y="3575222"/>
            <a:ext cx="2055406" cy="7124"/>
          </a:xfrm>
          <a:prstGeom prst="line">
            <a:avLst/>
          </a:prstGeom>
          <a:noFill/>
          <a:ln w="12700">
            <a:solidFill>
              <a:srgbClr val="000000"/>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47" name="Line 28">
            <a:extLst>
              <a:ext uri="{FF2B5EF4-FFF2-40B4-BE49-F238E27FC236}">
                <a16:creationId xmlns:a16="http://schemas.microsoft.com/office/drawing/2014/main" id="{F02E85B4-3F91-A34D-BDC0-E19C83CD4226}"/>
              </a:ext>
            </a:extLst>
          </p:cNvPr>
          <p:cNvSpPr>
            <a:spLocks noChangeShapeType="1"/>
          </p:cNvSpPr>
          <p:nvPr/>
        </p:nvSpPr>
        <p:spPr bwMode="auto">
          <a:xfrm flipH="1" flipV="1">
            <a:off x="1490489" y="3968222"/>
            <a:ext cx="2601884" cy="7124"/>
          </a:xfrm>
          <a:prstGeom prst="line">
            <a:avLst/>
          </a:prstGeom>
          <a:noFill/>
          <a:ln w="12700">
            <a:solidFill>
              <a:srgbClr val="000000"/>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48" name="Line 28">
            <a:extLst>
              <a:ext uri="{FF2B5EF4-FFF2-40B4-BE49-F238E27FC236}">
                <a16:creationId xmlns:a16="http://schemas.microsoft.com/office/drawing/2014/main" id="{BE44BE84-03D6-1044-A4B4-51C4A056435F}"/>
              </a:ext>
            </a:extLst>
          </p:cNvPr>
          <p:cNvSpPr>
            <a:spLocks noChangeShapeType="1"/>
          </p:cNvSpPr>
          <p:nvPr/>
        </p:nvSpPr>
        <p:spPr bwMode="auto">
          <a:xfrm flipH="1" flipV="1">
            <a:off x="1482744" y="4641843"/>
            <a:ext cx="1641960" cy="7123"/>
          </a:xfrm>
          <a:prstGeom prst="line">
            <a:avLst/>
          </a:prstGeom>
          <a:noFill/>
          <a:ln w="12700">
            <a:solidFill>
              <a:srgbClr val="000000"/>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mc:AlternateContent xmlns:mc="http://schemas.openxmlformats.org/markup-compatibility/2006" xmlns:a14="http://schemas.microsoft.com/office/drawing/2010/main">
        <mc:Choice Requires="a14">
          <p:sp>
            <p:nvSpPr>
              <p:cNvPr id="49" name="Text Box 30">
                <a:extLst>
                  <a:ext uri="{FF2B5EF4-FFF2-40B4-BE49-F238E27FC236}">
                    <a16:creationId xmlns:a16="http://schemas.microsoft.com/office/drawing/2014/main" id="{038B1651-81D2-B441-A585-1489EA1F99E4}"/>
                  </a:ext>
                </a:extLst>
              </p:cNvPr>
              <p:cNvSpPr txBox="1">
                <a:spLocks noChangeArrowheads="1"/>
              </p:cNvSpPr>
              <p:nvPr/>
            </p:nvSpPr>
            <p:spPr bwMode="auto">
              <a:xfrm>
                <a:off x="928058" y="3393960"/>
                <a:ext cx="587260" cy="570892"/>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Sup>
                        <m:sSubSupPr>
                          <m:ctrlPr>
                            <a:rPr kumimoji="0" lang="en-US" sz="1400" b="0" i="1" u="none" strike="noStrike" cap="none" normalizeH="0" baseline="0" smtClean="0">
                              <a:ln>
                                <a:noFill/>
                              </a:ln>
                              <a:solidFill>
                                <a:schemeClr val="tx1"/>
                              </a:solidFill>
                              <a:effectLst/>
                              <a:latin typeface="Cambria Math" panose="02040503050406030204" pitchFamily="18" charset="0"/>
                            </a:rPr>
                          </m:ctrlPr>
                        </m:sSubSupPr>
                        <m:e>
                          <m:r>
                            <a:rPr kumimoji="0" lang="en-US" sz="1400" b="0" i="1" u="none" strike="noStrike" cap="none" normalizeH="0" baseline="0" smtClean="0">
                              <a:ln>
                                <a:noFill/>
                              </a:ln>
                              <a:solidFill>
                                <a:schemeClr val="tx1"/>
                              </a:solidFill>
                              <a:effectLst/>
                              <a:latin typeface="Cambria Math" panose="02040503050406030204" pitchFamily="18" charset="0"/>
                            </a:rPr>
                            <m:t>𝑃</m:t>
                          </m:r>
                        </m:e>
                        <m:sub>
                          <m:r>
                            <a:rPr kumimoji="0" lang="en-US" sz="1400" b="0" i="1" u="none" strike="noStrike" cap="none" normalizeH="0" baseline="0" smtClean="0">
                              <a:ln>
                                <a:noFill/>
                              </a:ln>
                              <a:solidFill>
                                <a:schemeClr val="tx1"/>
                              </a:solidFill>
                              <a:effectLst/>
                              <a:latin typeface="Cambria Math" panose="02040503050406030204" pitchFamily="18" charset="0"/>
                            </a:rPr>
                            <m:t>2030</m:t>
                          </m:r>
                        </m:sub>
                        <m:sup>
                          <m:r>
                            <a:rPr kumimoji="0" lang="en-US" sz="1400" b="0" i="1" u="none" strike="noStrike" cap="none" normalizeH="0" baseline="0" smtClean="0">
                              <a:ln>
                                <a:noFill/>
                              </a:ln>
                              <a:solidFill>
                                <a:schemeClr val="tx1"/>
                              </a:solidFill>
                              <a:effectLst/>
                              <a:latin typeface="Cambria Math" panose="02040503050406030204" pitchFamily="18" charset="0"/>
                            </a:rPr>
                            <m:t>𝐺</m:t>
                          </m:r>
                        </m:sup>
                      </m:sSubSup>
                    </m:oMath>
                  </m:oMathPara>
                </a14:m>
                <a:endParaRPr kumimoji="0" lang="en-US" sz="1400" b="0" i="0" u="none" strike="noStrike" cap="none" normalizeH="0" baseline="0" dirty="0">
                  <a:ln>
                    <a:noFill/>
                  </a:ln>
                  <a:solidFill>
                    <a:schemeClr val="tx1"/>
                  </a:solidFill>
                  <a:effectLst/>
                  <a:latin typeface="Cambria" charset="0"/>
                  <a:ea typeface="Times New Roman" charset="0"/>
                </a:endParaRPr>
              </a:p>
            </p:txBody>
          </p:sp>
        </mc:Choice>
        <mc:Fallback xmlns="">
          <p:sp>
            <p:nvSpPr>
              <p:cNvPr id="49" name="Text Box 30">
                <a:extLst>
                  <a:ext uri="{FF2B5EF4-FFF2-40B4-BE49-F238E27FC236}">
                    <a16:creationId xmlns:a16="http://schemas.microsoft.com/office/drawing/2014/main" id="{038B1651-81D2-B441-A585-1489EA1F99E4}"/>
                  </a:ext>
                </a:extLst>
              </p:cNvPr>
              <p:cNvSpPr txBox="1">
                <a:spLocks noRot="1" noChangeAspect="1" noMove="1" noResize="1" noEditPoints="1" noAdjustHandles="1" noChangeArrowheads="1" noChangeShapeType="1" noTextEdit="1"/>
              </p:cNvSpPr>
              <p:nvPr/>
            </p:nvSpPr>
            <p:spPr bwMode="auto">
              <a:xfrm>
                <a:off x="928058" y="3393960"/>
                <a:ext cx="587260" cy="570892"/>
              </a:xfrm>
              <a:prstGeom prst="rect">
                <a:avLst/>
              </a:prstGeom>
              <a:blipFill>
                <a:blip r:embed="rId5"/>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 Box 30">
                <a:extLst>
                  <a:ext uri="{FF2B5EF4-FFF2-40B4-BE49-F238E27FC236}">
                    <a16:creationId xmlns:a16="http://schemas.microsoft.com/office/drawing/2014/main" id="{B5CD4096-8C84-954C-A90B-724661E2317C}"/>
                  </a:ext>
                </a:extLst>
              </p:cNvPr>
              <p:cNvSpPr txBox="1">
                <a:spLocks noChangeArrowheads="1"/>
              </p:cNvSpPr>
              <p:nvPr/>
            </p:nvSpPr>
            <p:spPr bwMode="auto">
              <a:xfrm>
                <a:off x="920792" y="3730147"/>
                <a:ext cx="587260" cy="570892"/>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Sup>
                        <m:sSubSupPr>
                          <m:ctrlPr>
                            <a:rPr kumimoji="0" lang="en-US" sz="1400" b="0" i="1" u="none" strike="noStrike" cap="none" normalizeH="0" baseline="0" smtClean="0">
                              <a:ln>
                                <a:noFill/>
                              </a:ln>
                              <a:solidFill>
                                <a:schemeClr val="tx1"/>
                              </a:solidFill>
                              <a:effectLst/>
                              <a:latin typeface="Cambria Math" panose="02040503050406030204" pitchFamily="18" charset="0"/>
                            </a:rPr>
                          </m:ctrlPr>
                        </m:sSubSupPr>
                        <m:e>
                          <m:r>
                            <a:rPr kumimoji="0" lang="en-US" sz="1400" b="0" i="1" u="none" strike="noStrike" cap="none" normalizeH="0" baseline="0" smtClean="0">
                              <a:ln>
                                <a:noFill/>
                              </a:ln>
                              <a:solidFill>
                                <a:schemeClr val="tx1"/>
                              </a:solidFill>
                              <a:effectLst/>
                              <a:latin typeface="Cambria Math" panose="02040503050406030204" pitchFamily="18" charset="0"/>
                            </a:rPr>
                            <m:t>𝑃</m:t>
                          </m:r>
                        </m:e>
                        <m:sub>
                          <m:r>
                            <a:rPr kumimoji="0" lang="en-US" sz="1400" b="0" i="1" u="none" strike="noStrike" cap="none" normalizeH="0" baseline="0" smtClean="0">
                              <a:ln>
                                <a:noFill/>
                              </a:ln>
                              <a:solidFill>
                                <a:schemeClr val="tx1"/>
                              </a:solidFill>
                              <a:effectLst/>
                              <a:latin typeface="Cambria Math" panose="02040503050406030204" pitchFamily="18" charset="0"/>
                            </a:rPr>
                            <m:t>2030</m:t>
                          </m:r>
                        </m:sub>
                        <m:sup>
                          <m:r>
                            <a:rPr kumimoji="0" lang="en-US" sz="1400" b="0" i="1" u="none" strike="noStrike" cap="none" normalizeH="0" baseline="0" smtClean="0">
                              <a:ln>
                                <a:noFill/>
                              </a:ln>
                              <a:solidFill>
                                <a:schemeClr val="tx1"/>
                              </a:solidFill>
                              <a:effectLst/>
                              <a:latin typeface="Cambria Math" panose="02040503050406030204" pitchFamily="18" charset="0"/>
                            </a:rPr>
                            <m:t>𝑀</m:t>
                          </m:r>
                        </m:sup>
                      </m:sSubSup>
                    </m:oMath>
                  </m:oMathPara>
                </a14:m>
                <a:endParaRPr kumimoji="0" lang="en-US" sz="1400" b="0" i="0" u="none" strike="noStrike" cap="none" normalizeH="0" baseline="0" dirty="0">
                  <a:ln>
                    <a:noFill/>
                  </a:ln>
                  <a:solidFill>
                    <a:schemeClr val="tx1"/>
                  </a:solidFill>
                  <a:effectLst/>
                  <a:latin typeface="Cambria" charset="0"/>
                  <a:ea typeface="Times New Roman" charset="0"/>
                </a:endParaRPr>
              </a:p>
            </p:txBody>
          </p:sp>
        </mc:Choice>
        <mc:Fallback xmlns="">
          <p:sp>
            <p:nvSpPr>
              <p:cNvPr id="50" name="Text Box 30">
                <a:extLst>
                  <a:ext uri="{FF2B5EF4-FFF2-40B4-BE49-F238E27FC236}">
                    <a16:creationId xmlns:a16="http://schemas.microsoft.com/office/drawing/2014/main" id="{B5CD4096-8C84-954C-A90B-724661E2317C}"/>
                  </a:ext>
                </a:extLst>
              </p:cNvPr>
              <p:cNvSpPr txBox="1">
                <a:spLocks noRot="1" noChangeAspect="1" noMove="1" noResize="1" noEditPoints="1" noAdjustHandles="1" noChangeArrowheads="1" noChangeShapeType="1" noTextEdit="1"/>
              </p:cNvSpPr>
              <p:nvPr/>
            </p:nvSpPr>
            <p:spPr bwMode="auto">
              <a:xfrm>
                <a:off x="920792" y="3730147"/>
                <a:ext cx="587260" cy="570892"/>
              </a:xfrm>
              <a:prstGeom prst="rect">
                <a:avLst/>
              </a:prstGeom>
              <a:blipFill>
                <a:blip r:embed="rId6"/>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Text Box 30">
                <a:extLst>
                  <a:ext uri="{FF2B5EF4-FFF2-40B4-BE49-F238E27FC236}">
                    <a16:creationId xmlns:a16="http://schemas.microsoft.com/office/drawing/2014/main" id="{8C3F08AB-61C8-6547-9B43-9C5EE3696298}"/>
                  </a:ext>
                </a:extLst>
              </p:cNvPr>
              <p:cNvSpPr txBox="1">
                <a:spLocks noChangeArrowheads="1"/>
              </p:cNvSpPr>
              <p:nvPr/>
            </p:nvSpPr>
            <p:spPr bwMode="auto">
              <a:xfrm>
                <a:off x="924495" y="4405164"/>
                <a:ext cx="587260" cy="570892"/>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Sup>
                        <m:sSubSupPr>
                          <m:ctrlPr>
                            <a:rPr kumimoji="0" lang="en-US" sz="1400" b="0" i="1" u="none" strike="noStrike" cap="none" normalizeH="0" baseline="0" smtClean="0">
                              <a:ln>
                                <a:noFill/>
                              </a:ln>
                              <a:solidFill>
                                <a:schemeClr val="tx1"/>
                              </a:solidFill>
                              <a:effectLst/>
                              <a:latin typeface="Cambria Math" panose="02040503050406030204" pitchFamily="18" charset="0"/>
                            </a:rPr>
                          </m:ctrlPr>
                        </m:sSubSupPr>
                        <m:e>
                          <m:r>
                            <a:rPr kumimoji="0" lang="en-US" sz="1400" b="0" i="1" u="none" strike="noStrike" cap="none" normalizeH="0" baseline="0" smtClean="0">
                              <a:ln>
                                <a:noFill/>
                              </a:ln>
                              <a:solidFill>
                                <a:schemeClr val="tx1"/>
                              </a:solidFill>
                              <a:effectLst/>
                              <a:latin typeface="Cambria Math" panose="02040503050406030204" pitchFamily="18" charset="0"/>
                            </a:rPr>
                            <m:t>𝑃</m:t>
                          </m:r>
                        </m:e>
                        <m:sub>
                          <m:r>
                            <a:rPr kumimoji="0" lang="en-US" sz="1400" b="0" i="1" u="none" strike="noStrike" cap="none" normalizeH="0" baseline="0" smtClean="0">
                              <a:ln>
                                <a:noFill/>
                              </a:ln>
                              <a:solidFill>
                                <a:schemeClr val="tx1"/>
                              </a:solidFill>
                              <a:effectLst/>
                              <a:latin typeface="Cambria Math" panose="02040503050406030204" pitchFamily="18" charset="0"/>
                            </a:rPr>
                            <m:t>1990</m:t>
                          </m:r>
                        </m:sub>
                        <m:sup>
                          <m:r>
                            <a:rPr kumimoji="0" lang="en-US" sz="1400" b="0" i="1" u="none" strike="noStrike" cap="none" normalizeH="0" baseline="0" smtClean="0">
                              <a:ln>
                                <a:noFill/>
                              </a:ln>
                              <a:solidFill>
                                <a:schemeClr val="tx1"/>
                              </a:solidFill>
                              <a:effectLst/>
                              <a:latin typeface="Cambria Math" panose="02040503050406030204" pitchFamily="18" charset="0"/>
                            </a:rPr>
                            <m:t>𝑀</m:t>
                          </m:r>
                        </m:sup>
                      </m:sSubSup>
                    </m:oMath>
                  </m:oMathPara>
                </a14:m>
                <a:endParaRPr kumimoji="0" lang="en-US" sz="1400" b="0" i="0" u="none" strike="noStrike" cap="none" normalizeH="0" baseline="0" dirty="0">
                  <a:ln>
                    <a:noFill/>
                  </a:ln>
                  <a:solidFill>
                    <a:schemeClr val="tx1"/>
                  </a:solidFill>
                  <a:effectLst/>
                  <a:latin typeface="Cambria" charset="0"/>
                  <a:ea typeface="Times New Roman" charset="0"/>
                </a:endParaRPr>
              </a:p>
            </p:txBody>
          </p:sp>
        </mc:Choice>
        <mc:Fallback xmlns="">
          <p:sp>
            <p:nvSpPr>
              <p:cNvPr id="51" name="Text Box 30">
                <a:extLst>
                  <a:ext uri="{FF2B5EF4-FFF2-40B4-BE49-F238E27FC236}">
                    <a16:creationId xmlns:a16="http://schemas.microsoft.com/office/drawing/2014/main" id="{8C3F08AB-61C8-6547-9B43-9C5EE3696298}"/>
                  </a:ext>
                </a:extLst>
              </p:cNvPr>
              <p:cNvSpPr txBox="1">
                <a:spLocks noRot="1" noChangeAspect="1" noMove="1" noResize="1" noEditPoints="1" noAdjustHandles="1" noChangeArrowheads="1" noChangeShapeType="1" noTextEdit="1"/>
              </p:cNvSpPr>
              <p:nvPr/>
            </p:nvSpPr>
            <p:spPr bwMode="auto">
              <a:xfrm>
                <a:off x="924495" y="4405164"/>
                <a:ext cx="587260" cy="570892"/>
              </a:xfrm>
              <a:prstGeom prst="rect">
                <a:avLst/>
              </a:prstGeom>
              <a:blipFill>
                <a:blip r:embed="rId7"/>
                <a:stretch>
                  <a:fillRect/>
                </a:stretch>
              </a:blipFill>
              <a:ln w="9525">
                <a:noFill/>
                <a:miter lim="800000"/>
                <a:headEnd/>
                <a:tailEnd/>
              </a:ln>
            </p:spPr>
            <p:txBody>
              <a:bodyPr/>
              <a:lstStyle/>
              <a:p>
                <a:r>
                  <a:rPr lang="en-US">
                    <a:noFill/>
                  </a:rPr>
                  <a:t> </a:t>
                </a:r>
              </a:p>
            </p:txBody>
          </p:sp>
        </mc:Fallback>
      </mc:AlternateContent>
    </p:spTree>
    <p:extLst>
      <p:ext uri="{BB962C8B-B14F-4D97-AF65-F5344CB8AC3E}">
        <p14:creationId xmlns:p14="http://schemas.microsoft.com/office/powerpoint/2010/main" val="99774348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Line 21">
            <a:extLst>
              <a:ext uri="{FF2B5EF4-FFF2-40B4-BE49-F238E27FC236}">
                <a16:creationId xmlns:a16="http://schemas.microsoft.com/office/drawing/2014/main" id="{6660B1E8-D252-784D-9C3F-2E0DAE77652B}"/>
              </a:ext>
            </a:extLst>
          </p:cNvPr>
          <p:cNvSpPr>
            <a:spLocks noChangeShapeType="1"/>
          </p:cNvSpPr>
          <p:nvPr/>
        </p:nvSpPr>
        <p:spPr bwMode="auto">
          <a:xfrm flipH="1" flipV="1">
            <a:off x="2735363" y="2262641"/>
            <a:ext cx="3936678" cy="2764849"/>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0C38F107-CC69-EE4C-A60A-1240E4CCF516}"/>
              </a:ext>
            </a:extLst>
          </p:cNvPr>
          <p:cNvSpPr>
            <a:spLocks noGrp="1"/>
          </p:cNvSpPr>
          <p:nvPr>
            <p:ph type="title"/>
          </p:nvPr>
        </p:nvSpPr>
        <p:spPr/>
        <p:txBody>
          <a:bodyPr/>
          <a:lstStyle/>
          <a:p>
            <a:r>
              <a:rPr lang="en-US" dirty="0"/>
              <a:t>Development Restrictions</a:t>
            </a:r>
          </a:p>
        </p:txBody>
      </p:sp>
      <p:grpSp>
        <p:nvGrpSpPr>
          <p:cNvPr id="4" name="Group 14">
            <a:extLst>
              <a:ext uri="{FF2B5EF4-FFF2-40B4-BE49-F238E27FC236}">
                <a16:creationId xmlns:a16="http://schemas.microsoft.com/office/drawing/2014/main" id="{6F5A112E-327E-394F-8033-7D8E916D2C5F}"/>
              </a:ext>
            </a:extLst>
          </p:cNvPr>
          <p:cNvGrpSpPr>
            <a:grpSpLocks/>
          </p:cNvGrpSpPr>
          <p:nvPr/>
        </p:nvGrpSpPr>
        <p:grpSpPr bwMode="auto">
          <a:xfrm>
            <a:off x="740917" y="1830510"/>
            <a:ext cx="6216796" cy="4276137"/>
            <a:chOff x="2222" y="1264"/>
            <a:chExt cx="7622" cy="5393"/>
          </a:xfrm>
        </p:grpSpPr>
        <p:grpSp>
          <p:nvGrpSpPr>
            <p:cNvPr id="5" name="Group 15">
              <a:extLst>
                <a:ext uri="{FF2B5EF4-FFF2-40B4-BE49-F238E27FC236}">
                  <a16:creationId xmlns:a16="http://schemas.microsoft.com/office/drawing/2014/main" id="{E73AF273-463E-3940-AE11-8E0FF675CB7C}"/>
                </a:ext>
              </a:extLst>
            </p:cNvPr>
            <p:cNvGrpSpPr>
              <a:grpSpLocks/>
            </p:cNvGrpSpPr>
            <p:nvPr/>
          </p:nvGrpSpPr>
          <p:grpSpPr bwMode="auto">
            <a:xfrm>
              <a:off x="2222" y="1264"/>
              <a:ext cx="7622" cy="5361"/>
              <a:chOff x="2222" y="1264"/>
              <a:chExt cx="7622" cy="5361"/>
            </a:xfrm>
          </p:grpSpPr>
          <p:grpSp>
            <p:nvGrpSpPr>
              <p:cNvPr id="8" name="Group 16">
                <a:extLst>
                  <a:ext uri="{FF2B5EF4-FFF2-40B4-BE49-F238E27FC236}">
                    <a16:creationId xmlns:a16="http://schemas.microsoft.com/office/drawing/2014/main" id="{1ADE6042-EE68-B44A-BF1F-762C401B9F7B}"/>
                  </a:ext>
                </a:extLst>
              </p:cNvPr>
              <p:cNvGrpSpPr>
                <a:grpSpLocks/>
              </p:cNvGrpSpPr>
              <p:nvPr/>
            </p:nvGrpSpPr>
            <p:grpSpPr bwMode="auto">
              <a:xfrm>
                <a:off x="2222" y="1264"/>
                <a:ext cx="7622" cy="5361"/>
                <a:chOff x="2222" y="1264"/>
                <a:chExt cx="7622" cy="5361"/>
              </a:xfrm>
            </p:grpSpPr>
            <p:grpSp>
              <p:nvGrpSpPr>
                <p:cNvPr id="11" name="Group 17">
                  <a:extLst>
                    <a:ext uri="{FF2B5EF4-FFF2-40B4-BE49-F238E27FC236}">
                      <a16:creationId xmlns:a16="http://schemas.microsoft.com/office/drawing/2014/main" id="{16BDBB6D-31AE-A242-BCB2-0BEFA8954EF7}"/>
                    </a:ext>
                  </a:extLst>
                </p:cNvPr>
                <p:cNvGrpSpPr>
                  <a:grpSpLocks/>
                </p:cNvGrpSpPr>
                <p:nvPr/>
              </p:nvGrpSpPr>
              <p:grpSpPr bwMode="auto">
                <a:xfrm>
                  <a:off x="3141" y="1264"/>
                  <a:ext cx="5940" cy="4680"/>
                  <a:chOff x="3141" y="1264"/>
                  <a:chExt cx="5940" cy="4680"/>
                </a:xfrm>
              </p:grpSpPr>
              <p:sp>
                <p:nvSpPr>
                  <p:cNvPr id="17" name="Line 18">
                    <a:extLst>
                      <a:ext uri="{FF2B5EF4-FFF2-40B4-BE49-F238E27FC236}">
                        <a16:creationId xmlns:a16="http://schemas.microsoft.com/office/drawing/2014/main" id="{F03A6ECF-6BFC-E643-9A46-989CAD36A23B}"/>
                      </a:ext>
                    </a:extLst>
                  </p:cNvPr>
                  <p:cNvSpPr>
                    <a:spLocks noChangeShapeType="1"/>
                  </p:cNvSpPr>
                  <p:nvPr/>
                </p:nvSpPr>
                <p:spPr bwMode="auto">
                  <a:xfrm>
                    <a:off x="3141" y="5944"/>
                    <a:ext cx="5940" cy="0"/>
                  </a:xfrm>
                  <a:prstGeom prst="line">
                    <a:avLst/>
                  </a:prstGeom>
                  <a:noFill/>
                  <a:ln w="44450">
                    <a:solidFill>
                      <a:srgbClr val="4A7EBB"/>
                    </a:solidFill>
                    <a:round/>
                    <a:headEnd/>
                    <a:tailEnd type="triangle" w="med" len="me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18" name="Line 19">
                    <a:extLst>
                      <a:ext uri="{FF2B5EF4-FFF2-40B4-BE49-F238E27FC236}">
                        <a16:creationId xmlns:a16="http://schemas.microsoft.com/office/drawing/2014/main" id="{B1E09514-E746-D243-97A1-24F3075E8E19}"/>
                      </a:ext>
                    </a:extLst>
                  </p:cNvPr>
                  <p:cNvSpPr>
                    <a:spLocks noChangeShapeType="1"/>
                  </p:cNvSpPr>
                  <p:nvPr/>
                </p:nvSpPr>
                <p:spPr bwMode="auto">
                  <a:xfrm flipV="1">
                    <a:off x="3141" y="1264"/>
                    <a:ext cx="0" cy="4680"/>
                  </a:xfrm>
                  <a:prstGeom prst="line">
                    <a:avLst/>
                  </a:prstGeom>
                  <a:noFill/>
                  <a:ln w="44450">
                    <a:solidFill>
                      <a:srgbClr val="4A7EBB"/>
                    </a:solidFill>
                    <a:round/>
                    <a:headEnd/>
                    <a:tailEnd type="triangle" w="med" len="me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19" name="Line 20">
                    <a:extLst>
                      <a:ext uri="{FF2B5EF4-FFF2-40B4-BE49-F238E27FC236}">
                        <a16:creationId xmlns:a16="http://schemas.microsoft.com/office/drawing/2014/main" id="{B786B5F7-1A74-E14B-9541-32A9AFF70EED}"/>
                      </a:ext>
                    </a:extLst>
                  </p:cNvPr>
                  <p:cNvSpPr>
                    <a:spLocks noChangeShapeType="1"/>
                  </p:cNvSpPr>
                  <p:nvPr/>
                </p:nvSpPr>
                <p:spPr bwMode="auto">
                  <a:xfrm>
                    <a:off x="3501" y="1984"/>
                    <a:ext cx="5220" cy="3600"/>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21" name="Line 22">
                    <a:extLst>
                      <a:ext uri="{FF2B5EF4-FFF2-40B4-BE49-F238E27FC236}">
                        <a16:creationId xmlns:a16="http://schemas.microsoft.com/office/drawing/2014/main" id="{76C7B096-EA1E-8548-9237-6A0DA9E7FEFD}"/>
                      </a:ext>
                    </a:extLst>
                  </p:cNvPr>
                  <p:cNvSpPr>
                    <a:spLocks noChangeShapeType="1"/>
                  </p:cNvSpPr>
                  <p:nvPr/>
                </p:nvSpPr>
                <p:spPr bwMode="auto">
                  <a:xfrm flipV="1">
                    <a:off x="3811" y="2504"/>
                    <a:ext cx="4604" cy="3246"/>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grpSp>
            <p:sp>
              <p:nvSpPr>
                <p:cNvPr id="12" name="Text Box 23">
                  <a:extLst>
                    <a:ext uri="{FF2B5EF4-FFF2-40B4-BE49-F238E27FC236}">
                      <a16:creationId xmlns:a16="http://schemas.microsoft.com/office/drawing/2014/main" id="{0803E4AB-293C-0643-8681-D13AF3E61ED3}"/>
                    </a:ext>
                  </a:extLst>
                </p:cNvPr>
                <p:cNvSpPr txBox="1">
                  <a:spLocks noChangeArrowheads="1"/>
                </p:cNvSpPr>
                <p:nvPr/>
              </p:nvSpPr>
              <p:spPr bwMode="auto">
                <a:xfrm>
                  <a:off x="2222" y="1332"/>
                  <a:ext cx="1260" cy="144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Price</a:t>
                  </a:r>
                </a:p>
              </p:txBody>
            </p:sp>
            <p:sp>
              <p:nvSpPr>
                <p:cNvPr id="13" name="Text Box 24">
                  <a:extLst>
                    <a:ext uri="{FF2B5EF4-FFF2-40B4-BE49-F238E27FC236}">
                      <a16:creationId xmlns:a16="http://schemas.microsoft.com/office/drawing/2014/main" id="{76C44090-E811-C14F-9FFD-FD036D23031D}"/>
                    </a:ext>
                  </a:extLst>
                </p:cNvPr>
                <p:cNvSpPr txBox="1">
                  <a:spLocks noChangeArrowheads="1"/>
                </p:cNvSpPr>
                <p:nvPr/>
              </p:nvSpPr>
              <p:spPr bwMode="auto">
                <a:xfrm>
                  <a:off x="7684" y="5905"/>
                  <a:ext cx="216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baseline="0" dirty="0">
                      <a:ln>
                        <a:noFill/>
                      </a:ln>
                      <a:solidFill>
                        <a:schemeClr val="tx1"/>
                      </a:solidFill>
                      <a:effectLst/>
                      <a:latin typeface="Cambria" charset="0"/>
                      <a:ea typeface="Times New Roman" charset="0"/>
                    </a:rPr>
                    <a:t>Quantity </a:t>
                  </a:r>
                  <a:r>
                    <a:rPr lang="en-US" sz="1600" dirty="0">
                      <a:latin typeface="Cambria" charset="0"/>
                      <a:ea typeface="Times New Roman" charset="0"/>
                    </a:rPr>
                    <a:t>o</a:t>
                  </a:r>
                  <a:r>
                    <a:rPr kumimoji="0" lang="en-US" sz="1600" b="0" i="0" u="none" strike="noStrike" cap="none" normalizeH="0" baseline="0" dirty="0">
                      <a:ln>
                        <a:noFill/>
                      </a:ln>
                      <a:solidFill>
                        <a:schemeClr val="tx1"/>
                      </a:solidFill>
                      <a:effectLst/>
                      <a:latin typeface="Cambria" charset="0"/>
                      <a:ea typeface="Times New Roman" charset="0"/>
                    </a:rPr>
                    <a:t>f developed land</a:t>
                  </a:r>
                  <a:endParaRPr kumimoji="0" lang="en-US" sz="1600" b="0" i="0" u="none" strike="noStrike" cap="none" normalizeH="0" baseline="0" dirty="0">
                    <a:ln>
                      <a:noFill/>
                    </a:ln>
                    <a:solidFill>
                      <a:schemeClr val="tx1"/>
                    </a:solidFill>
                    <a:effectLst/>
                    <a:latin typeface="Times New Roman" charset="0"/>
                    <a:ea typeface="Times New Roman" charset="0"/>
                  </a:endParaRPr>
                </a:p>
              </p:txBody>
            </p:sp>
            <p:sp>
              <p:nvSpPr>
                <p:cNvPr id="14" name="Text Box 25">
                  <a:extLst>
                    <a:ext uri="{FF2B5EF4-FFF2-40B4-BE49-F238E27FC236}">
                      <a16:creationId xmlns:a16="http://schemas.microsoft.com/office/drawing/2014/main" id="{6806FAA3-0959-4144-80AB-6B180402EE99}"/>
                    </a:ext>
                  </a:extLst>
                </p:cNvPr>
                <p:cNvSpPr txBox="1">
                  <a:spLocks noChangeArrowheads="1"/>
                </p:cNvSpPr>
                <p:nvPr/>
              </p:nvSpPr>
              <p:spPr bwMode="auto">
                <a:xfrm>
                  <a:off x="7511" y="4083"/>
                  <a:ext cx="1899"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200" dirty="0">
                      <a:latin typeface="Cambria" charset="0"/>
                      <a:ea typeface="Times New Roman" charset="0"/>
                    </a:rPr>
                    <a:t>Higher price of substitute property</a:t>
                  </a:r>
                  <a:endParaRPr kumimoji="0" lang="en-US" sz="1100" b="0" i="0" u="none" strike="noStrike" cap="none" normalizeH="0" baseline="0" dirty="0">
                    <a:ln>
                      <a:noFill/>
                    </a:ln>
                    <a:solidFill>
                      <a:schemeClr val="tx1"/>
                    </a:solidFill>
                    <a:effectLst/>
                    <a:latin typeface="Times New Roman" charset="0"/>
                    <a:ea typeface="Times New Roman" charset="0"/>
                  </a:endParaRPr>
                </a:p>
              </p:txBody>
            </p:sp>
            <p:sp>
              <p:nvSpPr>
                <p:cNvPr id="15" name="Text Box 26">
                  <a:extLst>
                    <a:ext uri="{FF2B5EF4-FFF2-40B4-BE49-F238E27FC236}">
                      <a16:creationId xmlns:a16="http://schemas.microsoft.com/office/drawing/2014/main" id="{9585133F-72C7-3E44-B22E-2448F720DBFC}"/>
                    </a:ext>
                  </a:extLst>
                </p:cNvPr>
                <p:cNvSpPr txBox="1">
                  <a:spLocks noChangeArrowheads="1"/>
                </p:cNvSpPr>
                <p:nvPr/>
              </p:nvSpPr>
              <p:spPr bwMode="auto">
                <a:xfrm>
                  <a:off x="8081" y="2659"/>
                  <a:ext cx="1566"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400" dirty="0">
                      <a:latin typeface="Cambria" charset="0"/>
                      <a:ea typeface="Times New Roman" charset="0"/>
                    </a:rPr>
                    <a:t>S</a:t>
                  </a:r>
                  <a:endParaRPr kumimoji="0" lang="en-US" sz="1200" b="0" i="0" u="none" strike="noStrike" cap="none" normalizeH="0" baseline="0" dirty="0">
                    <a:ln>
                      <a:noFill/>
                    </a:ln>
                    <a:solidFill>
                      <a:schemeClr val="tx1"/>
                    </a:solidFill>
                    <a:effectLst/>
                    <a:latin typeface="Times New Roman" charset="0"/>
                    <a:ea typeface="Times New Roman" charset="0"/>
                  </a:endParaRPr>
                </a:p>
              </p:txBody>
            </p:sp>
          </p:grpSp>
          <p:sp>
            <p:nvSpPr>
              <p:cNvPr id="9" name="Line 28">
                <a:extLst>
                  <a:ext uri="{FF2B5EF4-FFF2-40B4-BE49-F238E27FC236}">
                    <a16:creationId xmlns:a16="http://schemas.microsoft.com/office/drawing/2014/main" id="{CF648E96-AFC3-FE43-B588-9FBAB3F73388}"/>
                  </a:ext>
                </a:extLst>
              </p:cNvPr>
              <p:cNvSpPr>
                <a:spLocks noChangeShapeType="1"/>
              </p:cNvSpPr>
              <p:nvPr/>
            </p:nvSpPr>
            <p:spPr bwMode="auto">
              <a:xfrm flipH="1">
                <a:off x="6988" y="3547"/>
                <a:ext cx="5" cy="2420"/>
              </a:xfrm>
              <a:prstGeom prst="line">
                <a:avLst/>
              </a:prstGeom>
              <a:noFill/>
              <a:ln w="12700">
                <a:solidFill>
                  <a:srgbClr val="000000"/>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10" name="Line 29">
                <a:extLst>
                  <a:ext uri="{FF2B5EF4-FFF2-40B4-BE49-F238E27FC236}">
                    <a16:creationId xmlns:a16="http://schemas.microsoft.com/office/drawing/2014/main" id="{8E795C15-7548-D54D-A5B7-0B1AA5412DAA}"/>
                  </a:ext>
                </a:extLst>
              </p:cNvPr>
              <p:cNvSpPr>
                <a:spLocks noChangeShapeType="1"/>
              </p:cNvSpPr>
              <p:nvPr/>
            </p:nvSpPr>
            <p:spPr bwMode="auto">
              <a:xfrm flipH="1">
                <a:off x="6375" y="3969"/>
                <a:ext cx="0" cy="1998"/>
              </a:xfrm>
              <a:prstGeom prst="line">
                <a:avLst/>
              </a:prstGeom>
              <a:noFill/>
              <a:ln w="12700">
                <a:solidFill>
                  <a:srgbClr val="000000"/>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grpSp>
        <mc:AlternateContent xmlns:mc="http://schemas.openxmlformats.org/markup-compatibility/2006" xmlns:a14="http://schemas.microsoft.com/office/drawing/2010/main">
          <mc:Choice Requires="a14">
            <p:sp>
              <p:nvSpPr>
                <p:cNvPr id="6" name="Text Box 30">
                  <a:extLst>
                    <a:ext uri="{FF2B5EF4-FFF2-40B4-BE49-F238E27FC236}">
                      <a16:creationId xmlns:a16="http://schemas.microsoft.com/office/drawing/2014/main" id="{C1017A07-A69D-8747-B465-D5DD45A124A8}"/>
                    </a:ext>
                  </a:extLst>
                </p:cNvPr>
                <p:cNvSpPr txBox="1">
                  <a:spLocks noChangeArrowheads="1"/>
                </p:cNvSpPr>
                <p:nvPr/>
              </p:nvSpPr>
              <p:spPr bwMode="auto">
                <a:xfrm>
                  <a:off x="6647" y="5937"/>
                  <a:ext cx="720" cy="720"/>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Sup>
                          <m:sSubSupPr>
                            <m:ctrlPr>
                              <a:rPr kumimoji="0" lang="en-US" sz="1400" b="0" i="1" u="none" strike="noStrike" cap="none" normalizeH="0" baseline="0" smtClean="0">
                                <a:ln>
                                  <a:noFill/>
                                </a:ln>
                                <a:solidFill>
                                  <a:schemeClr val="tx1"/>
                                </a:solidFill>
                                <a:effectLst/>
                                <a:latin typeface="Cambria Math" panose="02040503050406030204" pitchFamily="18" charset="0"/>
                              </a:rPr>
                            </m:ctrlPr>
                          </m:sSubSupPr>
                          <m:e>
                            <m:r>
                              <a:rPr kumimoji="0" lang="en-US" sz="1400" b="0" i="1" u="none" strike="noStrike" cap="none" normalizeH="0" baseline="0" smtClean="0">
                                <a:ln>
                                  <a:noFill/>
                                </a:ln>
                                <a:solidFill>
                                  <a:schemeClr val="tx1"/>
                                </a:solidFill>
                                <a:effectLst/>
                                <a:latin typeface="Cambria Math" panose="02040503050406030204" pitchFamily="18" charset="0"/>
                              </a:rPr>
                              <m:t>𝑄</m:t>
                            </m:r>
                          </m:e>
                          <m:sub>
                            <m:r>
                              <a:rPr kumimoji="0" lang="en-US" sz="1400" b="0" i="1" u="none" strike="noStrike" cap="none" normalizeH="0" baseline="0" smtClean="0">
                                <a:ln>
                                  <a:noFill/>
                                </a:ln>
                                <a:solidFill>
                                  <a:schemeClr val="tx1"/>
                                </a:solidFill>
                                <a:effectLst/>
                                <a:latin typeface="Cambria Math" panose="02040503050406030204" pitchFamily="18" charset="0"/>
                              </a:rPr>
                              <m:t>2030</m:t>
                            </m:r>
                          </m:sub>
                          <m:sup>
                            <m:r>
                              <a:rPr kumimoji="0" lang="en-US" sz="1400" b="0" i="1" u="none" strike="noStrike" cap="none" normalizeH="0" baseline="0" smtClean="0">
                                <a:ln>
                                  <a:noFill/>
                                </a:ln>
                                <a:solidFill>
                                  <a:schemeClr val="tx1"/>
                                </a:solidFill>
                                <a:effectLst/>
                                <a:latin typeface="Cambria Math" panose="02040503050406030204" pitchFamily="18" charset="0"/>
                              </a:rPr>
                              <m:t>𝐺</m:t>
                            </m:r>
                          </m:sup>
                        </m:sSubSup>
                      </m:oMath>
                    </m:oMathPara>
                  </a14:m>
                  <a:endParaRPr kumimoji="0" lang="en-US" sz="1400" b="0" i="0" u="none" strike="noStrike" cap="none" normalizeH="0" baseline="0" dirty="0">
                    <a:ln>
                      <a:noFill/>
                    </a:ln>
                    <a:solidFill>
                      <a:schemeClr val="tx1"/>
                    </a:solidFill>
                    <a:effectLst/>
                    <a:latin typeface="Cambria" charset="0"/>
                    <a:ea typeface="Times New Roman" charset="0"/>
                  </a:endParaRPr>
                </a:p>
              </p:txBody>
            </p:sp>
          </mc:Choice>
          <mc:Fallback xmlns="">
            <p:sp>
              <p:nvSpPr>
                <p:cNvPr id="6" name="Text Box 30">
                  <a:extLst>
                    <a:ext uri="{FF2B5EF4-FFF2-40B4-BE49-F238E27FC236}">
                      <a16:creationId xmlns:a16="http://schemas.microsoft.com/office/drawing/2014/main" id="{C1017A07-A69D-8747-B465-D5DD45A124A8}"/>
                    </a:ext>
                  </a:extLst>
                </p:cNvPr>
                <p:cNvSpPr txBox="1">
                  <a:spLocks noRot="1" noChangeAspect="1" noMove="1" noResize="1" noEditPoints="1" noAdjustHandles="1" noChangeArrowheads="1" noChangeShapeType="1" noTextEdit="1"/>
                </p:cNvSpPr>
                <p:nvPr/>
              </p:nvSpPr>
              <p:spPr bwMode="auto">
                <a:xfrm>
                  <a:off x="6647" y="5937"/>
                  <a:ext cx="720" cy="720"/>
                </a:xfrm>
                <a:prstGeom prst="rect">
                  <a:avLst/>
                </a:prstGeom>
                <a:blipFill>
                  <a:blip r:embed="rId2"/>
                  <a:stretch>
                    <a:fillRect/>
                  </a:stretch>
                </a:blipFill>
                <a:ln w="9525">
                  <a:noFill/>
                  <a:miter lim="800000"/>
                  <a:headEnd/>
                  <a:tailEnd/>
                </a:ln>
              </p:spPr>
              <p:txBody>
                <a:bodyPr/>
                <a:lstStyle/>
                <a:p>
                  <a:r>
                    <a:rPr lang="en-US">
                      <a:noFill/>
                    </a:rPr>
                    <a:t> </a:t>
                  </a:r>
                </a:p>
              </p:txBody>
            </p:sp>
          </mc:Fallback>
        </mc:AlternateContent>
      </p:grpSp>
      <p:cxnSp>
        <p:nvCxnSpPr>
          <p:cNvPr id="22" name="Straight Arrow Connector 21">
            <a:extLst>
              <a:ext uri="{FF2B5EF4-FFF2-40B4-BE49-F238E27FC236}">
                <a16:creationId xmlns:a16="http://schemas.microsoft.com/office/drawing/2014/main" id="{1CEE20BD-7C32-F04B-BB5C-98C03709B44A}"/>
              </a:ext>
            </a:extLst>
          </p:cNvPr>
          <p:cNvCxnSpPr>
            <a:cxnSpLocks/>
          </p:cNvCxnSpPr>
          <p:nvPr/>
        </p:nvCxnSpPr>
        <p:spPr>
          <a:xfrm>
            <a:off x="5188185" y="4604423"/>
            <a:ext cx="678485" cy="0"/>
          </a:xfrm>
          <a:prstGeom prst="straightConnector1">
            <a:avLst/>
          </a:prstGeom>
          <a:ln w="50800">
            <a:solidFill>
              <a:srgbClr val="FF0000"/>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sp>
        <p:nvSpPr>
          <p:cNvPr id="29" name="Line 20">
            <a:extLst>
              <a:ext uri="{FF2B5EF4-FFF2-40B4-BE49-F238E27FC236}">
                <a16:creationId xmlns:a16="http://schemas.microsoft.com/office/drawing/2014/main" id="{206AE460-C01E-4E4F-A816-9A5A0ED7EDED}"/>
              </a:ext>
            </a:extLst>
          </p:cNvPr>
          <p:cNvSpPr>
            <a:spLocks noChangeShapeType="1"/>
          </p:cNvSpPr>
          <p:nvPr/>
        </p:nvSpPr>
        <p:spPr bwMode="auto">
          <a:xfrm>
            <a:off x="1633729" y="3673791"/>
            <a:ext cx="2694052" cy="1728755"/>
          </a:xfrm>
          <a:prstGeom prst="line">
            <a:avLst/>
          </a:prstGeom>
          <a:noFill/>
          <a:ln w="44450">
            <a:solidFill>
              <a:srgbClr val="4A7EBB"/>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32" name="Line 28">
            <a:extLst>
              <a:ext uri="{FF2B5EF4-FFF2-40B4-BE49-F238E27FC236}">
                <a16:creationId xmlns:a16="http://schemas.microsoft.com/office/drawing/2014/main" id="{B3C917DE-6517-9B43-AAAE-74C7D83735C6}"/>
              </a:ext>
            </a:extLst>
          </p:cNvPr>
          <p:cNvSpPr>
            <a:spLocks noChangeShapeType="1"/>
          </p:cNvSpPr>
          <p:nvPr/>
        </p:nvSpPr>
        <p:spPr bwMode="auto">
          <a:xfrm>
            <a:off x="3129741" y="4645488"/>
            <a:ext cx="2333" cy="897683"/>
          </a:xfrm>
          <a:prstGeom prst="line">
            <a:avLst/>
          </a:prstGeom>
          <a:noFill/>
          <a:ln w="12700">
            <a:solidFill>
              <a:srgbClr val="000000"/>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mc:AlternateContent xmlns:mc="http://schemas.openxmlformats.org/markup-compatibility/2006" xmlns:a14="http://schemas.microsoft.com/office/drawing/2010/main">
        <mc:Choice Requires="a14">
          <p:sp>
            <p:nvSpPr>
              <p:cNvPr id="33" name="Text Box 30">
                <a:extLst>
                  <a:ext uri="{FF2B5EF4-FFF2-40B4-BE49-F238E27FC236}">
                    <a16:creationId xmlns:a16="http://schemas.microsoft.com/office/drawing/2014/main" id="{2CF2BB26-BDF2-6C4A-9495-42277EE188EA}"/>
                  </a:ext>
                </a:extLst>
              </p:cNvPr>
              <p:cNvSpPr txBox="1">
                <a:spLocks noChangeArrowheads="1"/>
              </p:cNvSpPr>
              <p:nvPr/>
            </p:nvSpPr>
            <p:spPr bwMode="auto">
              <a:xfrm>
                <a:off x="3848336" y="5550492"/>
                <a:ext cx="587260" cy="570892"/>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Sup>
                        <m:sSubSupPr>
                          <m:ctrlPr>
                            <a:rPr kumimoji="0" lang="en-US" sz="1400" b="0" i="1" u="none" strike="noStrike" cap="none" normalizeH="0" baseline="0" smtClean="0">
                              <a:ln>
                                <a:noFill/>
                              </a:ln>
                              <a:solidFill>
                                <a:schemeClr val="tx1"/>
                              </a:solidFill>
                              <a:effectLst/>
                              <a:latin typeface="Cambria Math" panose="02040503050406030204" pitchFamily="18" charset="0"/>
                            </a:rPr>
                          </m:ctrlPr>
                        </m:sSubSupPr>
                        <m:e>
                          <m:r>
                            <a:rPr kumimoji="0" lang="en-US" sz="1400" b="0" i="1" u="none" strike="noStrike" cap="none" normalizeH="0" baseline="0" smtClean="0">
                              <a:ln>
                                <a:noFill/>
                              </a:ln>
                              <a:solidFill>
                                <a:schemeClr val="tx1"/>
                              </a:solidFill>
                              <a:effectLst/>
                              <a:latin typeface="Cambria Math" panose="02040503050406030204" pitchFamily="18" charset="0"/>
                            </a:rPr>
                            <m:t>𝑄</m:t>
                          </m:r>
                        </m:e>
                        <m:sub>
                          <m:r>
                            <a:rPr kumimoji="0" lang="en-US" sz="1400" b="0" i="1" u="none" strike="noStrike" cap="none" normalizeH="0" baseline="0" smtClean="0">
                              <a:ln>
                                <a:noFill/>
                              </a:ln>
                              <a:solidFill>
                                <a:schemeClr val="tx1"/>
                              </a:solidFill>
                              <a:effectLst/>
                              <a:latin typeface="Cambria Math" panose="02040503050406030204" pitchFamily="18" charset="0"/>
                            </a:rPr>
                            <m:t>2030</m:t>
                          </m:r>
                        </m:sub>
                        <m:sup>
                          <m:r>
                            <a:rPr kumimoji="0" lang="en-US" sz="1400" b="0" i="1" u="none" strike="noStrike" cap="none" normalizeH="0" baseline="0" smtClean="0">
                              <a:ln>
                                <a:noFill/>
                              </a:ln>
                              <a:solidFill>
                                <a:schemeClr val="tx1"/>
                              </a:solidFill>
                              <a:effectLst/>
                              <a:latin typeface="Cambria Math" panose="02040503050406030204" pitchFamily="18" charset="0"/>
                            </a:rPr>
                            <m:t>𝑀</m:t>
                          </m:r>
                        </m:sup>
                      </m:sSubSup>
                    </m:oMath>
                  </m:oMathPara>
                </a14:m>
                <a:endParaRPr kumimoji="0" lang="en-US" sz="1400" b="0" i="0" u="none" strike="noStrike" cap="none" normalizeH="0" baseline="0" dirty="0">
                  <a:ln>
                    <a:noFill/>
                  </a:ln>
                  <a:solidFill>
                    <a:schemeClr val="tx1"/>
                  </a:solidFill>
                  <a:effectLst/>
                  <a:latin typeface="Cambria" charset="0"/>
                  <a:ea typeface="Times New Roman" charset="0"/>
                </a:endParaRPr>
              </a:p>
            </p:txBody>
          </p:sp>
        </mc:Choice>
        <mc:Fallback xmlns="">
          <p:sp>
            <p:nvSpPr>
              <p:cNvPr id="33" name="Text Box 30">
                <a:extLst>
                  <a:ext uri="{FF2B5EF4-FFF2-40B4-BE49-F238E27FC236}">
                    <a16:creationId xmlns:a16="http://schemas.microsoft.com/office/drawing/2014/main" id="{2CF2BB26-BDF2-6C4A-9495-42277EE188EA}"/>
                  </a:ext>
                </a:extLst>
              </p:cNvPr>
              <p:cNvSpPr txBox="1">
                <a:spLocks noRot="1" noChangeAspect="1" noMove="1" noResize="1" noEditPoints="1" noAdjustHandles="1" noChangeArrowheads="1" noChangeShapeType="1" noTextEdit="1"/>
              </p:cNvSpPr>
              <p:nvPr/>
            </p:nvSpPr>
            <p:spPr bwMode="auto">
              <a:xfrm>
                <a:off x="3848336" y="5550492"/>
                <a:ext cx="587260" cy="570892"/>
              </a:xfrm>
              <a:prstGeom prst="rect">
                <a:avLst/>
              </a:prstGeom>
              <a:blipFill>
                <a:blip r:embed="rId3"/>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4" name="Text Box 30">
                <a:extLst>
                  <a:ext uri="{FF2B5EF4-FFF2-40B4-BE49-F238E27FC236}">
                    <a16:creationId xmlns:a16="http://schemas.microsoft.com/office/drawing/2014/main" id="{EB09F891-7E50-C740-9776-B9B97339A098}"/>
                  </a:ext>
                </a:extLst>
              </p:cNvPr>
              <p:cNvSpPr txBox="1">
                <a:spLocks noChangeArrowheads="1"/>
              </p:cNvSpPr>
              <p:nvPr/>
            </p:nvSpPr>
            <p:spPr bwMode="auto">
              <a:xfrm>
                <a:off x="2855087" y="5548359"/>
                <a:ext cx="587260" cy="570892"/>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Sup>
                        <m:sSubSupPr>
                          <m:ctrlPr>
                            <a:rPr kumimoji="0" lang="en-US" sz="1400" b="0" i="1" u="none" strike="noStrike" cap="none" normalizeH="0" baseline="0" smtClean="0">
                              <a:ln>
                                <a:noFill/>
                              </a:ln>
                              <a:solidFill>
                                <a:schemeClr val="tx1"/>
                              </a:solidFill>
                              <a:effectLst/>
                              <a:latin typeface="Cambria Math" panose="02040503050406030204" pitchFamily="18" charset="0"/>
                            </a:rPr>
                          </m:ctrlPr>
                        </m:sSubSupPr>
                        <m:e>
                          <m:r>
                            <a:rPr kumimoji="0" lang="en-US" sz="1400" b="0" i="1" u="none" strike="noStrike" cap="none" normalizeH="0" baseline="0" smtClean="0">
                              <a:ln>
                                <a:noFill/>
                              </a:ln>
                              <a:solidFill>
                                <a:schemeClr val="tx1"/>
                              </a:solidFill>
                              <a:effectLst/>
                              <a:latin typeface="Cambria Math" panose="02040503050406030204" pitchFamily="18" charset="0"/>
                            </a:rPr>
                            <m:t>𝑄</m:t>
                          </m:r>
                        </m:e>
                        <m:sub>
                          <m:r>
                            <a:rPr kumimoji="0" lang="en-US" sz="1400" b="0" i="1" u="none" strike="noStrike" cap="none" normalizeH="0" baseline="0" smtClean="0">
                              <a:ln>
                                <a:noFill/>
                              </a:ln>
                              <a:solidFill>
                                <a:schemeClr val="tx1"/>
                              </a:solidFill>
                              <a:effectLst/>
                              <a:latin typeface="Cambria Math" panose="02040503050406030204" pitchFamily="18" charset="0"/>
                            </a:rPr>
                            <m:t>1990</m:t>
                          </m:r>
                        </m:sub>
                        <m:sup>
                          <m:r>
                            <a:rPr kumimoji="0" lang="en-US" sz="1400" b="0" i="1" u="none" strike="noStrike" cap="none" normalizeH="0" baseline="0" smtClean="0">
                              <a:ln>
                                <a:noFill/>
                              </a:ln>
                              <a:solidFill>
                                <a:schemeClr val="tx1"/>
                              </a:solidFill>
                              <a:effectLst/>
                              <a:latin typeface="Cambria Math" panose="02040503050406030204" pitchFamily="18" charset="0"/>
                            </a:rPr>
                            <m:t>𝑀</m:t>
                          </m:r>
                        </m:sup>
                      </m:sSubSup>
                    </m:oMath>
                  </m:oMathPara>
                </a14:m>
                <a:endParaRPr kumimoji="0" lang="en-US" sz="1400" b="0" i="0" u="none" strike="noStrike" cap="none" normalizeH="0" baseline="0" dirty="0">
                  <a:ln>
                    <a:noFill/>
                  </a:ln>
                  <a:solidFill>
                    <a:schemeClr val="tx1"/>
                  </a:solidFill>
                  <a:effectLst/>
                  <a:latin typeface="Cambria" charset="0"/>
                  <a:ea typeface="Times New Roman" charset="0"/>
                </a:endParaRPr>
              </a:p>
            </p:txBody>
          </p:sp>
        </mc:Choice>
        <mc:Fallback xmlns="">
          <p:sp>
            <p:nvSpPr>
              <p:cNvPr id="34" name="Text Box 30">
                <a:extLst>
                  <a:ext uri="{FF2B5EF4-FFF2-40B4-BE49-F238E27FC236}">
                    <a16:creationId xmlns:a16="http://schemas.microsoft.com/office/drawing/2014/main" id="{EB09F891-7E50-C740-9776-B9B97339A098}"/>
                  </a:ext>
                </a:extLst>
              </p:cNvPr>
              <p:cNvSpPr txBox="1">
                <a:spLocks noRot="1" noChangeAspect="1" noMove="1" noResize="1" noEditPoints="1" noAdjustHandles="1" noChangeArrowheads="1" noChangeShapeType="1" noTextEdit="1"/>
              </p:cNvSpPr>
              <p:nvPr/>
            </p:nvSpPr>
            <p:spPr bwMode="auto">
              <a:xfrm>
                <a:off x="2855087" y="5548359"/>
                <a:ext cx="587260" cy="570892"/>
              </a:xfrm>
              <a:prstGeom prst="rect">
                <a:avLst/>
              </a:prstGeom>
              <a:blipFill>
                <a:blip r:embed="rId4"/>
                <a:stretch>
                  <a:fillRect/>
                </a:stretch>
              </a:blipFill>
              <a:ln w="9525">
                <a:noFill/>
                <a:miter lim="800000"/>
                <a:headEnd/>
                <a:tailEnd/>
              </a:ln>
            </p:spPr>
            <p:txBody>
              <a:bodyPr/>
              <a:lstStyle/>
              <a:p>
                <a:r>
                  <a:rPr lang="en-US">
                    <a:noFill/>
                  </a:rPr>
                  <a:t> </a:t>
                </a:r>
              </a:p>
            </p:txBody>
          </p:sp>
        </mc:Fallback>
      </mc:AlternateContent>
      <p:cxnSp>
        <p:nvCxnSpPr>
          <p:cNvPr id="38" name="Straight Arrow Connector 37">
            <a:extLst>
              <a:ext uri="{FF2B5EF4-FFF2-40B4-BE49-F238E27FC236}">
                <a16:creationId xmlns:a16="http://schemas.microsoft.com/office/drawing/2014/main" id="{389A0BEB-BF46-7940-8D83-3BCA8D69D23D}"/>
              </a:ext>
            </a:extLst>
          </p:cNvPr>
          <p:cNvCxnSpPr>
            <a:cxnSpLocks/>
          </p:cNvCxnSpPr>
          <p:nvPr/>
        </p:nvCxnSpPr>
        <p:spPr>
          <a:xfrm flipV="1">
            <a:off x="3734543" y="4885459"/>
            <a:ext cx="1598966" cy="10052"/>
          </a:xfrm>
          <a:prstGeom prst="straightConnector1">
            <a:avLst/>
          </a:prstGeom>
          <a:ln w="50800">
            <a:solidFill>
              <a:srgbClr val="FF0000"/>
            </a:solidFill>
            <a:headEnd type="none" w="lg" len="med"/>
            <a:tailEnd type="triangle" w="lg" len="med"/>
          </a:ln>
        </p:spPr>
        <p:style>
          <a:lnRef idx="1">
            <a:schemeClr val="accent1"/>
          </a:lnRef>
          <a:fillRef idx="0">
            <a:schemeClr val="accent1"/>
          </a:fillRef>
          <a:effectRef idx="0">
            <a:schemeClr val="accent1"/>
          </a:effectRef>
          <a:fontRef idx="minor">
            <a:schemeClr val="tx1"/>
          </a:fontRef>
        </p:style>
      </p:cxnSp>
      <p:sp>
        <p:nvSpPr>
          <p:cNvPr id="43" name="Text Box 26">
            <a:extLst>
              <a:ext uri="{FF2B5EF4-FFF2-40B4-BE49-F238E27FC236}">
                <a16:creationId xmlns:a16="http://schemas.microsoft.com/office/drawing/2014/main" id="{C673AAA3-2AA3-F247-8D58-8C503D411382}"/>
              </a:ext>
            </a:extLst>
          </p:cNvPr>
          <p:cNvSpPr txBox="1">
            <a:spLocks noChangeArrowheads="1"/>
          </p:cNvSpPr>
          <p:nvPr/>
        </p:nvSpPr>
        <p:spPr bwMode="auto">
          <a:xfrm>
            <a:off x="3660356" y="4405164"/>
            <a:ext cx="1937513" cy="570892"/>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200" dirty="0">
                <a:latin typeface="Cambria" charset="0"/>
                <a:ea typeface="Times New Roman" charset="0"/>
              </a:rPr>
              <a:t>Population growth, affluence, etc.</a:t>
            </a:r>
            <a:endParaRPr kumimoji="0" lang="en-US" sz="1100" b="0" i="0" u="none" strike="noStrike" cap="none" normalizeH="0" baseline="0" dirty="0">
              <a:ln>
                <a:noFill/>
              </a:ln>
              <a:solidFill>
                <a:schemeClr val="tx1"/>
              </a:solidFill>
              <a:effectLst/>
              <a:latin typeface="Times New Roman" charset="0"/>
              <a:ea typeface="Times New Roman" charset="0"/>
            </a:endParaRPr>
          </a:p>
        </p:txBody>
      </p:sp>
      <p:sp>
        <p:nvSpPr>
          <p:cNvPr id="45" name="TextBox 44">
            <a:extLst>
              <a:ext uri="{FF2B5EF4-FFF2-40B4-BE49-F238E27FC236}">
                <a16:creationId xmlns:a16="http://schemas.microsoft.com/office/drawing/2014/main" id="{0D7B1B22-F5E8-0F4E-8B63-E817C1472E69}"/>
              </a:ext>
            </a:extLst>
          </p:cNvPr>
          <p:cNvSpPr txBox="1"/>
          <p:nvPr/>
        </p:nvSpPr>
        <p:spPr>
          <a:xfrm>
            <a:off x="2855087" y="1463040"/>
            <a:ext cx="2478422" cy="367470"/>
          </a:xfrm>
          <a:prstGeom prst="rect">
            <a:avLst/>
          </a:prstGeom>
          <a:noFill/>
        </p:spPr>
        <p:txBody>
          <a:bodyPr wrap="square" rtlCol="0">
            <a:spAutoFit/>
          </a:bodyPr>
          <a:lstStyle/>
          <a:p>
            <a:r>
              <a:rPr lang="en-US" dirty="0"/>
              <a:t>Coastal Zone B</a:t>
            </a:r>
          </a:p>
        </p:txBody>
      </p:sp>
      <p:sp>
        <p:nvSpPr>
          <p:cNvPr id="46" name="Line 28">
            <a:extLst>
              <a:ext uri="{FF2B5EF4-FFF2-40B4-BE49-F238E27FC236}">
                <a16:creationId xmlns:a16="http://schemas.microsoft.com/office/drawing/2014/main" id="{395BE81A-4E8E-A74D-9902-A0D18E7A2C07}"/>
              </a:ext>
            </a:extLst>
          </p:cNvPr>
          <p:cNvSpPr>
            <a:spLocks noChangeShapeType="1"/>
          </p:cNvSpPr>
          <p:nvPr/>
        </p:nvSpPr>
        <p:spPr bwMode="auto">
          <a:xfrm flipH="1" flipV="1">
            <a:off x="1490488" y="3598082"/>
            <a:ext cx="3137761" cy="0"/>
          </a:xfrm>
          <a:prstGeom prst="line">
            <a:avLst/>
          </a:prstGeom>
          <a:noFill/>
          <a:ln w="12700">
            <a:solidFill>
              <a:srgbClr val="000000"/>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47" name="Line 28">
            <a:extLst>
              <a:ext uri="{FF2B5EF4-FFF2-40B4-BE49-F238E27FC236}">
                <a16:creationId xmlns:a16="http://schemas.microsoft.com/office/drawing/2014/main" id="{F02E85B4-3F91-A34D-BDC0-E19C83CD4226}"/>
              </a:ext>
            </a:extLst>
          </p:cNvPr>
          <p:cNvSpPr>
            <a:spLocks noChangeShapeType="1"/>
          </p:cNvSpPr>
          <p:nvPr/>
        </p:nvSpPr>
        <p:spPr bwMode="auto">
          <a:xfrm flipH="1" flipV="1">
            <a:off x="1490489" y="3968222"/>
            <a:ext cx="2601884" cy="7124"/>
          </a:xfrm>
          <a:prstGeom prst="line">
            <a:avLst/>
          </a:prstGeom>
          <a:noFill/>
          <a:ln w="12700">
            <a:solidFill>
              <a:srgbClr val="000000"/>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p:sp>
        <p:nvSpPr>
          <p:cNvPr id="48" name="Line 28">
            <a:extLst>
              <a:ext uri="{FF2B5EF4-FFF2-40B4-BE49-F238E27FC236}">
                <a16:creationId xmlns:a16="http://schemas.microsoft.com/office/drawing/2014/main" id="{BE44BE84-03D6-1044-A4B4-51C4A056435F}"/>
              </a:ext>
            </a:extLst>
          </p:cNvPr>
          <p:cNvSpPr>
            <a:spLocks noChangeShapeType="1"/>
          </p:cNvSpPr>
          <p:nvPr/>
        </p:nvSpPr>
        <p:spPr bwMode="auto">
          <a:xfrm flipH="1" flipV="1">
            <a:off x="1482744" y="4641843"/>
            <a:ext cx="1641960" cy="7123"/>
          </a:xfrm>
          <a:prstGeom prst="line">
            <a:avLst/>
          </a:prstGeom>
          <a:noFill/>
          <a:ln w="12700">
            <a:solidFill>
              <a:srgbClr val="000000"/>
            </a:solidFill>
            <a:round/>
            <a:headEnd/>
            <a:tailEnd/>
          </a:ln>
          <a:effectLst>
            <a:outerShdw blurRad="38100" dist="25400" dir="5400000" algn="ctr" rotWithShape="0">
              <a:srgbClr val="000000">
                <a:alpha val="35001"/>
              </a:srgbClr>
            </a:outerShdw>
          </a:effectLst>
        </p:spPr>
        <p:txBody>
          <a:bodyPr vert="horz" wrap="square" lIns="91440" tIns="91440" rIns="91440" bIns="91440" numCol="1" anchor="t" anchorCtr="0" compatLnSpc="1">
            <a:prstTxWarp prst="textNoShape">
              <a:avLst/>
            </a:prstTxWarp>
          </a:bodyPr>
          <a:lstStyle/>
          <a:p>
            <a:endParaRPr lang="en-US"/>
          </a:p>
        </p:txBody>
      </p:sp>
      <mc:AlternateContent xmlns:mc="http://schemas.openxmlformats.org/markup-compatibility/2006" xmlns:a14="http://schemas.microsoft.com/office/drawing/2010/main">
        <mc:Choice Requires="a14">
          <p:sp>
            <p:nvSpPr>
              <p:cNvPr id="49" name="Text Box 30">
                <a:extLst>
                  <a:ext uri="{FF2B5EF4-FFF2-40B4-BE49-F238E27FC236}">
                    <a16:creationId xmlns:a16="http://schemas.microsoft.com/office/drawing/2014/main" id="{038B1651-81D2-B441-A585-1489EA1F99E4}"/>
                  </a:ext>
                </a:extLst>
              </p:cNvPr>
              <p:cNvSpPr txBox="1">
                <a:spLocks noChangeArrowheads="1"/>
              </p:cNvSpPr>
              <p:nvPr/>
            </p:nvSpPr>
            <p:spPr bwMode="auto">
              <a:xfrm>
                <a:off x="928058" y="3393960"/>
                <a:ext cx="587260" cy="570892"/>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Sup>
                        <m:sSubSupPr>
                          <m:ctrlPr>
                            <a:rPr kumimoji="0" lang="en-US" sz="1400" b="0" i="1" u="none" strike="noStrike" cap="none" normalizeH="0" baseline="0" smtClean="0">
                              <a:ln>
                                <a:noFill/>
                              </a:ln>
                              <a:solidFill>
                                <a:schemeClr val="tx1"/>
                              </a:solidFill>
                              <a:effectLst/>
                              <a:latin typeface="Cambria Math" panose="02040503050406030204" pitchFamily="18" charset="0"/>
                            </a:rPr>
                          </m:ctrlPr>
                        </m:sSubSupPr>
                        <m:e>
                          <m:r>
                            <a:rPr kumimoji="0" lang="en-US" sz="1400" b="0" i="1" u="none" strike="noStrike" cap="none" normalizeH="0" baseline="0" smtClean="0">
                              <a:ln>
                                <a:noFill/>
                              </a:ln>
                              <a:solidFill>
                                <a:schemeClr val="tx1"/>
                              </a:solidFill>
                              <a:effectLst/>
                              <a:latin typeface="Cambria Math" panose="02040503050406030204" pitchFamily="18" charset="0"/>
                            </a:rPr>
                            <m:t>𝑃</m:t>
                          </m:r>
                        </m:e>
                        <m:sub>
                          <m:r>
                            <a:rPr kumimoji="0" lang="en-US" sz="1400" b="0" i="1" u="none" strike="noStrike" cap="none" normalizeH="0" baseline="0" smtClean="0">
                              <a:ln>
                                <a:noFill/>
                              </a:ln>
                              <a:solidFill>
                                <a:schemeClr val="tx1"/>
                              </a:solidFill>
                              <a:effectLst/>
                              <a:latin typeface="Cambria Math" panose="02040503050406030204" pitchFamily="18" charset="0"/>
                            </a:rPr>
                            <m:t>2030</m:t>
                          </m:r>
                        </m:sub>
                        <m:sup>
                          <m:r>
                            <a:rPr kumimoji="0" lang="en-US" sz="1400" b="0" i="1" u="none" strike="noStrike" cap="none" normalizeH="0" baseline="0" smtClean="0">
                              <a:ln>
                                <a:noFill/>
                              </a:ln>
                              <a:solidFill>
                                <a:schemeClr val="tx1"/>
                              </a:solidFill>
                              <a:effectLst/>
                              <a:latin typeface="Cambria Math" panose="02040503050406030204" pitchFamily="18" charset="0"/>
                            </a:rPr>
                            <m:t>𝐺</m:t>
                          </m:r>
                        </m:sup>
                      </m:sSubSup>
                    </m:oMath>
                  </m:oMathPara>
                </a14:m>
                <a:endParaRPr kumimoji="0" lang="en-US" sz="1400" b="0" i="0" u="none" strike="noStrike" cap="none" normalizeH="0" baseline="0" dirty="0">
                  <a:ln>
                    <a:noFill/>
                  </a:ln>
                  <a:solidFill>
                    <a:schemeClr val="tx1"/>
                  </a:solidFill>
                  <a:effectLst/>
                  <a:latin typeface="Cambria" charset="0"/>
                  <a:ea typeface="Times New Roman" charset="0"/>
                </a:endParaRPr>
              </a:p>
            </p:txBody>
          </p:sp>
        </mc:Choice>
        <mc:Fallback xmlns="">
          <p:sp>
            <p:nvSpPr>
              <p:cNvPr id="49" name="Text Box 30">
                <a:extLst>
                  <a:ext uri="{FF2B5EF4-FFF2-40B4-BE49-F238E27FC236}">
                    <a16:creationId xmlns:a16="http://schemas.microsoft.com/office/drawing/2014/main" id="{038B1651-81D2-B441-A585-1489EA1F99E4}"/>
                  </a:ext>
                </a:extLst>
              </p:cNvPr>
              <p:cNvSpPr txBox="1">
                <a:spLocks noRot="1" noChangeAspect="1" noMove="1" noResize="1" noEditPoints="1" noAdjustHandles="1" noChangeArrowheads="1" noChangeShapeType="1" noTextEdit="1"/>
              </p:cNvSpPr>
              <p:nvPr/>
            </p:nvSpPr>
            <p:spPr bwMode="auto">
              <a:xfrm>
                <a:off x="928058" y="3393960"/>
                <a:ext cx="587260" cy="570892"/>
              </a:xfrm>
              <a:prstGeom prst="rect">
                <a:avLst/>
              </a:prstGeom>
              <a:blipFill>
                <a:blip r:embed="rId5"/>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0" name="Text Box 30">
                <a:extLst>
                  <a:ext uri="{FF2B5EF4-FFF2-40B4-BE49-F238E27FC236}">
                    <a16:creationId xmlns:a16="http://schemas.microsoft.com/office/drawing/2014/main" id="{B5CD4096-8C84-954C-A90B-724661E2317C}"/>
                  </a:ext>
                </a:extLst>
              </p:cNvPr>
              <p:cNvSpPr txBox="1">
                <a:spLocks noChangeArrowheads="1"/>
              </p:cNvSpPr>
              <p:nvPr/>
            </p:nvSpPr>
            <p:spPr bwMode="auto">
              <a:xfrm>
                <a:off x="920792" y="3730147"/>
                <a:ext cx="587260" cy="570892"/>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Sup>
                        <m:sSubSupPr>
                          <m:ctrlPr>
                            <a:rPr kumimoji="0" lang="en-US" sz="1400" b="0" i="1" u="none" strike="noStrike" cap="none" normalizeH="0" baseline="0" smtClean="0">
                              <a:ln>
                                <a:noFill/>
                              </a:ln>
                              <a:solidFill>
                                <a:schemeClr val="tx1"/>
                              </a:solidFill>
                              <a:effectLst/>
                              <a:latin typeface="Cambria Math" panose="02040503050406030204" pitchFamily="18" charset="0"/>
                            </a:rPr>
                          </m:ctrlPr>
                        </m:sSubSupPr>
                        <m:e>
                          <m:r>
                            <a:rPr kumimoji="0" lang="en-US" sz="1400" b="0" i="1" u="none" strike="noStrike" cap="none" normalizeH="0" baseline="0" smtClean="0">
                              <a:ln>
                                <a:noFill/>
                              </a:ln>
                              <a:solidFill>
                                <a:schemeClr val="tx1"/>
                              </a:solidFill>
                              <a:effectLst/>
                              <a:latin typeface="Cambria Math" panose="02040503050406030204" pitchFamily="18" charset="0"/>
                            </a:rPr>
                            <m:t>𝑃</m:t>
                          </m:r>
                        </m:e>
                        <m:sub>
                          <m:r>
                            <a:rPr kumimoji="0" lang="en-US" sz="1400" b="0" i="1" u="none" strike="noStrike" cap="none" normalizeH="0" baseline="0" smtClean="0">
                              <a:ln>
                                <a:noFill/>
                              </a:ln>
                              <a:solidFill>
                                <a:schemeClr val="tx1"/>
                              </a:solidFill>
                              <a:effectLst/>
                              <a:latin typeface="Cambria Math" panose="02040503050406030204" pitchFamily="18" charset="0"/>
                            </a:rPr>
                            <m:t>2030</m:t>
                          </m:r>
                        </m:sub>
                        <m:sup>
                          <m:r>
                            <a:rPr kumimoji="0" lang="en-US" sz="1400" b="0" i="1" u="none" strike="noStrike" cap="none" normalizeH="0" baseline="0" smtClean="0">
                              <a:ln>
                                <a:noFill/>
                              </a:ln>
                              <a:solidFill>
                                <a:schemeClr val="tx1"/>
                              </a:solidFill>
                              <a:effectLst/>
                              <a:latin typeface="Cambria Math" panose="02040503050406030204" pitchFamily="18" charset="0"/>
                            </a:rPr>
                            <m:t>𝑀</m:t>
                          </m:r>
                        </m:sup>
                      </m:sSubSup>
                    </m:oMath>
                  </m:oMathPara>
                </a14:m>
                <a:endParaRPr kumimoji="0" lang="en-US" sz="1400" b="0" i="0" u="none" strike="noStrike" cap="none" normalizeH="0" baseline="0" dirty="0">
                  <a:ln>
                    <a:noFill/>
                  </a:ln>
                  <a:solidFill>
                    <a:schemeClr val="tx1"/>
                  </a:solidFill>
                  <a:effectLst/>
                  <a:latin typeface="Cambria" charset="0"/>
                  <a:ea typeface="Times New Roman" charset="0"/>
                </a:endParaRPr>
              </a:p>
            </p:txBody>
          </p:sp>
        </mc:Choice>
        <mc:Fallback xmlns="">
          <p:sp>
            <p:nvSpPr>
              <p:cNvPr id="50" name="Text Box 30">
                <a:extLst>
                  <a:ext uri="{FF2B5EF4-FFF2-40B4-BE49-F238E27FC236}">
                    <a16:creationId xmlns:a16="http://schemas.microsoft.com/office/drawing/2014/main" id="{B5CD4096-8C84-954C-A90B-724661E2317C}"/>
                  </a:ext>
                </a:extLst>
              </p:cNvPr>
              <p:cNvSpPr txBox="1">
                <a:spLocks noRot="1" noChangeAspect="1" noMove="1" noResize="1" noEditPoints="1" noAdjustHandles="1" noChangeArrowheads="1" noChangeShapeType="1" noTextEdit="1"/>
              </p:cNvSpPr>
              <p:nvPr/>
            </p:nvSpPr>
            <p:spPr bwMode="auto">
              <a:xfrm>
                <a:off x="920792" y="3730147"/>
                <a:ext cx="587260" cy="570892"/>
              </a:xfrm>
              <a:prstGeom prst="rect">
                <a:avLst/>
              </a:prstGeom>
              <a:blipFill>
                <a:blip r:embed="rId6"/>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1" name="Text Box 30">
                <a:extLst>
                  <a:ext uri="{FF2B5EF4-FFF2-40B4-BE49-F238E27FC236}">
                    <a16:creationId xmlns:a16="http://schemas.microsoft.com/office/drawing/2014/main" id="{8C3F08AB-61C8-6547-9B43-9C5EE3696298}"/>
                  </a:ext>
                </a:extLst>
              </p:cNvPr>
              <p:cNvSpPr txBox="1">
                <a:spLocks noChangeArrowheads="1"/>
              </p:cNvSpPr>
              <p:nvPr/>
            </p:nvSpPr>
            <p:spPr bwMode="auto">
              <a:xfrm>
                <a:off x="924495" y="4405164"/>
                <a:ext cx="587260" cy="570892"/>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Sup>
                        <m:sSubSupPr>
                          <m:ctrlPr>
                            <a:rPr kumimoji="0" lang="en-US" sz="1400" b="0" i="1" u="none" strike="noStrike" cap="none" normalizeH="0" baseline="0" smtClean="0">
                              <a:ln>
                                <a:noFill/>
                              </a:ln>
                              <a:solidFill>
                                <a:schemeClr val="tx1"/>
                              </a:solidFill>
                              <a:effectLst/>
                              <a:latin typeface="Cambria Math" panose="02040503050406030204" pitchFamily="18" charset="0"/>
                            </a:rPr>
                          </m:ctrlPr>
                        </m:sSubSupPr>
                        <m:e>
                          <m:r>
                            <a:rPr kumimoji="0" lang="en-US" sz="1400" b="0" i="1" u="none" strike="noStrike" cap="none" normalizeH="0" baseline="0" smtClean="0">
                              <a:ln>
                                <a:noFill/>
                              </a:ln>
                              <a:solidFill>
                                <a:schemeClr val="tx1"/>
                              </a:solidFill>
                              <a:effectLst/>
                              <a:latin typeface="Cambria Math" panose="02040503050406030204" pitchFamily="18" charset="0"/>
                            </a:rPr>
                            <m:t>𝑃</m:t>
                          </m:r>
                        </m:e>
                        <m:sub>
                          <m:r>
                            <a:rPr kumimoji="0" lang="en-US" sz="1400" b="0" i="1" u="none" strike="noStrike" cap="none" normalizeH="0" baseline="0" smtClean="0">
                              <a:ln>
                                <a:noFill/>
                              </a:ln>
                              <a:solidFill>
                                <a:schemeClr val="tx1"/>
                              </a:solidFill>
                              <a:effectLst/>
                              <a:latin typeface="Cambria Math" panose="02040503050406030204" pitchFamily="18" charset="0"/>
                            </a:rPr>
                            <m:t>1990</m:t>
                          </m:r>
                        </m:sub>
                        <m:sup>
                          <m:r>
                            <a:rPr kumimoji="0" lang="en-US" sz="1400" b="0" i="1" u="none" strike="noStrike" cap="none" normalizeH="0" baseline="0" smtClean="0">
                              <a:ln>
                                <a:noFill/>
                              </a:ln>
                              <a:solidFill>
                                <a:schemeClr val="tx1"/>
                              </a:solidFill>
                              <a:effectLst/>
                              <a:latin typeface="Cambria Math" panose="02040503050406030204" pitchFamily="18" charset="0"/>
                            </a:rPr>
                            <m:t>𝑀</m:t>
                          </m:r>
                        </m:sup>
                      </m:sSubSup>
                    </m:oMath>
                  </m:oMathPara>
                </a14:m>
                <a:endParaRPr kumimoji="0" lang="en-US" sz="1400" b="0" i="0" u="none" strike="noStrike" cap="none" normalizeH="0" baseline="0" dirty="0">
                  <a:ln>
                    <a:noFill/>
                  </a:ln>
                  <a:solidFill>
                    <a:schemeClr val="tx1"/>
                  </a:solidFill>
                  <a:effectLst/>
                  <a:latin typeface="Cambria" charset="0"/>
                  <a:ea typeface="Times New Roman" charset="0"/>
                </a:endParaRPr>
              </a:p>
            </p:txBody>
          </p:sp>
        </mc:Choice>
        <mc:Fallback xmlns="">
          <p:sp>
            <p:nvSpPr>
              <p:cNvPr id="51" name="Text Box 30">
                <a:extLst>
                  <a:ext uri="{FF2B5EF4-FFF2-40B4-BE49-F238E27FC236}">
                    <a16:creationId xmlns:a16="http://schemas.microsoft.com/office/drawing/2014/main" id="{8C3F08AB-61C8-6547-9B43-9C5EE3696298}"/>
                  </a:ext>
                </a:extLst>
              </p:cNvPr>
              <p:cNvSpPr txBox="1">
                <a:spLocks noRot="1" noChangeAspect="1" noMove="1" noResize="1" noEditPoints="1" noAdjustHandles="1" noChangeArrowheads="1" noChangeShapeType="1" noTextEdit="1"/>
              </p:cNvSpPr>
              <p:nvPr/>
            </p:nvSpPr>
            <p:spPr bwMode="auto">
              <a:xfrm>
                <a:off x="924495" y="4405164"/>
                <a:ext cx="587260" cy="570892"/>
              </a:xfrm>
              <a:prstGeom prst="rect">
                <a:avLst/>
              </a:prstGeom>
              <a:blipFill>
                <a:blip r:embed="rId7"/>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9" name="Text Box 30">
                <a:extLst>
                  <a:ext uri="{FF2B5EF4-FFF2-40B4-BE49-F238E27FC236}">
                    <a16:creationId xmlns:a16="http://schemas.microsoft.com/office/drawing/2014/main" id="{979C6150-1A75-4745-B61B-15DCBBD528C7}"/>
                  </a:ext>
                </a:extLst>
              </p:cNvPr>
              <p:cNvSpPr txBox="1">
                <a:spLocks noChangeArrowheads="1"/>
              </p:cNvSpPr>
              <p:nvPr/>
            </p:nvSpPr>
            <p:spPr bwMode="auto">
              <a:xfrm>
                <a:off x="6386771" y="4512608"/>
                <a:ext cx="587260" cy="570892"/>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Sup>
                        <m:sSubSupPr>
                          <m:ctrlPr>
                            <a:rPr kumimoji="0" lang="en-US" sz="1400" b="0" i="1" u="none" strike="noStrike" cap="none" normalizeH="0" baseline="0" smtClean="0">
                              <a:ln>
                                <a:noFill/>
                              </a:ln>
                              <a:solidFill>
                                <a:schemeClr val="tx1"/>
                              </a:solidFill>
                              <a:effectLst/>
                              <a:latin typeface="Cambria Math" panose="02040503050406030204" pitchFamily="18" charset="0"/>
                            </a:rPr>
                          </m:ctrlPr>
                        </m:sSubSupPr>
                        <m:e>
                          <m:r>
                            <a:rPr kumimoji="0" lang="en-US" sz="1400" b="0" i="1" u="none" strike="noStrike" cap="none" normalizeH="0" baseline="0" smtClean="0">
                              <a:ln>
                                <a:noFill/>
                              </a:ln>
                              <a:solidFill>
                                <a:schemeClr val="tx1"/>
                              </a:solidFill>
                              <a:effectLst/>
                              <a:latin typeface="Cambria Math" panose="02040503050406030204" pitchFamily="18" charset="0"/>
                            </a:rPr>
                            <m:t>𝐷</m:t>
                          </m:r>
                        </m:e>
                        <m:sub>
                          <m:r>
                            <a:rPr kumimoji="0" lang="en-US" sz="1400" b="0" i="1" u="none" strike="noStrike" cap="none" normalizeH="0" baseline="0" smtClean="0">
                              <a:ln>
                                <a:noFill/>
                              </a:ln>
                              <a:solidFill>
                                <a:schemeClr val="tx1"/>
                              </a:solidFill>
                              <a:effectLst/>
                              <a:latin typeface="Cambria Math" panose="02040503050406030204" pitchFamily="18" charset="0"/>
                            </a:rPr>
                            <m:t>2030</m:t>
                          </m:r>
                        </m:sub>
                        <m:sup>
                          <m:r>
                            <a:rPr kumimoji="0" lang="en-US" sz="1400" b="0" i="1" u="none" strike="noStrike" cap="none" normalizeH="0" baseline="0" smtClean="0">
                              <a:ln>
                                <a:noFill/>
                              </a:ln>
                              <a:solidFill>
                                <a:schemeClr val="tx1"/>
                              </a:solidFill>
                              <a:effectLst/>
                              <a:latin typeface="Cambria Math" panose="02040503050406030204" pitchFamily="18" charset="0"/>
                            </a:rPr>
                            <m:t>𝐺</m:t>
                          </m:r>
                        </m:sup>
                      </m:sSubSup>
                    </m:oMath>
                  </m:oMathPara>
                </a14:m>
                <a:endParaRPr kumimoji="0" lang="en-US" sz="1400" b="0" i="0" u="none" strike="noStrike" cap="none" normalizeH="0" baseline="0" dirty="0">
                  <a:ln>
                    <a:noFill/>
                  </a:ln>
                  <a:solidFill>
                    <a:schemeClr val="tx1"/>
                  </a:solidFill>
                  <a:effectLst/>
                  <a:latin typeface="Cambria" charset="0"/>
                  <a:ea typeface="Times New Roman" charset="0"/>
                </a:endParaRPr>
              </a:p>
            </p:txBody>
          </p:sp>
        </mc:Choice>
        <mc:Fallback xmlns="">
          <p:sp>
            <p:nvSpPr>
              <p:cNvPr id="39" name="Text Box 30">
                <a:extLst>
                  <a:ext uri="{FF2B5EF4-FFF2-40B4-BE49-F238E27FC236}">
                    <a16:creationId xmlns:a16="http://schemas.microsoft.com/office/drawing/2014/main" id="{979C6150-1A75-4745-B61B-15DCBBD528C7}"/>
                  </a:ext>
                </a:extLst>
              </p:cNvPr>
              <p:cNvSpPr txBox="1">
                <a:spLocks noRot="1" noChangeAspect="1" noMove="1" noResize="1" noEditPoints="1" noAdjustHandles="1" noChangeArrowheads="1" noChangeShapeType="1" noTextEdit="1"/>
              </p:cNvSpPr>
              <p:nvPr/>
            </p:nvSpPr>
            <p:spPr bwMode="auto">
              <a:xfrm>
                <a:off x="6386771" y="4512608"/>
                <a:ext cx="587260" cy="570892"/>
              </a:xfrm>
              <a:prstGeom prst="rect">
                <a:avLst/>
              </a:prstGeom>
              <a:blipFill>
                <a:blip r:embed="rId8"/>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0" name="Text Box 30">
                <a:extLst>
                  <a:ext uri="{FF2B5EF4-FFF2-40B4-BE49-F238E27FC236}">
                    <a16:creationId xmlns:a16="http://schemas.microsoft.com/office/drawing/2014/main" id="{A56B8DFD-D43A-524D-888B-5275D4DE3745}"/>
                  </a:ext>
                </a:extLst>
              </p:cNvPr>
              <p:cNvSpPr txBox="1">
                <a:spLocks noChangeArrowheads="1"/>
              </p:cNvSpPr>
              <p:nvPr/>
            </p:nvSpPr>
            <p:spPr bwMode="auto">
              <a:xfrm>
                <a:off x="5660081" y="4711120"/>
                <a:ext cx="587260" cy="570892"/>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Sup>
                        <m:sSubSupPr>
                          <m:ctrlPr>
                            <a:rPr kumimoji="0" lang="en-US" sz="1400" b="0" i="1" u="none" strike="noStrike" cap="none" normalizeH="0" baseline="0" smtClean="0">
                              <a:ln>
                                <a:noFill/>
                              </a:ln>
                              <a:solidFill>
                                <a:schemeClr val="tx1"/>
                              </a:solidFill>
                              <a:effectLst/>
                              <a:latin typeface="Cambria Math" panose="02040503050406030204" pitchFamily="18" charset="0"/>
                            </a:rPr>
                          </m:ctrlPr>
                        </m:sSubSupPr>
                        <m:e>
                          <m:r>
                            <a:rPr kumimoji="0" lang="en-US" sz="1400" b="0" i="1" u="none" strike="noStrike" cap="none" normalizeH="0" baseline="0" smtClean="0">
                              <a:ln>
                                <a:noFill/>
                              </a:ln>
                              <a:solidFill>
                                <a:schemeClr val="tx1"/>
                              </a:solidFill>
                              <a:effectLst/>
                              <a:latin typeface="Cambria Math" panose="02040503050406030204" pitchFamily="18" charset="0"/>
                            </a:rPr>
                            <m:t>𝐷</m:t>
                          </m:r>
                        </m:e>
                        <m:sub>
                          <m:r>
                            <a:rPr kumimoji="0" lang="en-US" sz="1400" b="0" i="1" u="none" strike="noStrike" cap="none" normalizeH="0" baseline="0" smtClean="0">
                              <a:ln>
                                <a:noFill/>
                              </a:ln>
                              <a:solidFill>
                                <a:schemeClr val="tx1"/>
                              </a:solidFill>
                              <a:effectLst/>
                              <a:latin typeface="Cambria Math" panose="02040503050406030204" pitchFamily="18" charset="0"/>
                            </a:rPr>
                            <m:t>2030</m:t>
                          </m:r>
                        </m:sub>
                        <m:sup>
                          <m:r>
                            <a:rPr kumimoji="0" lang="en-US" sz="1400" b="0" i="1" u="none" strike="noStrike" cap="none" normalizeH="0" baseline="0" smtClean="0">
                              <a:ln>
                                <a:noFill/>
                              </a:ln>
                              <a:solidFill>
                                <a:schemeClr val="tx1"/>
                              </a:solidFill>
                              <a:effectLst/>
                              <a:latin typeface="Cambria Math" panose="02040503050406030204" pitchFamily="18" charset="0"/>
                            </a:rPr>
                            <m:t>𝑀</m:t>
                          </m:r>
                        </m:sup>
                      </m:sSubSup>
                    </m:oMath>
                  </m:oMathPara>
                </a14:m>
                <a:endParaRPr kumimoji="0" lang="en-US" sz="1400" b="0" i="0" u="none" strike="noStrike" cap="none" normalizeH="0" baseline="0" dirty="0">
                  <a:ln>
                    <a:noFill/>
                  </a:ln>
                  <a:solidFill>
                    <a:schemeClr val="tx1"/>
                  </a:solidFill>
                  <a:effectLst/>
                  <a:latin typeface="Cambria" charset="0"/>
                  <a:ea typeface="Times New Roman" charset="0"/>
                </a:endParaRPr>
              </a:p>
            </p:txBody>
          </p:sp>
        </mc:Choice>
        <mc:Fallback xmlns="">
          <p:sp>
            <p:nvSpPr>
              <p:cNvPr id="40" name="Text Box 30">
                <a:extLst>
                  <a:ext uri="{FF2B5EF4-FFF2-40B4-BE49-F238E27FC236}">
                    <a16:creationId xmlns:a16="http://schemas.microsoft.com/office/drawing/2014/main" id="{A56B8DFD-D43A-524D-888B-5275D4DE3745}"/>
                  </a:ext>
                </a:extLst>
              </p:cNvPr>
              <p:cNvSpPr txBox="1">
                <a:spLocks noRot="1" noChangeAspect="1" noMove="1" noResize="1" noEditPoints="1" noAdjustHandles="1" noChangeArrowheads="1" noChangeShapeType="1" noTextEdit="1"/>
              </p:cNvSpPr>
              <p:nvPr/>
            </p:nvSpPr>
            <p:spPr bwMode="auto">
              <a:xfrm>
                <a:off x="5660081" y="4711120"/>
                <a:ext cx="587260" cy="570892"/>
              </a:xfrm>
              <a:prstGeom prst="rect">
                <a:avLst/>
              </a:prstGeom>
              <a:blipFill>
                <a:blip r:embed="rId9"/>
                <a:stretch>
                  <a:fillRect/>
                </a:stretch>
              </a:blipFill>
              <a:ln w="9525">
                <a:noFill/>
                <a:miter lim="800000"/>
                <a:headEnd/>
                <a:tailEnd/>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1" name="Text Box 30">
                <a:extLst>
                  <a:ext uri="{FF2B5EF4-FFF2-40B4-BE49-F238E27FC236}">
                    <a16:creationId xmlns:a16="http://schemas.microsoft.com/office/drawing/2014/main" id="{F3AF0A23-5266-2045-8CA5-45BDC411B9E9}"/>
                  </a:ext>
                </a:extLst>
              </p:cNvPr>
              <p:cNvSpPr txBox="1">
                <a:spLocks noChangeArrowheads="1"/>
              </p:cNvSpPr>
              <p:nvPr/>
            </p:nvSpPr>
            <p:spPr bwMode="auto">
              <a:xfrm>
                <a:off x="4082359" y="4973693"/>
                <a:ext cx="587260" cy="570892"/>
              </a:xfrm>
              <a:prstGeom prst="rect">
                <a:avLst/>
              </a:prstGeom>
              <a:noFill/>
              <a:ln w="9525">
                <a:noFill/>
                <a:miter lim="800000"/>
                <a:headEnd/>
                <a:tailEnd/>
              </a:ln>
            </p:spPr>
            <p:txBody>
              <a:bodyPr vert="horz" wrap="square" lIns="91440" tIns="91440" rIns="91440" bIns="9144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14:m>
                  <m:oMathPara xmlns:m="http://schemas.openxmlformats.org/officeDocument/2006/math">
                    <m:oMathParaPr>
                      <m:jc m:val="centerGroup"/>
                    </m:oMathParaPr>
                    <m:oMath xmlns:m="http://schemas.openxmlformats.org/officeDocument/2006/math">
                      <m:sSubSup>
                        <m:sSubSupPr>
                          <m:ctrlPr>
                            <a:rPr kumimoji="0" lang="en-US" sz="1400" b="0" i="1" u="none" strike="noStrike" cap="none" normalizeH="0" baseline="0" smtClean="0">
                              <a:ln>
                                <a:noFill/>
                              </a:ln>
                              <a:solidFill>
                                <a:schemeClr val="tx1"/>
                              </a:solidFill>
                              <a:effectLst/>
                              <a:latin typeface="Cambria Math" panose="02040503050406030204" pitchFamily="18" charset="0"/>
                            </a:rPr>
                          </m:ctrlPr>
                        </m:sSubSupPr>
                        <m:e>
                          <m:r>
                            <a:rPr kumimoji="0" lang="en-US" sz="1400" b="0" i="1" u="none" strike="noStrike" cap="none" normalizeH="0" baseline="0" smtClean="0">
                              <a:ln>
                                <a:noFill/>
                              </a:ln>
                              <a:solidFill>
                                <a:schemeClr val="tx1"/>
                              </a:solidFill>
                              <a:effectLst/>
                              <a:latin typeface="Cambria Math" panose="02040503050406030204" pitchFamily="18" charset="0"/>
                            </a:rPr>
                            <m:t>𝐷</m:t>
                          </m:r>
                        </m:e>
                        <m:sub>
                          <m:r>
                            <a:rPr kumimoji="0" lang="en-US" sz="1400" b="0" i="1" u="none" strike="noStrike" cap="none" normalizeH="0" baseline="0" smtClean="0">
                              <a:ln>
                                <a:noFill/>
                              </a:ln>
                              <a:solidFill>
                                <a:schemeClr val="tx1"/>
                              </a:solidFill>
                              <a:effectLst/>
                              <a:latin typeface="Cambria Math" panose="02040503050406030204" pitchFamily="18" charset="0"/>
                            </a:rPr>
                            <m:t>1990</m:t>
                          </m:r>
                        </m:sub>
                        <m:sup>
                          <m:r>
                            <a:rPr kumimoji="0" lang="en-US" sz="1400" b="0" i="1" u="none" strike="noStrike" cap="none" normalizeH="0" baseline="0" smtClean="0">
                              <a:ln>
                                <a:noFill/>
                              </a:ln>
                              <a:solidFill>
                                <a:schemeClr val="tx1"/>
                              </a:solidFill>
                              <a:effectLst/>
                              <a:latin typeface="Cambria Math" panose="02040503050406030204" pitchFamily="18" charset="0"/>
                            </a:rPr>
                            <m:t>𝑀</m:t>
                          </m:r>
                        </m:sup>
                      </m:sSubSup>
                    </m:oMath>
                  </m:oMathPara>
                </a14:m>
                <a:endParaRPr kumimoji="0" lang="en-US" sz="1400" b="0" i="0" u="none" strike="noStrike" cap="none" normalizeH="0" baseline="0" dirty="0">
                  <a:ln>
                    <a:noFill/>
                  </a:ln>
                  <a:solidFill>
                    <a:schemeClr val="tx1"/>
                  </a:solidFill>
                  <a:effectLst/>
                  <a:latin typeface="Cambria" charset="0"/>
                  <a:ea typeface="Times New Roman" charset="0"/>
                </a:endParaRPr>
              </a:p>
            </p:txBody>
          </p:sp>
        </mc:Choice>
        <mc:Fallback xmlns="">
          <p:sp>
            <p:nvSpPr>
              <p:cNvPr id="41" name="Text Box 30">
                <a:extLst>
                  <a:ext uri="{FF2B5EF4-FFF2-40B4-BE49-F238E27FC236}">
                    <a16:creationId xmlns:a16="http://schemas.microsoft.com/office/drawing/2014/main" id="{F3AF0A23-5266-2045-8CA5-45BDC411B9E9}"/>
                  </a:ext>
                </a:extLst>
              </p:cNvPr>
              <p:cNvSpPr txBox="1">
                <a:spLocks noRot="1" noChangeAspect="1" noMove="1" noResize="1" noEditPoints="1" noAdjustHandles="1" noChangeArrowheads="1" noChangeShapeType="1" noTextEdit="1"/>
              </p:cNvSpPr>
              <p:nvPr/>
            </p:nvSpPr>
            <p:spPr bwMode="auto">
              <a:xfrm>
                <a:off x="4082359" y="4973693"/>
                <a:ext cx="587260" cy="570892"/>
              </a:xfrm>
              <a:prstGeom prst="rect">
                <a:avLst/>
              </a:prstGeom>
              <a:blipFill>
                <a:blip r:embed="rId10"/>
                <a:stretch>
                  <a:fillRect/>
                </a:stretch>
              </a:blipFill>
              <a:ln w="9525">
                <a:noFill/>
                <a:miter lim="800000"/>
                <a:headEnd/>
                <a:tailEnd/>
              </a:ln>
            </p:spPr>
            <p:txBody>
              <a:bodyPr/>
              <a:lstStyle/>
              <a:p>
                <a:r>
                  <a:rPr lang="en-US">
                    <a:noFill/>
                  </a:rPr>
                  <a:t> </a:t>
                </a:r>
              </a:p>
            </p:txBody>
          </p:sp>
        </mc:Fallback>
      </mc:AlternateContent>
    </p:spTree>
    <p:extLst>
      <p:ext uri="{BB962C8B-B14F-4D97-AF65-F5344CB8AC3E}">
        <p14:creationId xmlns:p14="http://schemas.microsoft.com/office/powerpoint/2010/main" val="168474186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5007313-0C83-0643-9E3E-4366DBD2FA43}"/>
              </a:ext>
            </a:extLst>
          </p:cNvPr>
          <p:cNvSpPr>
            <a:spLocks noGrp="1"/>
          </p:cNvSpPr>
          <p:nvPr>
            <p:ph type="title"/>
          </p:nvPr>
        </p:nvSpPr>
        <p:spPr/>
        <p:txBody>
          <a:bodyPr/>
          <a:lstStyle/>
          <a:p>
            <a:r>
              <a:rPr lang="en-US" dirty="0"/>
              <a:t>Zoning</a:t>
            </a:r>
          </a:p>
        </p:txBody>
      </p:sp>
      <p:sp>
        <p:nvSpPr>
          <p:cNvPr id="7" name="Content Placeholder 6">
            <a:extLst>
              <a:ext uri="{FF2B5EF4-FFF2-40B4-BE49-F238E27FC236}">
                <a16:creationId xmlns:a16="http://schemas.microsoft.com/office/drawing/2014/main" id="{2A525AA8-07F1-954A-A2E3-F11FBF037B2F}"/>
              </a:ext>
            </a:extLst>
          </p:cNvPr>
          <p:cNvSpPr>
            <a:spLocks noGrp="1"/>
          </p:cNvSpPr>
          <p:nvPr>
            <p:ph idx="1"/>
          </p:nvPr>
        </p:nvSpPr>
        <p:spPr/>
        <p:txBody>
          <a:bodyPr/>
          <a:lstStyle/>
          <a:p>
            <a:r>
              <a:rPr lang="en-US" dirty="0"/>
              <a:t>Zoning is a form of central planning—allegedly to reduce negative externalities and encourage positive externalities at the local level.</a:t>
            </a:r>
          </a:p>
          <a:p>
            <a:r>
              <a:rPr lang="en-US" dirty="0"/>
              <a:t>In the early 1900s, some municipalities actually compensated owners for losses imposed by zoning regulation, approaching an eminent domain principle.</a:t>
            </a:r>
          </a:p>
          <a:p>
            <a:r>
              <a:rPr lang="en-US" dirty="0"/>
              <a:t>In 1926, in the Supreme Court decision </a:t>
            </a:r>
            <a:r>
              <a:rPr lang="en-US" i="1" dirty="0"/>
              <a:t>Euclid v. Ambler</a:t>
            </a:r>
            <a:r>
              <a:rPr lang="en-US" dirty="0"/>
              <a:t>, compensation to landowners for zoning-induced losses was held to be not normally necessary.</a:t>
            </a:r>
          </a:p>
          <a:p>
            <a:pPr marL="0" indent="0">
              <a:buNone/>
            </a:pPr>
            <a:endParaRPr lang="en-US" dirty="0"/>
          </a:p>
          <a:p>
            <a:endParaRPr lang="en-US" dirty="0"/>
          </a:p>
          <a:p>
            <a:endParaRPr lang="en-US" dirty="0"/>
          </a:p>
        </p:txBody>
      </p:sp>
      <p:sp>
        <p:nvSpPr>
          <p:cNvPr id="5" name="Slide Number Placeholder 4">
            <a:extLst>
              <a:ext uri="{FF2B5EF4-FFF2-40B4-BE49-F238E27FC236}">
                <a16:creationId xmlns:a16="http://schemas.microsoft.com/office/drawing/2014/main" id="{F9AAFE42-6E87-0049-892D-B872B9332B60}"/>
              </a:ext>
            </a:extLst>
          </p:cNvPr>
          <p:cNvSpPr>
            <a:spLocks noGrp="1"/>
          </p:cNvSpPr>
          <p:nvPr>
            <p:ph type="sldNum" sz="quarter" idx="12"/>
          </p:nvPr>
        </p:nvSpPr>
        <p:spPr/>
        <p:txBody>
          <a:bodyPr/>
          <a:lstStyle/>
          <a:p>
            <a:fld id="{96652B35-718D-4E28-AFEB-B694A3B357E8}" type="slidenum">
              <a:rPr kumimoji="0" lang="en-US" smtClean="0"/>
              <a:pPr/>
              <a:t>39</a:t>
            </a:fld>
            <a:endParaRPr kumimoji="0" lang="en-US"/>
          </a:p>
        </p:txBody>
      </p:sp>
    </p:spTree>
    <p:extLst>
      <p:ext uri="{BB962C8B-B14F-4D97-AF65-F5344CB8AC3E}">
        <p14:creationId xmlns:p14="http://schemas.microsoft.com/office/powerpoint/2010/main" val="13185138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5007313-0C83-0643-9E3E-4366DBD2FA43}"/>
              </a:ext>
            </a:extLst>
          </p:cNvPr>
          <p:cNvSpPr>
            <a:spLocks noGrp="1"/>
          </p:cNvSpPr>
          <p:nvPr>
            <p:ph type="title"/>
          </p:nvPr>
        </p:nvSpPr>
        <p:spPr/>
        <p:txBody>
          <a:bodyPr/>
          <a:lstStyle/>
          <a:p>
            <a:r>
              <a:rPr lang="en-US" dirty="0"/>
              <a:t>Zoning</a:t>
            </a:r>
          </a:p>
        </p:txBody>
      </p:sp>
      <p:sp>
        <p:nvSpPr>
          <p:cNvPr id="7" name="Content Placeholder 6">
            <a:extLst>
              <a:ext uri="{FF2B5EF4-FFF2-40B4-BE49-F238E27FC236}">
                <a16:creationId xmlns:a16="http://schemas.microsoft.com/office/drawing/2014/main" id="{2A525AA8-07F1-954A-A2E3-F11FBF037B2F}"/>
              </a:ext>
            </a:extLst>
          </p:cNvPr>
          <p:cNvSpPr>
            <a:spLocks noGrp="1"/>
          </p:cNvSpPr>
          <p:nvPr>
            <p:ph idx="1"/>
          </p:nvPr>
        </p:nvSpPr>
        <p:spPr/>
        <p:txBody>
          <a:bodyPr/>
          <a:lstStyle/>
          <a:p>
            <a:r>
              <a:rPr lang="en-US" dirty="0"/>
              <a:t>Common zoning regulations:</a:t>
            </a:r>
          </a:p>
          <a:p>
            <a:pPr lvl="1"/>
            <a:r>
              <a:rPr lang="en-US" dirty="0"/>
              <a:t>Subdivision regulations, which impose design and infrastructure requirements on builders</a:t>
            </a:r>
          </a:p>
          <a:p>
            <a:pPr lvl="1"/>
            <a:r>
              <a:rPr lang="en-US" dirty="0"/>
              <a:t>Historic preservation ordinances, which restrict the modification of old buildings</a:t>
            </a:r>
          </a:p>
          <a:p>
            <a:pPr lvl="1"/>
            <a:r>
              <a:rPr lang="en-US" dirty="0"/>
              <a:t>Special district controls that restrict the conversion of wetlands, agricultural land, or other areas to more intensive uses.</a:t>
            </a:r>
          </a:p>
          <a:p>
            <a:pPr lvl="1"/>
            <a:r>
              <a:rPr lang="en-US" dirty="0"/>
              <a:t>Growth controls, which attempt to retard overall community development rather than just guiding it to a particular area (usually by withholding building permits or water/sewer service).</a:t>
            </a:r>
          </a:p>
          <a:p>
            <a:endParaRPr lang="en-US" dirty="0"/>
          </a:p>
          <a:p>
            <a:endParaRPr lang="en-US" dirty="0"/>
          </a:p>
        </p:txBody>
      </p:sp>
      <p:sp>
        <p:nvSpPr>
          <p:cNvPr id="5" name="Slide Number Placeholder 4">
            <a:extLst>
              <a:ext uri="{FF2B5EF4-FFF2-40B4-BE49-F238E27FC236}">
                <a16:creationId xmlns:a16="http://schemas.microsoft.com/office/drawing/2014/main" id="{F9AAFE42-6E87-0049-892D-B872B9332B60}"/>
              </a:ext>
            </a:extLst>
          </p:cNvPr>
          <p:cNvSpPr>
            <a:spLocks noGrp="1"/>
          </p:cNvSpPr>
          <p:nvPr>
            <p:ph type="sldNum" sz="quarter" idx="12"/>
          </p:nvPr>
        </p:nvSpPr>
        <p:spPr/>
        <p:txBody>
          <a:bodyPr/>
          <a:lstStyle/>
          <a:p>
            <a:fld id="{96652B35-718D-4E28-AFEB-B694A3B357E8}" type="slidenum">
              <a:rPr kumimoji="0" lang="en-US" smtClean="0"/>
              <a:pPr/>
              <a:t>40</a:t>
            </a:fld>
            <a:endParaRPr kumimoji="0" lang="en-US"/>
          </a:p>
        </p:txBody>
      </p:sp>
    </p:spTree>
    <p:extLst>
      <p:ext uri="{BB962C8B-B14F-4D97-AF65-F5344CB8AC3E}">
        <p14:creationId xmlns:p14="http://schemas.microsoft.com/office/powerpoint/2010/main" val="20006957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5007313-0C83-0643-9E3E-4366DBD2FA43}"/>
              </a:ext>
            </a:extLst>
          </p:cNvPr>
          <p:cNvSpPr>
            <a:spLocks noGrp="1"/>
          </p:cNvSpPr>
          <p:nvPr>
            <p:ph type="title"/>
          </p:nvPr>
        </p:nvSpPr>
        <p:spPr/>
        <p:txBody>
          <a:bodyPr/>
          <a:lstStyle/>
          <a:p>
            <a:r>
              <a:rPr lang="en-US" dirty="0"/>
              <a:t>Urban Sprawl</a:t>
            </a:r>
          </a:p>
        </p:txBody>
      </p:sp>
      <p:sp>
        <p:nvSpPr>
          <p:cNvPr id="7" name="Content Placeholder 6">
            <a:extLst>
              <a:ext uri="{FF2B5EF4-FFF2-40B4-BE49-F238E27FC236}">
                <a16:creationId xmlns:a16="http://schemas.microsoft.com/office/drawing/2014/main" id="{2A525AA8-07F1-954A-A2E3-F11FBF037B2F}"/>
              </a:ext>
            </a:extLst>
          </p:cNvPr>
          <p:cNvSpPr>
            <a:spLocks noGrp="1"/>
          </p:cNvSpPr>
          <p:nvPr>
            <p:ph idx="1"/>
          </p:nvPr>
        </p:nvSpPr>
        <p:spPr>
          <a:xfrm>
            <a:off x="412955" y="1930400"/>
            <a:ext cx="3681622" cy="3644490"/>
          </a:xfrm>
        </p:spPr>
        <p:txBody>
          <a:bodyPr>
            <a:normAutofit/>
          </a:bodyPr>
          <a:lstStyle/>
          <a:p>
            <a:r>
              <a:rPr lang="en-US" dirty="0"/>
              <a:t>Leapfrog development (“noncontiguous development patterns”)</a:t>
            </a:r>
          </a:p>
          <a:p>
            <a:r>
              <a:rPr lang="en-US" dirty="0"/>
              <a:t>Strip or ribbon development (linear pattern along arterial roadways)</a:t>
            </a:r>
          </a:p>
          <a:p>
            <a:r>
              <a:rPr lang="en-US" dirty="0"/>
              <a:t>Low-density, 1-dimensional development (e.g., large residential subdivisions on large parcels)</a:t>
            </a:r>
          </a:p>
          <a:p>
            <a:endParaRPr lang="en-US" sz="2000" dirty="0"/>
          </a:p>
        </p:txBody>
      </p:sp>
      <p:sp>
        <p:nvSpPr>
          <p:cNvPr id="5" name="Slide Number Placeholder 4">
            <a:extLst>
              <a:ext uri="{FF2B5EF4-FFF2-40B4-BE49-F238E27FC236}">
                <a16:creationId xmlns:a16="http://schemas.microsoft.com/office/drawing/2014/main" id="{F9AAFE42-6E87-0049-892D-B872B9332B60}"/>
              </a:ext>
            </a:extLst>
          </p:cNvPr>
          <p:cNvSpPr>
            <a:spLocks noGrp="1"/>
          </p:cNvSpPr>
          <p:nvPr>
            <p:ph type="sldNum" sz="quarter" idx="12"/>
          </p:nvPr>
        </p:nvSpPr>
        <p:spPr/>
        <p:txBody>
          <a:bodyPr/>
          <a:lstStyle/>
          <a:p>
            <a:fld id="{96652B35-718D-4E28-AFEB-B694A3B357E8}" type="slidenum">
              <a:rPr kumimoji="0" lang="en-US" smtClean="0"/>
              <a:pPr/>
              <a:t>41</a:t>
            </a:fld>
            <a:endParaRPr kumimoji="0" lang="en-US"/>
          </a:p>
        </p:txBody>
      </p:sp>
      <p:sp>
        <p:nvSpPr>
          <p:cNvPr id="2" name="Rectangle 2">
            <a:extLst>
              <a:ext uri="{FF2B5EF4-FFF2-40B4-BE49-F238E27FC236}">
                <a16:creationId xmlns:a16="http://schemas.microsoft.com/office/drawing/2014/main" id="{673FFAED-ED09-D545-970E-589E2EB9B849}"/>
              </a:ext>
            </a:extLst>
          </p:cNvPr>
          <p:cNvSpPr>
            <a:spLocks noChangeArrowheads="1"/>
          </p:cNvSpPr>
          <p:nvPr/>
        </p:nvSpPr>
        <p:spPr bwMode="auto">
          <a:xfrm flipV="1">
            <a:off x="3295005" y="3178123"/>
            <a:ext cx="1187008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endParaRPr lang="en-US" sz="1350"/>
          </a:p>
        </p:txBody>
      </p:sp>
      <p:graphicFrame>
        <p:nvGraphicFramePr>
          <p:cNvPr id="3" name="Object 2">
            <a:extLst>
              <a:ext uri="{FF2B5EF4-FFF2-40B4-BE49-F238E27FC236}">
                <a16:creationId xmlns:a16="http://schemas.microsoft.com/office/drawing/2014/main" id="{FFE52522-0ECA-A64D-91FA-72F3648E53F6}"/>
              </a:ext>
            </a:extLst>
          </p:cNvPr>
          <p:cNvGraphicFramePr>
            <a:graphicFrameLocks noChangeAspect="1"/>
          </p:cNvGraphicFramePr>
          <p:nvPr/>
        </p:nvGraphicFramePr>
        <p:xfrm>
          <a:off x="4094577" y="2232677"/>
          <a:ext cx="4850690" cy="2686050"/>
        </p:xfrm>
        <a:graphic>
          <a:graphicData uri="http://schemas.openxmlformats.org/presentationml/2006/ole">
            <mc:AlternateContent xmlns:mc="http://schemas.openxmlformats.org/markup-compatibility/2006">
              <mc:Choice xmlns:v="urn:schemas-microsoft-com:vml" Requires="v">
                <p:oleObj r:id="rId2" imgW="2552700" imgH="1390650" progId="PBrush">
                  <p:embed/>
                </p:oleObj>
              </mc:Choice>
              <mc:Fallback>
                <p:oleObj r:id="rId2" imgW="2552700" imgH="1390650" progId="PBrush">
                  <p:embed/>
                  <p:pic>
                    <p:nvPicPr>
                      <p:cNvPr id="3" name="Object 2">
                        <a:extLst>
                          <a:ext uri="{FF2B5EF4-FFF2-40B4-BE49-F238E27FC236}">
                            <a16:creationId xmlns:a16="http://schemas.microsoft.com/office/drawing/2014/main" id="{FFE52522-0ECA-A64D-91FA-72F3648E53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4577" y="2232677"/>
                        <a:ext cx="4850690" cy="2686050"/>
                      </a:xfrm>
                      <a:prstGeom prst="rect">
                        <a:avLst/>
                      </a:prstGeom>
                      <a:noFill/>
                    </p:spPr>
                  </p:pic>
                </p:oleObj>
              </mc:Fallback>
            </mc:AlternateContent>
          </a:graphicData>
        </a:graphic>
      </p:graphicFrame>
    </p:spTree>
    <p:extLst>
      <p:ext uri="{BB962C8B-B14F-4D97-AF65-F5344CB8AC3E}">
        <p14:creationId xmlns:p14="http://schemas.microsoft.com/office/powerpoint/2010/main" val="20069886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5007313-0C83-0643-9E3E-4366DBD2FA43}"/>
              </a:ext>
            </a:extLst>
          </p:cNvPr>
          <p:cNvSpPr>
            <a:spLocks noGrp="1"/>
          </p:cNvSpPr>
          <p:nvPr>
            <p:ph type="title"/>
          </p:nvPr>
        </p:nvSpPr>
        <p:spPr/>
        <p:txBody>
          <a:bodyPr/>
          <a:lstStyle/>
          <a:p>
            <a:r>
              <a:rPr lang="en-US" dirty="0"/>
              <a:t>Urban Sprawl</a:t>
            </a:r>
          </a:p>
        </p:txBody>
      </p:sp>
      <p:sp>
        <p:nvSpPr>
          <p:cNvPr id="7" name="Content Placeholder 6">
            <a:extLst>
              <a:ext uri="{FF2B5EF4-FFF2-40B4-BE49-F238E27FC236}">
                <a16:creationId xmlns:a16="http://schemas.microsoft.com/office/drawing/2014/main" id="{2A525AA8-07F1-954A-A2E3-F11FBF037B2F}"/>
              </a:ext>
            </a:extLst>
          </p:cNvPr>
          <p:cNvSpPr>
            <a:spLocks noGrp="1"/>
          </p:cNvSpPr>
          <p:nvPr>
            <p:ph idx="1"/>
          </p:nvPr>
        </p:nvSpPr>
        <p:spPr>
          <a:xfrm>
            <a:off x="609599" y="2027104"/>
            <a:ext cx="3484978" cy="3514380"/>
          </a:xfrm>
        </p:spPr>
        <p:txBody>
          <a:bodyPr>
            <a:normAutofit/>
          </a:bodyPr>
          <a:lstStyle/>
          <a:p>
            <a:r>
              <a:rPr lang="en-US" dirty="0"/>
              <a:t>Objections: </a:t>
            </a:r>
          </a:p>
          <a:p>
            <a:pPr lvl="1"/>
            <a:r>
              <a:rPr lang="en-US" dirty="0"/>
              <a:t>Lost open space and natural habitats</a:t>
            </a:r>
          </a:p>
          <a:p>
            <a:pPr lvl="1"/>
            <a:r>
              <a:rPr lang="en-US" dirty="0"/>
              <a:t>Increased air pollution from more traffic</a:t>
            </a:r>
          </a:p>
          <a:p>
            <a:pPr lvl="1"/>
            <a:r>
              <a:rPr lang="en-US" dirty="0"/>
              <a:t>Increased driving time </a:t>
            </a:r>
          </a:p>
          <a:p>
            <a:pPr lvl="1"/>
            <a:r>
              <a:rPr lang="en-US" dirty="0"/>
              <a:t>Reduced water quality</a:t>
            </a:r>
          </a:p>
          <a:p>
            <a:pPr lvl="1"/>
            <a:r>
              <a:rPr lang="en-US" dirty="0"/>
              <a:t>Abandoned urban communities</a:t>
            </a:r>
          </a:p>
          <a:p>
            <a:pPr lvl="1"/>
            <a:r>
              <a:rPr lang="en-US" dirty="0"/>
              <a:t>Unsightly</a:t>
            </a:r>
          </a:p>
          <a:p>
            <a:endParaRPr lang="en-US" sz="2000" dirty="0"/>
          </a:p>
        </p:txBody>
      </p:sp>
      <p:sp>
        <p:nvSpPr>
          <p:cNvPr id="5" name="Slide Number Placeholder 4">
            <a:extLst>
              <a:ext uri="{FF2B5EF4-FFF2-40B4-BE49-F238E27FC236}">
                <a16:creationId xmlns:a16="http://schemas.microsoft.com/office/drawing/2014/main" id="{F9AAFE42-6E87-0049-892D-B872B9332B60}"/>
              </a:ext>
            </a:extLst>
          </p:cNvPr>
          <p:cNvSpPr>
            <a:spLocks noGrp="1"/>
          </p:cNvSpPr>
          <p:nvPr>
            <p:ph type="sldNum" sz="quarter" idx="12"/>
          </p:nvPr>
        </p:nvSpPr>
        <p:spPr/>
        <p:txBody>
          <a:bodyPr/>
          <a:lstStyle/>
          <a:p>
            <a:fld id="{96652B35-718D-4E28-AFEB-B694A3B357E8}" type="slidenum">
              <a:rPr kumimoji="0" lang="en-US" smtClean="0"/>
              <a:pPr/>
              <a:t>42</a:t>
            </a:fld>
            <a:endParaRPr kumimoji="0" lang="en-US"/>
          </a:p>
        </p:txBody>
      </p:sp>
      <p:sp>
        <p:nvSpPr>
          <p:cNvPr id="2" name="Rectangle 2">
            <a:extLst>
              <a:ext uri="{FF2B5EF4-FFF2-40B4-BE49-F238E27FC236}">
                <a16:creationId xmlns:a16="http://schemas.microsoft.com/office/drawing/2014/main" id="{673FFAED-ED09-D545-970E-589E2EB9B849}"/>
              </a:ext>
            </a:extLst>
          </p:cNvPr>
          <p:cNvSpPr>
            <a:spLocks noChangeArrowheads="1"/>
          </p:cNvSpPr>
          <p:nvPr/>
        </p:nvSpPr>
        <p:spPr bwMode="auto">
          <a:xfrm flipV="1">
            <a:off x="3295005" y="3178123"/>
            <a:ext cx="1187008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endParaRPr lang="en-US" sz="1350"/>
          </a:p>
        </p:txBody>
      </p:sp>
      <p:graphicFrame>
        <p:nvGraphicFramePr>
          <p:cNvPr id="3" name="Object 2">
            <a:extLst>
              <a:ext uri="{FF2B5EF4-FFF2-40B4-BE49-F238E27FC236}">
                <a16:creationId xmlns:a16="http://schemas.microsoft.com/office/drawing/2014/main" id="{FFE52522-0ECA-A64D-91FA-72F3648E53F6}"/>
              </a:ext>
            </a:extLst>
          </p:cNvPr>
          <p:cNvGraphicFramePr>
            <a:graphicFrameLocks noChangeAspect="1"/>
          </p:cNvGraphicFramePr>
          <p:nvPr/>
        </p:nvGraphicFramePr>
        <p:xfrm>
          <a:off x="4094577" y="2232677"/>
          <a:ext cx="4850690" cy="2686050"/>
        </p:xfrm>
        <a:graphic>
          <a:graphicData uri="http://schemas.openxmlformats.org/presentationml/2006/ole">
            <mc:AlternateContent xmlns:mc="http://schemas.openxmlformats.org/markup-compatibility/2006">
              <mc:Choice xmlns:v="urn:schemas-microsoft-com:vml" Requires="v">
                <p:oleObj r:id="rId2" imgW="2552700" imgH="1390650" progId="PBrush">
                  <p:embed/>
                </p:oleObj>
              </mc:Choice>
              <mc:Fallback>
                <p:oleObj r:id="rId2" imgW="2552700" imgH="1390650" progId="PBrush">
                  <p:embed/>
                  <p:pic>
                    <p:nvPicPr>
                      <p:cNvPr id="3" name="Object 2">
                        <a:extLst>
                          <a:ext uri="{FF2B5EF4-FFF2-40B4-BE49-F238E27FC236}">
                            <a16:creationId xmlns:a16="http://schemas.microsoft.com/office/drawing/2014/main" id="{FFE52522-0ECA-A64D-91FA-72F3648E53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4577" y="2232677"/>
                        <a:ext cx="4850690" cy="2686050"/>
                      </a:xfrm>
                      <a:prstGeom prst="rect">
                        <a:avLst/>
                      </a:prstGeom>
                      <a:noFill/>
                    </p:spPr>
                  </p:pic>
                </p:oleObj>
              </mc:Fallback>
            </mc:AlternateContent>
          </a:graphicData>
        </a:graphic>
      </p:graphicFrame>
    </p:spTree>
    <p:extLst>
      <p:ext uri="{BB962C8B-B14F-4D97-AF65-F5344CB8AC3E}">
        <p14:creationId xmlns:p14="http://schemas.microsoft.com/office/powerpoint/2010/main" val="108457508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25007313-0C83-0643-9E3E-4366DBD2FA43}"/>
              </a:ext>
            </a:extLst>
          </p:cNvPr>
          <p:cNvSpPr>
            <a:spLocks noGrp="1"/>
          </p:cNvSpPr>
          <p:nvPr>
            <p:ph type="title"/>
          </p:nvPr>
        </p:nvSpPr>
        <p:spPr/>
        <p:txBody>
          <a:bodyPr/>
          <a:lstStyle/>
          <a:p>
            <a:r>
              <a:rPr lang="en-US" dirty="0"/>
              <a:t>Urban Sprawl</a:t>
            </a:r>
          </a:p>
        </p:txBody>
      </p:sp>
      <p:sp>
        <p:nvSpPr>
          <p:cNvPr id="7" name="Content Placeholder 6">
            <a:extLst>
              <a:ext uri="{FF2B5EF4-FFF2-40B4-BE49-F238E27FC236}">
                <a16:creationId xmlns:a16="http://schemas.microsoft.com/office/drawing/2014/main" id="{2A525AA8-07F1-954A-A2E3-F11FBF037B2F}"/>
              </a:ext>
            </a:extLst>
          </p:cNvPr>
          <p:cNvSpPr>
            <a:spLocks noGrp="1"/>
          </p:cNvSpPr>
          <p:nvPr>
            <p:ph idx="1"/>
          </p:nvPr>
        </p:nvSpPr>
        <p:spPr>
          <a:xfrm>
            <a:off x="495759" y="1729648"/>
            <a:ext cx="3598818" cy="3528152"/>
          </a:xfrm>
        </p:spPr>
        <p:txBody>
          <a:bodyPr>
            <a:normAutofit/>
          </a:bodyPr>
          <a:lstStyle/>
          <a:p>
            <a:r>
              <a:rPr lang="en-US" dirty="0"/>
              <a:t>Strip development may reduce overall traffic, since people may not have to go all the way into the urban area.</a:t>
            </a:r>
          </a:p>
          <a:p>
            <a:r>
              <a:rPr lang="en-US" dirty="0"/>
              <a:t>People like low-density residences</a:t>
            </a:r>
          </a:p>
          <a:p>
            <a:r>
              <a:rPr lang="en-US" dirty="0"/>
              <a:t>Getting away from the city center may reduce regulatory and tax burdens, and reduce other problems, like parking.</a:t>
            </a:r>
          </a:p>
          <a:p>
            <a:endParaRPr lang="en-US" dirty="0"/>
          </a:p>
        </p:txBody>
      </p:sp>
      <p:sp>
        <p:nvSpPr>
          <p:cNvPr id="5" name="Slide Number Placeholder 4">
            <a:extLst>
              <a:ext uri="{FF2B5EF4-FFF2-40B4-BE49-F238E27FC236}">
                <a16:creationId xmlns:a16="http://schemas.microsoft.com/office/drawing/2014/main" id="{F9AAFE42-6E87-0049-892D-B872B9332B60}"/>
              </a:ext>
            </a:extLst>
          </p:cNvPr>
          <p:cNvSpPr>
            <a:spLocks noGrp="1"/>
          </p:cNvSpPr>
          <p:nvPr>
            <p:ph type="sldNum" sz="quarter" idx="12"/>
          </p:nvPr>
        </p:nvSpPr>
        <p:spPr/>
        <p:txBody>
          <a:bodyPr/>
          <a:lstStyle/>
          <a:p>
            <a:fld id="{96652B35-718D-4E28-AFEB-B694A3B357E8}" type="slidenum">
              <a:rPr kumimoji="0" lang="en-US" smtClean="0"/>
              <a:pPr/>
              <a:t>43</a:t>
            </a:fld>
            <a:endParaRPr kumimoji="0" lang="en-US"/>
          </a:p>
        </p:txBody>
      </p:sp>
      <p:sp>
        <p:nvSpPr>
          <p:cNvPr id="2" name="Rectangle 2">
            <a:extLst>
              <a:ext uri="{FF2B5EF4-FFF2-40B4-BE49-F238E27FC236}">
                <a16:creationId xmlns:a16="http://schemas.microsoft.com/office/drawing/2014/main" id="{673FFAED-ED09-D545-970E-589E2EB9B849}"/>
              </a:ext>
            </a:extLst>
          </p:cNvPr>
          <p:cNvSpPr>
            <a:spLocks noChangeArrowheads="1"/>
          </p:cNvSpPr>
          <p:nvPr/>
        </p:nvSpPr>
        <p:spPr bwMode="auto">
          <a:xfrm flipV="1">
            <a:off x="3295005" y="3178123"/>
            <a:ext cx="1187008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p>
            <a:endParaRPr lang="en-US" sz="1350"/>
          </a:p>
        </p:txBody>
      </p:sp>
      <p:graphicFrame>
        <p:nvGraphicFramePr>
          <p:cNvPr id="3" name="Object 2">
            <a:extLst>
              <a:ext uri="{FF2B5EF4-FFF2-40B4-BE49-F238E27FC236}">
                <a16:creationId xmlns:a16="http://schemas.microsoft.com/office/drawing/2014/main" id="{FFE52522-0ECA-A64D-91FA-72F3648E53F6}"/>
              </a:ext>
            </a:extLst>
          </p:cNvPr>
          <p:cNvGraphicFramePr>
            <a:graphicFrameLocks noChangeAspect="1"/>
          </p:cNvGraphicFramePr>
          <p:nvPr/>
        </p:nvGraphicFramePr>
        <p:xfrm>
          <a:off x="4094577" y="2232677"/>
          <a:ext cx="4850690" cy="2686050"/>
        </p:xfrm>
        <a:graphic>
          <a:graphicData uri="http://schemas.openxmlformats.org/presentationml/2006/ole">
            <mc:AlternateContent xmlns:mc="http://schemas.openxmlformats.org/markup-compatibility/2006">
              <mc:Choice xmlns:v="urn:schemas-microsoft-com:vml" Requires="v">
                <p:oleObj r:id="rId2" imgW="2552700" imgH="1390650" progId="PBrush">
                  <p:embed/>
                </p:oleObj>
              </mc:Choice>
              <mc:Fallback>
                <p:oleObj r:id="rId2" imgW="2552700" imgH="1390650" progId="PBrush">
                  <p:embed/>
                  <p:pic>
                    <p:nvPicPr>
                      <p:cNvPr id="3" name="Object 2">
                        <a:extLst>
                          <a:ext uri="{FF2B5EF4-FFF2-40B4-BE49-F238E27FC236}">
                            <a16:creationId xmlns:a16="http://schemas.microsoft.com/office/drawing/2014/main" id="{FFE52522-0ECA-A64D-91FA-72F3648E53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4577" y="2232677"/>
                        <a:ext cx="4850690" cy="2686050"/>
                      </a:xfrm>
                      <a:prstGeom prst="rect">
                        <a:avLst/>
                      </a:prstGeom>
                      <a:noFill/>
                    </p:spPr>
                  </p:pic>
                </p:oleObj>
              </mc:Fallback>
            </mc:AlternateContent>
          </a:graphicData>
        </a:graphic>
      </p:graphicFrame>
    </p:spTree>
    <p:extLst>
      <p:ext uri="{BB962C8B-B14F-4D97-AF65-F5344CB8AC3E}">
        <p14:creationId xmlns:p14="http://schemas.microsoft.com/office/powerpoint/2010/main" val="59650675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C412E9CA-53E2-8C49-8402-EF88A6F6192A}"/>
              </a:ext>
            </a:extLst>
          </p:cNvPr>
          <p:cNvSpPr>
            <a:spLocks noGrp="1"/>
          </p:cNvSpPr>
          <p:nvPr>
            <p:ph type="sldNum" sz="quarter" idx="12"/>
          </p:nvPr>
        </p:nvSpPr>
        <p:spPr/>
        <p:txBody>
          <a:bodyPr/>
          <a:lstStyle/>
          <a:p>
            <a:fld id="{4019B451-98D0-2C41-80B2-1199E4492BFF}" type="slidenum">
              <a:rPr lang="en-US" smtClean="0"/>
              <a:pPr/>
              <a:t>44</a:t>
            </a:fld>
            <a:endParaRPr lang="en-US"/>
          </a:p>
        </p:txBody>
      </p:sp>
      <p:pic>
        <p:nvPicPr>
          <p:cNvPr id="7" name="Picture 6" descr="Map&#10;&#10;Description automatically generated">
            <a:extLst>
              <a:ext uri="{FF2B5EF4-FFF2-40B4-BE49-F238E27FC236}">
                <a16:creationId xmlns:a16="http://schemas.microsoft.com/office/drawing/2014/main" id="{BBFB3DFB-230A-734C-B399-51E384D53473}"/>
              </a:ext>
            </a:extLst>
          </p:cNvPr>
          <p:cNvPicPr>
            <a:picLocks noChangeAspect="1"/>
          </p:cNvPicPr>
          <p:nvPr/>
        </p:nvPicPr>
        <p:blipFill>
          <a:blip r:embed="rId2"/>
          <a:stretch>
            <a:fillRect/>
          </a:stretch>
        </p:blipFill>
        <p:spPr>
          <a:xfrm>
            <a:off x="184897" y="857250"/>
            <a:ext cx="8774207" cy="5143500"/>
          </a:xfrm>
          <a:prstGeom prst="rect">
            <a:avLst/>
          </a:prstGeom>
        </p:spPr>
      </p:pic>
    </p:spTree>
    <p:extLst>
      <p:ext uri="{BB962C8B-B14F-4D97-AF65-F5344CB8AC3E}">
        <p14:creationId xmlns:p14="http://schemas.microsoft.com/office/powerpoint/2010/main" val="21479381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CE019-DE9B-0A4C-BDA5-9D3A923EE62B}"/>
              </a:ext>
            </a:extLst>
          </p:cNvPr>
          <p:cNvSpPr>
            <a:spLocks noGrp="1"/>
          </p:cNvSpPr>
          <p:nvPr>
            <p:ph type="title"/>
          </p:nvPr>
        </p:nvSpPr>
        <p:spPr/>
        <p:txBody>
          <a:bodyPr/>
          <a:lstStyle/>
          <a:p>
            <a:r>
              <a:rPr lang="en-US" dirty="0"/>
              <a:t>Urban Sprawl</a:t>
            </a:r>
          </a:p>
        </p:txBody>
      </p:sp>
      <p:sp>
        <p:nvSpPr>
          <p:cNvPr id="3" name="Content Placeholder 2">
            <a:extLst>
              <a:ext uri="{FF2B5EF4-FFF2-40B4-BE49-F238E27FC236}">
                <a16:creationId xmlns:a16="http://schemas.microsoft.com/office/drawing/2014/main" id="{154D7460-F1D0-614A-AD9F-E3B69CD80699}"/>
              </a:ext>
            </a:extLst>
          </p:cNvPr>
          <p:cNvSpPr>
            <a:spLocks noGrp="1"/>
          </p:cNvSpPr>
          <p:nvPr>
            <p:ph idx="1"/>
          </p:nvPr>
        </p:nvSpPr>
        <p:spPr>
          <a:xfrm>
            <a:off x="609599" y="1669100"/>
            <a:ext cx="6347714" cy="3880773"/>
          </a:xfrm>
        </p:spPr>
        <p:txBody>
          <a:bodyPr/>
          <a:lstStyle/>
          <a:p>
            <a:pPr marL="0" indent="0">
              <a:buNone/>
            </a:pPr>
            <a:r>
              <a:rPr lang="en-US" sz="1600" dirty="0"/>
              <a:t>“If left to its own devices, development will occur in a decentralized manner, which will usually lead different types of activities to be conveniently located in relation to one another. Decentralized growth will provide nodes of development. People can live close to the node where they work, allowing a more efficient pattern of two-way traffic as people travel between nodes. Decentralized development keeps commuting distances short but allows the amenities of suburban living for those who want them.</a:t>
            </a:r>
          </a:p>
          <a:p>
            <a:pPr marL="0" indent="0">
              <a:buNone/>
            </a:pPr>
            <a:r>
              <a:rPr lang="en-US" sz="1600" dirty="0"/>
              <a:t>”…Urban sprawl can produce more efficient land-use patterns and enhance people’s quality of life. Nobody forces people to live in single-family detached homes. Developers build them because that is where people want to live.”</a:t>
            </a:r>
          </a:p>
          <a:p>
            <a:pPr marL="0" indent="0">
              <a:buNone/>
            </a:pPr>
            <a:r>
              <a:rPr lang="en-US" dirty="0"/>
              <a:t>		</a:t>
            </a:r>
            <a:r>
              <a:rPr lang="en-US" sz="1600" dirty="0"/>
              <a:t>-- Randall Holcombe, </a:t>
            </a:r>
            <a:r>
              <a:rPr lang="en-US" sz="1600" i="1" dirty="0"/>
              <a:t>PERC Reports, </a:t>
            </a:r>
            <a:r>
              <a:rPr lang="en-US" sz="1600" dirty="0"/>
              <a:t>Feb. 1999, pp. 5, 8.</a:t>
            </a:r>
            <a:endParaRPr lang="en-US" dirty="0"/>
          </a:p>
        </p:txBody>
      </p:sp>
      <p:sp>
        <p:nvSpPr>
          <p:cNvPr id="5" name="Slide Number Placeholder 4">
            <a:extLst>
              <a:ext uri="{FF2B5EF4-FFF2-40B4-BE49-F238E27FC236}">
                <a16:creationId xmlns:a16="http://schemas.microsoft.com/office/drawing/2014/main" id="{ABE28F7C-2188-4544-9D56-42B7F75460A0}"/>
              </a:ext>
            </a:extLst>
          </p:cNvPr>
          <p:cNvSpPr>
            <a:spLocks noGrp="1"/>
          </p:cNvSpPr>
          <p:nvPr>
            <p:ph type="sldNum" sz="quarter" idx="12"/>
          </p:nvPr>
        </p:nvSpPr>
        <p:spPr/>
        <p:txBody>
          <a:bodyPr/>
          <a:lstStyle/>
          <a:p>
            <a:fld id="{4019B451-98D0-2C41-80B2-1199E4492BFF}" type="slidenum">
              <a:rPr lang="en-US" smtClean="0"/>
              <a:pPr/>
              <a:t>45</a:t>
            </a:fld>
            <a:endParaRPr lang="en-US"/>
          </a:p>
        </p:txBody>
      </p:sp>
    </p:spTree>
    <p:extLst>
      <p:ext uri="{BB962C8B-B14F-4D97-AF65-F5344CB8AC3E}">
        <p14:creationId xmlns:p14="http://schemas.microsoft.com/office/powerpoint/2010/main" val="386686556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A432D-FCEA-714E-A67B-8800A342CD03}"/>
              </a:ext>
            </a:extLst>
          </p:cNvPr>
          <p:cNvSpPr>
            <a:spLocks noGrp="1"/>
          </p:cNvSpPr>
          <p:nvPr>
            <p:ph type="title"/>
          </p:nvPr>
        </p:nvSpPr>
        <p:spPr/>
        <p:txBody>
          <a:bodyPr/>
          <a:lstStyle/>
          <a:p>
            <a:r>
              <a:rPr lang="en-US" dirty="0"/>
              <a:t>Urban Sprawl</a:t>
            </a:r>
          </a:p>
        </p:txBody>
      </p:sp>
      <p:sp>
        <p:nvSpPr>
          <p:cNvPr id="3" name="Content Placeholder 2">
            <a:extLst>
              <a:ext uri="{FF2B5EF4-FFF2-40B4-BE49-F238E27FC236}">
                <a16:creationId xmlns:a16="http://schemas.microsoft.com/office/drawing/2014/main" id="{45B10848-3FAF-984B-B599-69F17A725961}"/>
              </a:ext>
            </a:extLst>
          </p:cNvPr>
          <p:cNvSpPr>
            <a:spLocks noGrp="1"/>
          </p:cNvSpPr>
          <p:nvPr>
            <p:ph idx="1"/>
          </p:nvPr>
        </p:nvSpPr>
        <p:spPr/>
        <p:txBody>
          <a:bodyPr>
            <a:normAutofit/>
          </a:bodyPr>
          <a:lstStyle/>
          <a:p>
            <a:r>
              <a:rPr lang="en-US" dirty="0"/>
              <a:t>Some economists have suggested that zoning to try to prevent “premature and unnecessary conversion of open space land” and “discourage noncontiguous development patterns….[i.e. leapfrogging]” (as the California Open Space Land Act describes sprawl) can actually increase the spread of urban areas into undeveloped areas. A geographical study of Olmstead County, Minnesota (which surrounds Rochester) found that its farmland preservation zoning caused scattered rather than concentrated development. Legal restrictions on growth in one area (say, a county) can lead developers to other, more distant, locations.</a:t>
            </a:r>
          </a:p>
        </p:txBody>
      </p:sp>
      <p:sp>
        <p:nvSpPr>
          <p:cNvPr id="5" name="Slide Number Placeholder 4">
            <a:extLst>
              <a:ext uri="{FF2B5EF4-FFF2-40B4-BE49-F238E27FC236}">
                <a16:creationId xmlns:a16="http://schemas.microsoft.com/office/drawing/2014/main" id="{7D7CA8D5-7A65-A14F-8510-B14BC59DA0C0}"/>
              </a:ext>
            </a:extLst>
          </p:cNvPr>
          <p:cNvSpPr>
            <a:spLocks noGrp="1"/>
          </p:cNvSpPr>
          <p:nvPr>
            <p:ph type="sldNum" sz="quarter" idx="12"/>
          </p:nvPr>
        </p:nvSpPr>
        <p:spPr/>
        <p:txBody>
          <a:bodyPr/>
          <a:lstStyle/>
          <a:p>
            <a:fld id="{4019B451-98D0-2C41-80B2-1199E4492BFF}" type="slidenum">
              <a:rPr lang="en-US" smtClean="0"/>
              <a:pPr/>
              <a:t>46</a:t>
            </a:fld>
            <a:endParaRPr lang="en-US"/>
          </a:p>
        </p:txBody>
      </p:sp>
    </p:spTree>
    <p:extLst>
      <p:ext uri="{BB962C8B-B14F-4D97-AF65-F5344CB8AC3E}">
        <p14:creationId xmlns:p14="http://schemas.microsoft.com/office/powerpoint/2010/main" val="34832498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4505D64F-6189-DB4A-9537-45A56F6C0ECA}"/>
              </a:ext>
            </a:extLst>
          </p:cNvPr>
          <p:cNvSpPr>
            <a:spLocks noGrp="1"/>
          </p:cNvSpPr>
          <p:nvPr>
            <p:ph type="sldNum" sz="quarter" idx="12"/>
          </p:nvPr>
        </p:nvSpPr>
        <p:spPr/>
        <p:txBody>
          <a:bodyPr/>
          <a:lstStyle/>
          <a:p>
            <a:fld id="{4019B451-98D0-2C41-80B2-1199E4492BFF}" type="slidenum">
              <a:rPr lang="en-US" smtClean="0"/>
              <a:pPr/>
              <a:t>47</a:t>
            </a:fld>
            <a:endParaRPr lang="en-US"/>
          </a:p>
        </p:txBody>
      </p:sp>
      <p:pic>
        <p:nvPicPr>
          <p:cNvPr id="6146" name="Picture 2" descr="Image from Greenbelt ca ">
            <a:extLst>
              <a:ext uri="{FF2B5EF4-FFF2-40B4-BE49-F238E27FC236}">
                <a16:creationId xmlns:a16="http://schemas.microsoft.com/office/drawing/2014/main" id="{FE50D68B-54EC-5E4D-A4AA-B8E21B562A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9644" y="857250"/>
            <a:ext cx="6505613"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626574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3A432D-FCEA-714E-A67B-8800A342CD03}"/>
              </a:ext>
            </a:extLst>
          </p:cNvPr>
          <p:cNvSpPr>
            <a:spLocks noGrp="1"/>
          </p:cNvSpPr>
          <p:nvPr>
            <p:ph type="title"/>
          </p:nvPr>
        </p:nvSpPr>
        <p:spPr/>
        <p:txBody>
          <a:bodyPr/>
          <a:lstStyle/>
          <a:p>
            <a:r>
              <a:rPr lang="en-US" dirty="0"/>
              <a:t>Urban Sprawl</a:t>
            </a:r>
          </a:p>
        </p:txBody>
      </p:sp>
      <p:sp>
        <p:nvSpPr>
          <p:cNvPr id="3" name="Content Placeholder 2">
            <a:extLst>
              <a:ext uri="{FF2B5EF4-FFF2-40B4-BE49-F238E27FC236}">
                <a16:creationId xmlns:a16="http://schemas.microsoft.com/office/drawing/2014/main" id="{45B10848-3FAF-984B-B599-69F17A725961}"/>
              </a:ext>
            </a:extLst>
          </p:cNvPr>
          <p:cNvSpPr>
            <a:spLocks noGrp="1"/>
          </p:cNvSpPr>
          <p:nvPr>
            <p:ph idx="1"/>
          </p:nvPr>
        </p:nvSpPr>
        <p:spPr>
          <a:xfrm>
            <a:off x="609599" y="1718631"/>
            <a:ext cx="6347714" cy="4529769"/>
          </a:xfrm>
        </p:spPr>
        <p:txBody>
          <a:bodyPr>
            <a:normAutofit/>
          </a:bodyPr>
          <a:lstStyle/>
          <a:p>
            <a:r>
              <a:rPr lang="en-US" dirty="0"/>
              <a:t> A law in Los Angeles County (which controls the nonurbanized land) prevented undeveloped, noncontiguous areas from being zoned for urban densities. The areas were instead zoned for low-density housing (single-family dwellings). </a:t>
            </a:r>
          </a:p>
          <a:p>
            <a:r>
              <a:rPr lang="en-US" dirty="0"/>
              <a:t>Developers of high-density housing went “forum shopping” in towns that are even more remote from existing urbanized areas than the unincorporated parts of the county. Zoning, in short, exacerbated the leapfrogging “problem.” Zoning frustrations in the suburbs seem to lead developers further out, not back to the central cities.</a:t>
            </a:r>
          </a:p>
        </p:txBody>
      </p:sp>
      <p:sp>
        <p:nvSpPr>
          <p:cNvPr id="5" name="Slide Number Placeholder 4">
            <a:extLst>
              <a:ext uri="{FF2B5EF4-FFF2-40B4-BE49-F238E27FC236}">
                <a16:creationId xmlns:a16="http://schemas.microsoft.com/office/drawing/2014/main" id="{7D7CA8D5-7A65-A14F-8510-B14BC59DA0C0}"/>
              </a:ext>
            </a:extLst>
          </p:cNvPr>
          <p:cNvSpPr>
            <a:spLocks noGrp="1"/>
          </p:cNvSpPr>
          <p:nvPr>
            <p:ph type="sldNum" sz="quarter" idx="12"/>
          </p:nvPr>
        </p:nvSpPr>
        <p:spPr/>
        <p:txBody>
          <a:bodyPr/>
          <a:lstStyle/>
          <a:p>
            <a:fld id="{4019B451-98D0-2C41-80B2-1199E4492BFF}" type="slidenum">
              <a:rPr lang="en-US" smtClean="0"/>
              <a:pPr/>
              <a:t>48</a:t>
            </a:fld>
            <a:endParaRPr lang="en-US"/>
          </a:p>
        </p:txBody>
      </p:sp>
    </p:spTree>
    <p:extLst>
      <p:ext uri="{BB962C8B-B14F-4D97-AF65-F5344CB8AC3E}">
        <p14:creationId xmlns:p14="http://schemas.microsoft.com/office/powerpoint/2010/main" val="7478720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Love Canal</a:t>
            </a:r>
          </a:p>
        </p:txBody>
      </p:sp>
      <p:sp>
        <p:nvSpPr>
          <p:cNvPr id="3" name="Content Placeholder 2"/>
          <p:cNvSpPr>
            <a:spLocks noGrp="1"/>
          </p:cNvSpPr>
          <p:nvPr>
            <p:ph idx="1"/>
          </p:nvPr>
        </p:nvSpPr>
        <p:spPr>
          <a:xfrm>
            <a:off x="593409" y="1483517"/>
            <a:ext cx="5349822" cy="5050021"/>
          </a:xfrm>
        </p:spPr>
        <p:txBody>
          <a:bodyPr>
            <a:normAutofit/>
          </a:bodyPr>
          <a:lstStyle/>
          <a:p>
            <a:r>
              <a:rPr lang="en-US" dirty="0"/>
              <a:t>Love Canal was a 3,000 foot long trench from a failed canal project from the 1800s) on the outskirts of Niagara Falls, New York. In the 1920s it was turned into a dumping ground for toxic waste. The clay soil and the clay cover placed over the waste protected against leakage. </a:t>
            </a:r>
          </a:p>
          <a:p>
            <a:r>
              <a:rPr lang="en-US" dirty="0"/>
              <a:t>Privately owned companies—but also the US Army and the city government—dumped toxic waste into the canal.*</a:t>
            </a:r>
          </a:p>
          <a:p>
            <a:r>
              <a:rPr lang="en-US" dirty="0"/>
              <a:t>In 1953, the city government, warned by then-owner Hooker Chemical of what had been buried in the canal, paid $1 for the property to build a school, under threat of eminent domain. </a:t>
            </a:r>
          </a:p>
          <a:p>
            <a:endParaRPr lang="en-US" dirty="0"/>
          </a:p>
        </p:txBody>
      </p:sp>
      <p:sp>
        <p:nvSpPr>
          <p:cNvPr id="4" name="TextBox 3">
            <a:extLst>
              <a:ext uri="{FF2B5EF4-FFF2-40B4-BE49-F238E27FC236}">
                <a16:creationId xmlns:a16="http://schemas.microsoft.com/office/drawing/2014/main" id="{9906D407-96EB-D747-8265-5A40EFD1A5F2}"/>
              </a:ext>
            </a:extLst>
          </p:cNvPr>
          <p:cNvSpPr txBox="1"/>
          <p:nvPr/>
        </p:nvSpPr>
        <p:spPr>
          <a:xfrm>
            <a:off x="958645" y="6566255"/>
            <a:ext cx="4984586" cy="276999"/>
          </a:xfrm>
          <a:prstGeom prst="rect">
            <a:avLst/>
          </a:prstGeom>
          <a:noFill/>
        </p:spPr>
        <p:txBody>
          <a:bodyPr wrap="square" rtlCol="0">
            <a:spAutoFit/>
          </a:bodyPr>
          <a:lstStyle/>
          <a:p>
            <a:r>
              <a:rPr lang="en-US" sz="1200" dirty="0"/>
              <a:t>*See https://</a:t>
            </a:r>
            <a:r>
              <a:rPr lang="en-US" sz="1200" dirty="0" err="1"/>
              <a:t>reason.com</a:t>
            </a:r>
            <a:r>
              <a:rPr lang="en-US" sz="1200" dirty="0"/>
              <a:t>/1981/02/01/love-canal/</a:t>
            </a:r>
          </a:p>
        </p:txBody>
      </p:sp>
      <p:pic>
        <p:nvPicPr>
          <p:cNvPr id="6" name="Picture 5">
            <a:extLst>
              <a:ext uri="{FF2B5EF4-FFF2-40B4-BE49-F238E27FC236}">
                <a16:creationId xmlns:a16="http://schemas.microsoft.com/office/drawing/2014/main" id="{C25144F0-41A7-3848-B8CF-D80CBACEE5A8}"/>
              </a:ext>
            </a:extLst>
          </p:cNvPr>
          <p:cNvPicPr>
            <a:picLocks noChangeAspect="1"/>
          </p:cNvPicPr>
          <p:nvPr/>
        </p:nvPicPr>
        <p:blipFill>
          <a:blip r:embed="rId3"/>
          <a:stretch>
            <a:fillRect/>
          </a:stretch>
        </p:blipFill>
        <p:spPr>
          <a:xfrm>
            <a:off x="5943231" y="4811055"/>
            <a:ext cx="2990051" cy="1893699"/>
          </a:xfrm>
          <a:prstGeom prst="rect">
            <a:avLst/>
          </a:prstGeom>
        </p:spPr>
      </p:pic>
      <p:sp>
        <p:nvSpPr>
          <p:cNvPr id="7" name="Rectangle 6">
            <a:extLst>
              <a:ext uri="{FF2B5EF4-FFF2-40B4-BE49-F238E27FC236}">
                <a16:creationId xmlns:a16="http://schemas.microsoft.com/office/drawing/2014/main" id="{CD78399F-CE41-9249-84F3-1E8679B1AA34}"/>
              </a:ext>
            </a:extLst>
          </p:cNvPr>
          <p:cNvSpPr/>
          <p:nvPr/>
        </p:nvSpPr>
        <p:spPr>
          <a:xfrm>
            <a:off x="5918850" y="4164724"/>
            <a:ext cx="3038813" cy="646331"/>
          </a:xfrm>
          <a:prstGeom prst="rect">
            <a:avLst/>
          </a:prstGeom>
        </p:spPr>
        <p:txBody>
          <a:bodyPr wrap="square">
            <a:spAutoFit/>
          </a:bodyPr>
          <a:lstStyle/>
          <a:p>
            <a:pPr algn="r"/>
            <a:r>
              <a:rPr lang="en-US" sz="1200" dirty="0"/>
              <a:t>Image: https://</a:t>
            </a:r>
            <a:r>
              <a:rPr lang="en-US" sz="1200" dirty="0" err="1"/>
              <a:t>www.wired.com</a:t>
            </a:r>
            <a:r>
              <a:rPr lang="en-US" sz="1200" dirty="0"/>
              <a:t>/2011/11/1121love-canal-birth-defects/</a:t>
            </a:r>
          </a:p>
        </p:txBody>
      </p:sp>
    </p:spTree>
    <p:extLst>
      <p:ext uri="{BB962C8B-B14F-4D97-AF65-F5344CB8AC3E}">
        <p14:creationId xmlns:p14="http://schemas.microsoft.com/office/powerpoint/2010/main" val="10628859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Love Canal</a:t>
            </a:r>
          </a:p>
        </p:txBody>
      </p:sp>
      <p:sp>
        <p:nvSpPr>
          <p:cNvPr id="3" name="Content Placeholder 2"/>
          <p:cNvSpPr>
            <a:spLocks noGrp="1"/>
          </p:cNvSpPr>
          <p:nvPr>
            <p:ph idx="1"/>
          </p:nvPr>
        </p:nvSpPr>
        <p:spPr>
          <a:xfrm>
            <a:off x="593410" y="1483517"/>
            <a:ext cx="4627520" cy="5050021"/>
          </a:xfrm>
        </p:spPr>
        <p:txBody>
          <a:bodyPr>
            <a:normAutofit/>
          </a:bodyPr>
          <a:lstStyle/>
          <a:p>
            <a:r>
              <a:rPr lang="en-US" dirty="0"/>
              <a:t>Eric </a:t>
            </a:r>
            <a:r>
              <a:rPr lang="en-US" dirty="0" err="1"/>
              <a:t>Zuesse</a:t>
            </a:r>
            <a:r>
              <a:rPr lang="en-US" dirty="0"/>
              <a:t>* pointed out that Hooker took great pains to point out to the local government that the land had been filled with chemical waste products, and escorted school board officials to the property and made eight test borings in their presence to confirm the presence of chemicals. Borings over the site turned up chemicals; on the sides of the canal, there were none.</a:t>
            </a:r>
          </a:p>
        </p:txBody>
      </p:sp>
      <p:sp>
        <p:nvSpPr>
          <p:cNvPr id="4" name="TextBox 3">
            <a:extLst>
              <a:ext uri="{FF2B5EF4-FFF2-40B4-BE49-F238E27FC236}">
                <a16:creationId xmlns:a16="http://schemas.microsoft.com/office/drawing/2014/main" id="{9906D407-96EB-D747-8265-5A40EFD1A5F2}"/>
              </a:ext>
            </a:extLst>
          </p:cNvPr>
          <p:cNvSpPr txBox="1"/>
          <p:nvPr/>
        </p:nvSpPr>
        <p:spPr>
          <a:xfrm>
            <a:off x="958645" y="6566255"/>
            <a:ext cx="4984586" cy="276999"/>
          </a:xfrm>
          <a:prstGeom prst="rect">
            <a:avLst/>
          </a:prstGeom>
          <a:noFill/>
        </p:spPr>
        <p:txBody>
          <a:bodyPr wrap="square" rtlCol="0">
            <a:spAutoFit/>
          </a:bodyPr>
          <a:lstStyle/>
          <a:p>
            <a:r>
              <a:rPr lang="en-US" sz="1200" dirty="0"/>
              <a:t>*See https://</a:t>
            </a:r>
            <a:r>
              <a:rPr lang="en-US" sz="1200" dirty="0" err="1"/>
              <a:t>reason.com</a:t>
            </a:r>
            <a:r>
              <a:rPr lang="en-US" sz="1200" dirty="0"/>
              <a:t>/1981/02/01/love-canal/</a:t>
            </a:r>
          </a:p>
        </p:txBody>
      </p:sp>
      <p:pic>
        <p:nvPicPr>
          <p:cNvPr id="5" name="Picture 4">
            <a:extLst>
              <a:ext uri="{FF2B5EF4-FFF2-40B4-BE49-F238E27FC236}">
                <a16:creationId xmlns:a16="http://schemas.microsoft.com/office/drawing/2014/main" id="{336BAD9D-0C2B-0E4E-BEA0-64311A4F2580}"/>
              </a:ext>
            </a:extLst>
          </p:cNvPr>
          <p:cNvPicPr>
            <a:picLocks noChangeAspect="1"/>
          </p:cNvPicPr>
          <p:nvPr/>
        </p:nvPicPr>
        <p:blipFill>
          <a:blip r:embed="rId3"/>
          <a:stretch>
            <a:fillRect/>
          </a:stretch>
        </p:blipFill>
        <p:spPr>
          <a:xfrm>
            <a:off x="5460252" y="1043830"/>
            <a:ext cx="3399602" cy="4999415"/>
          </a:xfrm>
          <a:prstGeom prst="rect">
            <a:avLst/>
          </a:prstGeom>
        </p:spPr>
      </p:pic>
    </p:spTree>
    <p:extLst>
      <p:ext uri="{BB962C8B-B14F-4D97-AF65-F5344CB8AC3E}">
        <p14:creationId xmlns:p14="http://schemas.microsoft.com/office/powerpoint/2010/main" val="26962202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4"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Love Canal</a:t>
            </a:r>
          </a:p>
        </p:txBody>
      </p:sp>
      <p:sp>
        <p:nvSpPr>
          <p:cNvPr id="3" name="Content Placeholder 2"/>
          <p:cNvSpPr>
            <a:spLocks noGrp="1"/>
          </p:cNvSpPr>
          <p:nvPr>
            <p:ph idx="1"/>
          </p:nvPr>
        </p:nvSpPr>
        <p:spPr>
          <a:xfrm>
            <a:off x="593410" y="1483517"/>
            <a:ext cx="4627520" cy="5050021"/>
          </a:xfrm>
        </p:spPr>
        <p:txBody>
          <a:bodyPr>
            <a:normAutofit/>
          </a:bodyPr>
          <a:lstStyle/>
          <a:p>
            <a:r>
              <a:rPr lang="en-US" dirty="0"/>
              <a:t>Hooker Chemical placed an explicit warning in the deed that the land had been filled with chemical waste, and tried to have additional special provisions placed in the deed, e.g., requiring that the land ”be used for park purposes only.” When the school board tried to sell land to a developer in 1957, Hooker Chemical objected.</a:t>
            </a:r>
          </a:p>
          <a:p>
            <a:endParaRPr lang="en-US" dirty="0"/>
          </a:p>
        </p:txBody>
      </p:sp>
      <p:sp>
        <p:nvSpPr>
          <p:cNvPr id="4" name="TextBox 3">
            <a:extLst>
              <a:ext uri="{FF2B5EF4-FFF2-40B4-BE49-F238E27FC236}">
                <a16:creationId xmlns:a16="http://schemas.microsoft.com/office/drawing/2014/main" id="{9906D407-96EB-D747-8265-5A40EFD1A5F2}"/>
              </a:ext>
            </a:extLst>
          </p:cNvPr>
          <p:cNvSpPr txBox="1"/>
          <p:nvPr/>
        </p:nvSpPr>
        <p:spPr>
          <a:xfrm>
            <a:off x="958645" y="6566255"/>
            <a:ext cx="4984586" cy="276999"/>
          </a:xfrm>
          <a:prstGeom prst="rect">
            <a:avLst/>
          </a:prstGeom>
          <a:noFill/>
        </p:spPr>
        <p:txBody>
          <a:bodyPr wrap="square" rtlCol="0">
            <a:spAutoFit/>
          </a:bodyPr>
          <a:lstStyle/>
          <a:p>
            <a:r>
              <a:rPr lang="en-US" sz="1200" dirty="0"/>
              <a:t>*See https://</a:t>
            </a:r>
            <a:r>
              <a:rPr lang="en-US" sz="1200" dirty="0" err="1"/>
              <a:t>reason.com</a:t>
            </a:r>
            <a:r>
              <a:rPr lang="en-US" sz="1200" dirty="0"/>
              <a:t>/1981/02/01/love-canal/</a:t>
            </a:r>
          </a:p>
        </p:txBody>
      </p:sp>
      <p:pic>
        <p:nvPicPr>
          <p:cNvPr id="5" name="Picture 4">
            <a:extLst>
              <a:ext uri="{FF2B5EF4-FFF2-40B4-BE49-F238E27FC236}">
                <a16:creationId xmlns:a16="http://schemas.microsoft.com/office/drawing/2014/main" id="{336BAD9D-0C2B-0E4E-BEA0-64311A4F2580}"/>
              </a:ext>
            </a:extLst>
          </p:cNvPr>
          <p:cNvPicPr>
            <a:picLocks noChangeAspect="1"/>
          </p:cNvPicPr>
          <p:nvPr/>
        </p:nvPicPr>
        <p:blipFill>
          <a:blip r:embed="rId3"/>
          <a:stretch>
            <a:fillRect/>
          </a:stretch>
        </p:blipFill>
        <p:spPr>
          <a:xfrm>
            <a:off x="5460252" y="1043830"/>
            <a:ext cx="3399602" cy="4999415"/>
          </a:xfrm>
          <a:prstGeom prst="rect">
            <a:avLst/>
          </a:prstGeom>
        </p:spPr>
      </p:pic>
    </p:spTree>
    <p:extLst>
      <p:ext uri="{BB962C8B-B14F-4D97-AF65-F5344CB8AC3E}">
        <p14:creationId xmlns:p14="http://schemas.microsoft.com/office/powerpoint/2010/main" val="1063788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4"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Love Canal</a:t>
            </a:r>
          </a:p>
        </p:txBody>
      </p:sp>
      <p:sp>
        <p:nvSpPr>
          <p:cNvPr id="3" name="Content Placeholder 2"/>
          <p:cNvSpPr>
            <a:spLocks noGrp="1"/>
          </p:cNvSpPr>
          <p:nvPr>
            <p:ph idx="1"/>
          </p:nvPr>
        </p:nvSpPr>
        <p:spPr>
          <a:xfrm>
            <a:off x="593409" y="1483517"/>
            <a:ext cx="4837007" cy="5050021"/>
          </a:xfrm>
        </p:spPr>
        <p:txBody>
          <a:bodyPr>
            <a:normAutofit/>
          </a:bodyPr>
          <a:lstStyle/>
          <a:p>
            <a:r>
              <a:rPr lang="en-US" dirty="0"/>
              <a:t>Rick Stroup: </a:t>
            </a:r>
          </a:p>
          <a:p>
            <a:pPr marL="457200" lvl="1" indent="0">
              <a:buNone/>
            </a:pPr>
            <a:r>
              <a:rPr lang="en-US" dirty="0"/>
              <a:t>Only when the waste site was taken over by local government... was the site mistreated in ways that led to chemical leakage. The government decision makers lacked personal or corporate liability for their decisions. They built a school on part of the site, removed part of the protective clay cap to use as fill dirt for another school site, and sold off the remaining part of the Love Canal site to a developer without warning him of the dangers as Hooker had warned them. The local government also punched holes in the impermeable clay walls to build water lines and a highway. This allowed the toxic wastes to escape when rainwater, no longer kept out by the partially removed clay cap, washed them through the gaps created in the walls.</a:t>
            </a:r>
          </a:p>
        </p:txBody>
      </p:sp>
      <p:sp>
        <p:nvSpPr>
          <p:cNvPr id="4" name="TextBox 3">
            <a:extLst>
              <a:ext uri="{FF2B5EF4-FFF2-40B4-BE49-F238E27FC236}">
                <a16:creationId xmlns:a16="http://schemas.microsoft.com/office/drawing/2014/main" id="{9906D407-96EB-D747-8265-5A40EFD1A5F2}"/>
              </a:ext>
            </a:extLst>
          </p:cNvPr>
          <p:cNvSpPr txBox="1"/>
          <p:nvPr/>
        </p:nvSpPr>
        <p:spPr>
          <a:xfrm>
            <a:off x="593409" y="6581001"/>
            <a:ext cx="6151282" cy="276999"/>
          </a:xfrm>
          <a:prstGeom prst="rect">
            <a:avLst/>
          </a:prstGeom>
          <a:noFill/>
        </p:spPr>
        <p:txBody>
          <a:bodyPr wrap="square" rtlCol="0">
            <a:spAutoFit/>
          </a:bodyPr>
          <a:lstStyle/>
          <a:p>
            <a:r>
              <a:rPr lang="en-US" sz="1200" dirty="0"/>
              <a:t>https://</a:t>
            </a:r>
            <a:r>
              <a:rPr lang="en-US" sz="1200" dirty="0" err="1"/>
              <a:t>www.econlib.org</a:t>
            </a:r>
            <a:r>
              <a:rPr lang="en-US" sz="1200" dirty="0"/>
              <a:t>/library/</a:t>
            </a:r>
            <a:r>
              <a:rPr lang="en-US" sz="1200" dirty="0" err="1"/>
              <a:t>Enc</a:t>
            </a:r>
            <a:r>
              <a:rPr lang="en-US" sz="1200" dirty="0"/>
              <a:t>/</a:t>
            </a:r>
            <a:r>
              <a:rPr lang="en-US" sz="1200" dirty="0" err="1"/>
              <a:t>FreeMarketEnvironmentalism.html</a:t>
            </a:r>
            <a:endParaRPr lang="en-US" sz="1200" dirty="0"/>
          </a:p>
        </p:txBody>
      </p:sp>
      <p:pic>
        <p:nvPicPr>
          <p:cNvPr id="6" name="Picture 5">
            <a:extLst>
              <a:ext uri="{FF2B5EF4-FFF2-40B4-BE49-F238E27FC236}">
                <a16:creationId xmlns:a16="http://schemas.microsoft.com/office/drawing/2014/main" id="{CE9D3882-9340-8147-A018-E9C7BEE7DE7A}"/>
              </a:ext>
            </a:extLst>
          </p:cNvPr>
          <p:cNvPicPr>
            <a:picLocks noChangeAspect="1"/>
          </p:cNvPicPr>
          <p:nvPr/>
        </p:nvPicPr>
        <p:blipFill>
          <a:blip r:embed="rId3"/>
          <a:stretch>
            <a:fillRect/>
          </a:stretch>
        </p:blipFill>
        <p:spPr>
          <a:xfrm>
            <a:off x="5715000" y="1668462"/>
            <a:ext cx="2927350" cy="4266077"/>
          </a:xfrm>
          <a:prstGeom prst="rect">
            <a:avLst/>
          </a:prstGeom>
        </p:spPr>
      </p:pic>
      <p:sp>
        <p:nvSpPr>
          <p:cNvPr id="7" name="Rectangle 6">
            <a:extLst>
              <a:ext uri="{FF2B5EF4-FFF2-40B4-BE49-F238E27FC236}">
                <a16:creationId xmlns:a16="http://schemas.microsoft.com/office/drawing/2014/main" id="{DBBAF275-6EE8-B947-AAF8-D3F6EC122989}"/>
              </a:ext>
            </a:extLst>
          </p:cNvPr>
          <p:cNvSpPr/>
          <p:nvPr/>
        </p:nvSpPr>
        <p:spPr>
          <a:xfrm>
            <a:off x="5715000" y="5919924"/>
            <a:ext cx="2927350" cy="830997"/>
          </a:xfrm>
          <a:prstGeom prst="rect">
            <a:avLst/>
          </a:prstGeom>
        </p:spPr>
        <p:txBody>
          <a:bodyPr wrap="square">
            <a:spAutoFit/>
          </a:bodyPr>
          <a:lstStyle/>
          <a:p>
            <a:r>
              <a:rPr lang="en-US" sz="1200" dirty="0"/>
              <a:t>Image: https://</a:t>
            </a:r>
            <a:r>
              <a:rPr lang="en-US" sz="1200" dirty="0" err="1"/>
              <a:t>grist.org</a:t>
            </a:r>
            <a:r>
              <a:rPr lang="en-US" sz="1200" dirty="0"/>
              <a:t>/justice/love-canal-the-toxic-suburb-that-helped-launch-the-modern-environmental-movement/</a:t>
            </a:r>
          </a:p>
        </p:txBody>
      </p:sp>
    </p:spTree>
    <p:extLst>
      <p:ext uri="{BB962C8B-B14F-4D97-AF65-F5344CB8AC3E}">
        <p14:creationId xmlns:p14="http://schemas.microsoft.com/office/powerpoint/2010/main" val="79553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Love Canal</a:t>
            </a:r>
          </a:p>
        </p:txBody>
      </p:sp>
      <p:sp>
        <p:nvSpPr>
          <p:cNvPr id="3" name="Content Placeholder 2"/>
          <p:cNvSpPr>
            <a:spLocks noGrp="1"/>
          </p:cNvSpPr>
          <p:nvPr>
            <p:ph idx="1"/>
          </p:nvPr>
        </p:nvSpPr>
        <p:spPr>
          <a:xfrm>
            <a:off x="593409" y="1483517"/>
            <a:ext cx="6382582" cy="5050021"/>
          </a:xfrm>
        </p:spPr>
        <p:txBody>
          <a:bodyPr>
            <a:normAutofit/>
          </a:bodyPr>
          <a:lstStyle/>
          <a:p>
            <a:r>
              <a:rPr lang="en-US" dirty="0"/>
              <a:t>People living near the canal complained for decades about odors and foul-smelling substances emanating from the soil. The city government’s response was to cover up the offending toxins with more soil. In 1976, the city finally hired a private firm to investigate, and toxic residues were found in homes and storm drains. The city responded only by installing window fans in a few homes.*</a:t>
            </a:r>
          </a:p>
          <a:p>
            <a:r>
              <a:rPr lang="en-US" dirty="0"/>
              <a:t>In 1978 the New York State Department of Health got involved and limited evacuations were begun. A homeowners’ association was founded to combat government recalcitrance.*</a:t>
            </a:r>
          </a:p>
        </p:txBody>
      </p:sp>
      <p:sp>
        <p:nvSpPr>
          <p:cNvPr id="4" name="TextBox 3">
            <a:extLst>
              <a:ext uri="{FF2B5EF4-FFF2-40B4-BE49-F238E27FC236}">
                <a16:creationId xmlns:a16="http://schemas.microsoft.com/office/drawing/2014/main" id="{9906D407-96EB-D747-8265-5A40EFD1A5F2}"/>
              </a:ext>
            </a:extLst>
          </p:cNvPr>
          <p:cNvSpPr txBox="1"/>
          <p:nvPr/>
        </p:nvSpPr>
        <p:spPr>
          <a:xfrm>
            <a:off x="824709" y="6267988"/>
            <a:ext cx="6151282" cy="276999"/>
          </a:xfrm>
          <a:prstGeom prst="rect">
            <a:avLst/>
          </a:prstGeom>
          <a:noFill/>
        </p:spPr>
        <p:txBody>
          <a:bodyPr wrap="square" rtlCol="0">
            <a:spAutoFit/>
          </a:bodyPr>
          <a:lstStyle/>
          <a:p>
            <a:r>
              <a:rPr lang="en-US" sz="1200" baseline="30000" dirty="0"/>
              <a:t>*</a:t>
            </a:r>
            <a:r>
              <a:rPr lang="en-US" sz="1200" dirty="0"/>
              <a:t>http://</a:t>
            </a:r>
            <a:r>
              <a:rPr lang="en-US" sz="1200" dirty="0" err="1"/>
              <a:t>chej.org</a:t>
            </a:r>
            <a:r>
              <a:rPr lang="en-US" sz="1200" dirty="0"/>
              <a:t>/</a:t>
            </a:r>
            <a:r>
              <a:rPr lang="en-US" sz="1200" dirty="0" err="1"/>
              <a:t>wp</a:t>
            </a:r>
            <a:r>
              <a:rPr lang="en-US" sz="1200" dirty="0"/>
              <a:t>-content/uploads/Love-Canal-Factpack-PUB-001.pdf</a:t>
            </a:r>
          </a:p>
        </p:txBody>
      </p:sp>
    </p:spTree>
    <p:extLst>
      <p:ext uri="{BB962C8B-B14F-4D97-AF65-F5344CB8AC3E}">
        <p14:creationId xmlns:p14="http://schemas.microsoft.com/office/powerpoint/2010/main" val="21310413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4"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Love Canal</a:t>
            </a:r>
          </a:p>
        </p:txBody>
      </p:sp>
      <p:sp>
        <p:nvSpPr>
          <p:cNvPr id="3" name="Content Placeholder 2"/>
          <p:cNvSpPr>
            <a:spLocks noGrp="1"/>
          </p:cNvSpPr>
          <p:nvPr>
            <p:ph idx="1"/>
          </p:nvPr>
        </p:nvSpPr>
        <p:spPr>
          <a:xfrm>
            <a:off x="593409" y="1483517"/>
            <a:ext cx="6382582" cy="5050021"/>
          </a:xfrm>
        </p:spPr>
        <p:txBody>
          <a:bodyPr>
            <a:normAutofit/>
          </a:bodyPr>
          <a:lstStyle/>
          <a:p>
            <a:r>
              <a:rPr lang="en-US" dirty="0"/>
              <a:t>The Love Canal episode led to Senator Al Gore’s 1980 CERCLA law (”Superfund”) which required firms to pay for cleanup of toxic waste sites, even if they were only “potentially responsible.” Hooker Chemical was hit with massive lawsuits.*</a:t>
            </a:r>
            <a:endParaRPr lang="en-US" baseline="30000" dirty="0"/>
          </a:p>
        </p:txBody>
      </p:sp>
      <p:sp>
        <p:nvSpPr>
          <p:cNvPr id="4" name="TextBox 3">
            <a:extLst>
              <a:ext uri="{FF2B5EF4-FFF2-40B4-BE49-F238E27FC236}">
                <a16:creationId xmlns:a16="http://schemas.microsoft.com/office/drawing/2014/main" id="{9906D407-96EB-D747-8265-5A40EFD1A5F2}"/>
              </a:ext>
            </a:extLst>
          </p:cNvPr>
          <p:cNvSpPr txBox="1"/>
          <p:nvPr/>
        </p:nvSpPr>
        <p:spPr>
          <a:xfrm>
            <a:off x="824709" y="6267988"/>
            <a:ext cx="6151282" cy="276999"/>
          </a:xfrm>
          <a:prstGeom prst="rect">
            <a:avLst/>
          </a:prstGeom>
          <a:noFill/>
        </p:spPr>
        <p:txBody>
          <a:bodyPr wrap="square" rtlCol="0">
            <a:spAutoFit/>
          </a:bodyPr>
          <a:lstStyle/>
          <a:p>
            <a:r>
              <a:rPr lang="en-US" sz="1200" baseline="30000" dirty="0"/>
              <a:t>*</a:t>
            </a:r>
            <a:r>
              <a:rPr lang="en-US" sz="1200" dirty="0"/>
              <a:t>https://</a:t>
            </a:r>
            <a:r>
              <a:rPr lang="en-US" sz="1200" dirty="0" err="1"/>
              <a:t>www.econlib.org</a:t>
            </a:r>
            <a:r>
              <a:rPr lang="en-US" sz="1200" dirty="0"/>
              <a:t>/library/</a:t>
            </a:r>
            <a:r>
              <a:rPr lang="en-US" sz="1200" dirty="0" err="1"/>
              <a:t>Enc</a:t>
            </a:r>
            <a:r>
              <a:rPr lang="en-US" sz="1200" dirty="0"/>
              <a:t>/</a:t>
            </a:r>
            <a:r>
              <a:rPr lang="en-US" sz="1200" dirty="0" err="1"/>
              <a:t>FreeMarketEnvironmentalism.html</a:t>
            </a:r>
            <a:endParaRPr lang="en-US" sz="1200" dirty="0"/>
          </a:p>
        </p:txBody>
      </p:sp>
    </p:spTree>
    <p:extLst>
      <p:ext uri="{BB962C8B-B14F-4D97-AF65-F5344CB8AC3E}">
        <p14:creationId xmlns:p14="http://schemas.microsoft.com/office/powerpoint/2010/main" val="7467959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P spid="4"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823588" cy="1320800"/>
          </a:xfrm>
        </p:spPr>
        <p:txBody>
          <a:bodyPr/>
          <a:lstStyle/>
          <a:p>
            <a:r>
              <a:rPr lang="en-US" sz="4000" dirty="0"/>
              <a:t>Deepwater Horizon Oil Spill</a:t>
            </a:r>
          </a:p>
        </p:txBody>
      </p:sp>
      <p:sp>
        <p:nvSpPr>
          <p:cNvPr id="3" name="Content Placeholder 2"/>
          <p:cNvSpPr>
            <a:spLocks noGrp="1"/>
          </p:cNvSpPr>
          <p:nvPr>
            <p:ph idx="1"/>
          </p:nvPr>
        </p:nvSpPr>
        <p:spPr>
          <a:xfrm>
            <a:off x="726141" y="1586753"/>
            <a:ext cx="6231171" cy="4934461"/>
          </a:xfrm>
        </p:spPr>
        <p:txBody>
          <a:bodyPr>
            <a:normAutofit/>
          </a:bodyPr>
          <a:lstStyle/>
          <a:p>
            <a:r>
              <a:rPr lang="en-US" dirty="0"/>
              <a:t>On April 20, 2010, a deep water oil well in the Gulf of Mexico, BP’s “Deepwater Horizon,” had a blowout on a well about 1 mile deep, about 41 miles off the Louisiana coast. Eleven oil rig workers were killed, and over a period of almost 3 months, about 210 million gallons of oil were leaked. Oil appeared on the coasts of every state along the Gulf.</a:t>
            </a:r>
            <a:endParaRPr lang="en-US" sz="1400" dirty="0"/>
          </a:p>
        </p:txBody>
      </p:sp>
      <p:pic>
        <p:nvPicPr>
          <p:cNvPr id="4" name="Picture 3">
            <a:extLst>
              <a:ext uri="{FF2B5EF4-FFF2-40B4-BE49-F238E27FC236}">
                <a16:creationId xmlns:a16="http://schemas.microsoft.com/office/drawing/2014/main" id="{187662C9-9267-C344-B540-72A23A7E412F}"/>
              </a:ext>
            </a:extLst>
          </p:cNvPr>
          <p:cNvPicPr>
            <a:picLocks noChangeAspect="1"/>
          </p:cNvPicPr>
          <p:nvPr/>
        </p:nvPicPr>
        <p:blipFill>
          <a:blip r:embed="rId3"/>
          <a:stretch>
            <a:fillRect/>
          </a:stretch>
        </p:blipFill>
        <p:spPr>
          <a:xfrm>
            <a:off x="1530326" y="3917714"/>
            <a:ext cx="4622800" cy="2603500"/>
          </a:xfrm>
          <a:prstGeom prst="rect">
            <a:avLst/>
          </a:prstGeom>
        </p:spPr>
      </p:pic>
      <p:sp>
        <p:nvSpPr>
          <p:cNvPr id="6" name="Rectangle 5">
            <a:extLst>
              <a:ext uri="{FF2B5EF4-FFF2-40B4-BE49-F238E27FC236}">
                <a16:creationId xmlns:a16="http://schemas.microsoft.com/office/drawing/2014/main" id="{54A47ADD-3613-0849-BA33-8D69F66D5950}"/>
              </a:ext>
            </a:extLst>
          </p:cNvPr>
          <p:cNvSpPr/>
          <p:nvPr/>
        </p:nvSpPr>
        <p:spPr>
          <a:xfrm>
            <a:off x="1444597" y="6510639"/>
            <a:ext cx="7785125" cy="276999"/>
          </a:xfrm>
          <a:prstGeom prst="rect">
            <a:avLst/>
          </a:prstGeom>
        </p:spPr>
        <p:txBody>
          <a:bodyPr wrap="square">
            <a:spAutoFit/>
          </a:bodyPr>
          <a:lstStyle/>
          <a:p>
            <a:r>
              <a:rPr lang="en-US" sz="1200" dirty="0"/>
              <a:t>Image: https://</a:t>
            </a:r>
            <a:r>
              <a:rPr lang="en-US" sz="1200" dirty="0" err="1"/>
              <a:t>phys.org</a:t>
            </a:r>
            <a:r>
              <a:rPr lang="en-US" sz="1200" dirty="0"/>
              <a:t>/news/2018-04-deepwater-horizonthe-impact-america-largest.html</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867833" cy="1320800"/>
          </a:xfrm>
        </p:spPr>
        <p:txBody>
          <a:bodyPr/>
          <a:lstStyle/>
          <a:p>
            <a:r>
              <a:rPr lang="en-US" sz="4000" dirty="0"/>
              <a:t>Deepwater Horizon Oil Spill</a:t>
            </a:r>
          </a:p>
        </p:txBody>
      </p:sp>
      <p:sp>
        <p:nvSpPr>
          <p:cNvPr id="3" name="Content Placeholder 2"/>
          <p:cNvSpPr>
            <a:spLocks noGrp="1"/>
          </p:cNvSpPr>
          <p:nvPr>
            <p:ph idx="1"/>
          </p:nvPr>
        </p:nvSpPr>
        <p:spPr>
          <a:xfrm>
            <a:off x="726141" y="1586753"/>
            <a:ext cx="6231171" cy="4934461"/>
          </a:xfrm>
        </p:spPr>
        <p:txBody>
          <a:bodyPr>
            <a:normAutofit/>
          </a:bodyPr>
          <a:lstStyle/>
          <a:p>
            <a:r>
              <a:rPr lang="en-US" dirty="0"/>
              <a:t>Matthew Novak:</a:t>
            </a:r>
          </a:p>
          <a:p>
            <a:pPr lvl="1">
              <a:buNone/>
            </a:pPr>
            <a:r>
              <a:rPr lang="en-US" dirty="0"/>
              <a:t>	…the government specifically passed laws that gave the oil companies incentives to drill far offshore—that is, in deeper water where risk is presumably higher.</a:t>
            </a:r>
          </a:p>
          <a:p>
            <a:pPr lvl="1">
              <a:buNone/>
            </a:pPr>
            <a:endParaRPr lang="en-US" dirty="0"/>
          </a:p>
          <a:p>
            <a:pPr lvl="1">
              <a:buNone/>
            </a:pPr>
            <a:r>
              <a:rPr lang="en-US" dirty="0"/>
              <a:t>	In addition to the higher risk of accidents, the cost of solving any problems are necessarily greater in 5000 feet of water than in, say, 250 feet of water.</a:t>
            </a:r>
          </a:p>
          <a:p>
            <a:pPr lvl="1">
              <a:buNone/>
            </a:pPr>
            <a:endParaRPr lang="en-US" dirty="0"/>
          </a:p>
          <a:p>
            <a:pPr lvl="1">
              <a:buNone/>
            </a:pPr>
            <a:r>
              <a:rPr lang="en-US" sz="1400" dirty="0"/>
              <a:t>				</a:t>
            </a:r>
            <a:r>
              <a:rPr lang="en-US" sz="1400" i="1" dirty="0"/>
              <a:t>Mises Daily</a:t>
            </a:r>
            <a:r>
              <a:rPr lang="en-US" sz="1400" dirty="0"/>
              <a:t>, June 23, 2010</a:t>
            </a:r>
            <a:br>
              <a:rPr lang="en-US" sz="1400" dirty="0"/>
            </a:br>
            <a:r>
              <a:rPr lang="en-US" sz="1400" dirty="0"/>
              <a:t>			http://mises.org/daily/4488</a:t>
            </a:r>
          </a:p>
        </p:txBody>
      </p:sp>
    </p:spTree>
    <p:extLst>
      <p:ext uri="{BB962C8B-B14F-4D97-AF65-F5344CB8AC3E}">
        <p14:creationId xmlns:p14="http://schemas.microsoft.com/office/powerpoint/2010/main" val="183749897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C8F9E04-4644-E446-90AD-2F23F909E043}"/>
              </a:ext>
            </a:extLst>
          </p:cNvPr>
          <p:cNvPicPr>
            <a:picLocks noChangeAspect="1"/>
          </p:cNvPicPr>
          <p:nvPr/>
        </p:nvPicPr>
        <p:blipFill>
          <a:blip r:embed="rId3"/>
          <a:stretch>
            <a:fillRect/>
          </a:stretch>
        </p:blipFill>
        <p:spPr>
          <a:xfrm>
            <a:off x="0" y="0"/>
            <a:ext cx="9144000" cy="6858000"/>
          </a:xfrm>
          <a:prstGeom prst="rect">
            <a:avLst/>
          </a:prstGeom>
        </p:spPr>
      </p:pic>
      <p:sp>
        <p:nvSpPr>
          <p:cNvPr id="5" name="TextBox 4"/>
          <p:cNvSpPr txBox="1"/>
          <p:nvPr/>
        </p:nvSpPr>
        <p:spPr>
          <a:xfrm>
            <a:off x="427703" y="6493744"/>
            <a:ext cx="8433023" cy="276999"/>
          </a:xfrm>
          <a:prstGeom prst="rect">
            <a:avLst/>
          </a:prstGeom>
          <a:noFill/>
        </p:spPr>
        <p:txBody>
          <a:bodyPr wrap="square" rtlCol="0">
            <a:spAutoFit/>
          </a:bodyPr>
          <a:lstStyle/>
          <a:p>
            <a:pPr algn="r"/>
            <a:r>
              <a:rPr lang="en-US" sz="1200" dirty="0"/>
              <a:t>Image: </a:t>
            </a:r>
            <a:r>
              <a:rPr lang="en-US" sz="1200" dirty="0" err="1"/>
              <a:t>SwordPress</a:t>
            </a:r>
            <a:r>
              <a:rPr lang="en-US" sz="1200" dirty="0"/>
              <a:t>, at https://</a:t>
            </a:r>
            <a:r>
              <a:rPr lang="en-US" sz="1200" dirty="0" err="1"/>
              <a:t>www.awesomestories.com</a:t>
            </a:r>
            <a:r>
              <a:rPr lang="en-US" sz="1200" dirty="0"/>
              <a:t>/asset/view/Location-of-Oil-Rigs-in-the-Gulf-of-Mexico/1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a:t>BP Oil Spill</a:t>
            </a:r>
          </a:p>
        </p:txBody>
      </p:sp>
      <p:pic>
        <p:nvPicPr>
          <p:cNvPr id="4" name="Picture 3"/>
          <p:cNvPicPr>
            <a:picLocks noChangeAspect="1"/>
          </p:cNvPicPr>
          <p:nvPr/>
        </p:nvPicPr>
        <p:blipFill>
          <a:blip r:embed="rId3"/>
          <a:stretch>
            <a:fillRect/>
          </a:stretch>
        </p:blipFill>
        <p:spPr>
          <a:xfrm>
            <a:off x="623887" y="457199"/>
            <a:ext cx="7772401" cy="5829301"/>
          </a:xfrm>
          <a:prstGeom prst="rect">
            <a:avLst/>
          </a:prstGeom>
        </p:spPr>
      </p:pic>
      <p:sp>
        <p:nvSpPr>
          <p:cNvPr id="5" name="TextBox 4"/>
          <p:cNvSpPr txBox="1"/>
          <p:nvPr/>
        </p:nvSpPr>
        <p:spPr>
          <a:xfrm>
            <a:off x="726141" y="6286500"/>
            <a:ext cx="7655859" cy="307777"/>
          </a:xfrm>
          <a:prstGeom prst="rect">
            <a:avLst/>
          </a:prstGeom>
          <a:noFill/>
        </p:spPr>
        <p:txBody>
          <a:bodyPr wrap="square" rtlCol="0">
            <a:spAutoFit/>
          </a:bodyPr>
          <a:lstStyle/>
          <a:p>
            <a:r>
              <a:rPr lang="en-US" sz="1400" dirty="0"/>
              <a:t>Matthew J. Novak, </a:t>
            </a:r>
            <a:r>
              <a:rPr lang="en-US" sz="1400" i="1" dirty="0"/>
              <a:t>Mises Daily </a:t>
            </a:r>
            <a:r>
              <a:rPr lang="en-US" sz="1400" dirty="0"/>
              <a:t>June 23, 2010: http://mises.org/daily/4488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926827" cy="1320800"/>
          </a:xfrm>
        </p:spPr>
        <p:txBody>
          <a:bodyPr/>
          <a:lstStyle/>
          <a:p>
            <a:r>
              <a:rPr lang="en-US" sz="4000" dirty="0"/>
              <a:t>Deepwater Horizon Oil Spill</a:t>
            </a:r>
          </a:p>
        </p:txBody>
      </p:sp>
      <p:sp>
        <p:nvSpPr>
          <p:cNvPr id="3" name="Content Placeholder 2"/>
          <p:cNvSpPr>
            <a:spLocks noGrp="1"/>
          </p:cNvSpPr>
          <p:nvPr>
            <p:ph idx="1"/>
          </p:nvPr>
        </p:nvSpPr>
        <p:spPr/>
        <p:txBody>
          <a:bodyPr/>
          <a:lstStyle/>
          <a:p>
            <a:r>
              <a:rPr lang="en-US" dirty="0"/>
              <a:t>Other factors:</a:t>
            </a:r>
          </a:p>
          <a:p>
            <a:pPr lvl="1"/>
            <a:r>
              <a:rPr lang="en-US" dirty="0"/>
              <a:t>“Tragedy of the commons”</a:t>
            </a:r>
          </a:p>
          <a:p>
            <a:pPr lvl="1"/>
            <a:r>
              <a:rPr lang="en-US" dirty="0"/>
              <a:t>Bureaucratic rights assignment (no market prices)</a:t>
            </a:r>
          </a:p>
          <a:p>
            <a:r>
              <a:rPr lang="en-US" dirty="0"/>
              <a:t>Federal cap on liability at $75 million</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296F0E-3350-C649-8908-063A91CD4CDC}"/>
              </a:ext>
            </a:extLst>
          </p:cNvPr>
          <p:cNvSpPr>
            <a:spLocks noGrp="1"/>
          </p:cNvSpPr>
          <p:nvPr>
            <p:ph type="title"/>
          </p:nvPr>
        </p:nvSpPr>
        <p:spPr/>
        <p:txBody>
          <a:bodyPr/>
          <a:lstStyle/>
          <a:p>
            <a:r>
              <a:rPr lang="en-US" dirty="0"/>
              <a:t>Final Comments</a:t>
            </a:r>
          </a:p>
        </p:txBody>
      </p:sp>
      <p:sp>
        <p:nvSpPr>
          <p:cNvPr id="3" name="Content Placeholder 2">
            <a:extLst>
              <a:ext uri="{FF2B5EF4-FFF2-40B4-BE49-F238E27FC236}">
                <a16:creationId xmlns:a16="http://schemas.microsoft.com/office/drawing/2014/main" id="{AB621073-3699-8A4A-938B-A85BF337753A}"/>
              </a:ext>
            </a:extLst>
          </p:cNvPr>
          <p:cNvSpPr>
            <a:spLocks noGrp="1"/>
          </p:cNvSpPr>
          <p:nvPr>
            <p:ph idx="1"/>
          </p:nvPr>
        </p:nvSpPr>
        <p:spPr/>
        <p:txBody>
          <a:bodyPr/>
          <a:lstStyle/>
          <a:p>
            <a:r>
              <a:rPr lang="en-US" dirty="0"/>
              <a:t>Environmental problems are real, but the common view that capitalism destroys the environment while government saves it is problematic.</a:t>
            </a:r>
          </a:p>
          <a:p>
            <a:pPr lvl="1"/>
            <a:r>
              <a:rPr lang="en-US" dirty="0"/>
              <a:t>Bad incentives</a:t>
            </a:r>
          </a:p>
          <a:p>
            <a:pPr lvl="1"/>
            <a:r>
              <a:rPr lang="en-US" dirty="0"/>
              <a:t>Socialist calculation problem</a:t>
            </a:r>
          </a:p>
          <a:p>
            <a:pPr lvl="1"/>
            <a:r>
              <a:rPr lang="en-US" dirty="0"/>
              <a:t>”Poster child” environmental crises are often linked to government intervention, rather than the lack thereof</a:t>
            </a:r>
          </a:p>
          <a:p>
            <a:r>
              <a:rPr lang="en-US" dirty="0"/>
              <a:t>Property rights are key.</a:t>
            </a:r>
          </a:p>
        </p:txBody>
      </p:sp>
    </p:spTree>
    <p:extLst>
      <p:ext uri="{BB962C8B-B14F-4D97-AF65-F5344CB8AC3E}">
        <p14:creationId xmlns:p14="http://schemas.microsoft.com/office/powerpoint/2010/main" val="1813594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Further Reading</a:t>
            </a:r>
          </a:p>
        </p:txBody>
      </p:sp>
      <p:sp>
        <p:nvSpPr>
          <p:cNvPr id="3" name="Content Placeholder 2"/>
          <p:cNvSpPr>
            <a:spLocks noGrp="1"/>
          </p:cNvSpPr>
          <p:nvPr>
            <p:ph sz="half" idx="1"/>
          </p:nvPr>
        </p:nvSpPr>
        <p:spPr>
          <a:xfrm>
            <a:off x="930087" y="1344057"/>
            <a:ext cx="6863140" cy="5299113"/>
          </a:xfrm>
        </p:spPr>
        <p:txBody>
          <a:bodyPr>
            <a:normAutofit fontScale="85000" lnSpcReduction="20000"/>
          </a:bodyPr>
          <a:lstStyle/>
          <a:p>
            <a:pPr marL="463550" indent="-463550">
              <a:buNone/>
            </a:pPr>
            <a:r>
              <a:rPr lang="en-US" sz="1600" dirty="0"/>
              <a:t>Block, Walter. </a:t>
            </a:r>
            <a:r>
              <a:rPr lang="en-US" sz="1600" i="1" dirty="0"/>
              <a:t>Free Market Environmentalism</a:t>
            </a:r>
            <a:endParaRPr lang="en-US" sz="1600" dirty="0"/>
          </a:p>
          <a:p>
            <a:pPr marL="463550" indent="-463550">
              <a:buNone/>
            </a:pPr>
            <a:r>
              <a:rPr lang="en-US" sz="1600" dirty="0"/>
              <a:t>Block, Walter. 2014. “Comment on Dolan on Austrian Economics and Environmentalism,” QJAE vol. 17, no. 2.</a:t>
            </a:r>
          </a:p>
          <a:p>
            <a:pPr marL="463550" indent="-463550">
              <a:buNone/>
            </a:pPr>
            <a:r>
              <a:rPr lang="en-US" sz="1600" dirty="0"/>
              <a:t>Block, Walter, and Peter Nelson. 2015. </a:t>
            </a:r>
            <a:r>
              <a:rPr lang="en-US" sz="1600" i="1" dirty="0"/>
              <a:t>Water Capitalism: The Case for Privatizing Oceans, Rivers, Lakes, and Aquifers.</a:t>
            </a:r>
            <a:endParaRPr lang="en-US" sz="1600" dirty="0"/>
          </a:p>
          <a:p>
            <a:pPr marL="463550" indent="-463550">
              <a:buNone/>
            </a:pPr>
            <a:r>
              <a:rPr lang="en-US" sz="1600" dirty="0"/>
              <a:t>Carden, Art. 2013. “Economic Calculation in the Environmentalist Commonwealth,” QJAE vol. 16, no. 1.</a:t>
            </a:r>
          </a:p>
          <a:p>
            <a:pPr marL="463550" indent="-463550">
              <a:buNone/>
            </a:pPr>
            <a:r>
              <a:rPr lang="en-US" sz="1600" dirty="0"/>
              <a:t>Carden, Art. 2014. “What Should Austrian Economists Do? On Dolan on the Austrian Paradigm in Environmental Economics,” QJAE vol. 17, no. 2.</a:t>
            </a:r>
          </a:p>
          <a:p>
            <a:pPr marL="463550" indent="-463550">
              <a:buNone/>
            </a:pPr>
            <a:r>
              <a:rPr lang="en-US" sz="1600" dirty="0" err="1"/>
              <a:t>Cordato</a:t>
            </a:r>
            <a:r>
              <a:rPr lang="en-US" sz="1600" dirty="0"/>
              <a:t>, Roy. 2004. “Toward an Austrian Theory of Environmental Economics,” QJAE</a:t>
            </a:r>
            <a:r>
              <a:rPr lang="en-US" sz="1600" i="1" dirty="0"/>
              <a:t> </a:t>
            </a:r>
            <a:r>
              <a:rPr lang="en-US" sz="1600" dirty="0"/>
              <a:t>vol. 7, no. 1.</a:t>
            </a:r>
          </a:p>
          <a:p>
            <a:pPr marL="463550" indent="-463550">
              <a:buNone/>
            </a:pPr>
            <a:r>
              <a:rPr lang="en-US" sz="1600" dirty="0" err="1"/>
              <a:t>Cordato</a:t>
            </a:r>
            <a:r>
              <a:rPr lang="en-US" sz="1600" dirty="0"/>
              <a:t>, Roy. 2007. </a:t>
            </a:r>
            <a:r>
              <a:rPr lang="en-US" sz="1600" i="1" dirty="0"/>
              <a:t>Efficiency and Externalities in an Open-Ended Universe. </a:t>
            </a:r>
            <a:r>
              <a:rPr lang="en-US" sz="1600" dirty="0"/>
              <a:t>Auburn, AL: Mises Institute</a:t>
            </a:r>
          </a:p>
          <a:p>
            <a:pPr marL="463550" indent="-463550">
              <a:buNone/>
            </a:pPr>
            <a:r>
              <a:rPr lang="en-US" sz="1600" dirty="0"/>
              <a:t>Dolan, Ed. 2014. “The Austrian Paradigm in Environmental Economics,” QJAE vol. 17, no. 2.</a:t>
            </a:r>
          </a:p>
          <a:p>
            <a:pPr marL="463550" indent="-463550">
              <a:buNone/>
            </a:pPr>
            <a:r>
              <a:rPr lang="en-US" sz="1600" dirty="0"/>
              <a:t>Dolan, Ed. 2015. “Austrian Environmental Economics Redux,” QJAE vol. 18, no. 1.</a:t>
            </a:r>
          </a:p>
          <a:p>
            <a:pPr marL="463550" indent="-463550">
              <a:buNone/>
            </a:pPr>
            <a:r>
              <a:rPr lang="en-US" sz="1600" dirty="0"/>
              <a:t>McCaffrey, Matthew. 2012. “Five Erroneous Ways to Argue about Resource Economics,” QJAE vol. 15, no. 1.</a:t>
            </a:r>
          </a:p>
          <a:p>
            <a:pPr marL="463550" indent="-463550">
              <a:buNone/>
            </a:pPr>
            <a:r>
              <a:rPr lang="en-US" sz="1600" dirty="0"/>
              <a:t>Rothbard, Murray. “Law, Property Rights, and Air Pollution” </a:t>
            </a:r>
            <a:r>
              <a:rPr lang="en-US" sz="1600" dirty="0">
                <a:hlinkClick r:id="rId3"/>
              </a:rPr>
              <a:t>https://mises.org/library/law-property-rights-and-air-pollution</a:t>
            </a:r>
            <a:r>
              <a:rPr lang="en-US" sz="1600" dirty="0"/>
              <a:t> </a:t>
            </a:r>
          </a:p>
          <a:p>
            <a:pPr marL="463550" indent="-463550">
              <a:buNone/>
            </a:pPr>
            <a:r>
              <a:rPr lang="en-US" sz="1600" dirty="0"/>
              <a:t>Terrell, Timothy, 2007. “Sprawl vs. Coastal Beauty,” </a:t>
            </a:r>
            <a:r>
              <a:rPr lang="en-US" sz="1600" i="1" dirty="0"/>
              <a:t>The Freeman: Ideas on Liberty</a:t>
            </a:r>
            <a:r>
              <a:rPr lang="en-US" sz="1600" dirty="0"/>
              <a:t>. </a:t>
            </a:r>
            <a:r>
              <a:rPr lang="en-US" sz="1600" dirty="0">
                <a:hlinkClick r:id="rId4"/>
              </a:rPr>
              <a:t>https://fee.org/articles/sprawl-versus-coastal-beauty/</a:t>
            </a:r>
            <a:r>
              <a:rPr lang="en-US" sz="1600" dirty="0"/>
              <a:t> </a:t>
            </a:r>
          </a:p>
          <a:p>
            <a:pPr marL="0" indent="0">
              <a:buNone/>
            </a:pPr>
            <a:endParaRPr lang="en-US" sz="1600" dirty="0"/>
          </a:p>
        </p:txBody>
      </p:sp>
    </p:spTree>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{6731C2D8-AD68-394A-856F-3A557688EE8C}tf10001060</Template>
  <TotalTime>23882</TotalTime>
  <Words>4558</Words>
  <Application>Microsoft Office PowerPoint</Application>
  <PresentationFormat>On-screen Show (4:3)</PresentationFormat>
  <Paragraphs>325</Paragraphs>
  <Slides>61</Slides>
  <Notes>18</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0</vt:i4>
      </vt:variant>
      <vt:variant>
        <vt:lpstr>Slide Titles</vt:lpstr>
      </vt:variant>
      <vt:variant>
        <vt:i4>61</vt:i4>
      </vt:variant>
    </vt:vector>
  </HeadingPairs>
  <TitlesOfParts>
    <vt:vector size="71" baseType="lpstr">
      <vt:lpstr>Apple SD Gothic Neo</vt:lpstr>
      <vt:lpstr>Arial</vt:lpstr>
      <vt:lpstr>Calibri</vt:lpstr>
      <vt:lpstr>Cambria</vt:lpstr>
      <vt:lpstr>Cambria Math</vt:lpstr>
      <vt:lpstr>Times New Roman</vt:lpstr>
      <vt:lpstr>Trebuchet MS</vt:lpstr>
      <vt:lpstr>Wingdings</vt:lpstr>
      <vt:lpstr>Wingdings 3</vt:lpstr>
      <vt:lpstr>Facet</vt:lpstr>
      <vt:lpstr>Government Land Ownership and Management</vt:lpstr>
      <vt:lpstr>Environmental Issues</vt:lpstr>
      <vt:lpstr>Where We’re Going</vt:lpstr>
      <vt:lpstr>PowerPoint Presentation</vt:lpstr>
      <vt:lpstr>PowerPoint Presentation</vt:lpstr>
      <vt:lpstr>PowerPoint Presentation</vt:lpstr>
      <vt:lpstr>Economic Calculation Problems</vt:lpstr>
      <vt:lpstr>Economic Calculation Problems</vt:lpstr>
      <vt:lpstr>Economic Calculation Problems</vt:lpstr>
      <vt:lpstr>Market vs. Government Failure</vt:lpstr>
      <vt:lpstr>PowerPoint Presentation</vt:lpstr>
      <vt:lpstr>PowerPoint Presentation</vt:lpstr>
      <vt:lpstr>What Do “We” Want?</vt:lpstr>
      <vt:lpstr>What Do “We” Want?</vt:lpstr>
      <vt:lpstr>What Do “We” Want?</vt:lpstr>
      <vt:lpstr>What Do “We” Want?</vt:lpstr>
      <vt:lpstr>Efficiency vs. Ethics</vt:lpstr>
      <vt:lpstr>Efficiency vs. Ethics</vt:lpstr>
      <vt:lpstr>Tragedy of the Commons</vt:lpstr>
      <vt:lpstr>The Tragedy of the Commons</vt:lpstr>
      <vt:lpstr>The Tragedy of the Commons</vt:lpstr>
      <vt:lpstr>The Tragedy of the Commons</vt:lpstr>
      <vt:lpstr>PowerPoint Presentation</vt:lpstr>
      <vt:lpstr>Property Rights</vt:lpstr>
      <vt:lpstr>Property Rights</vt:lpstr>
      <vt:lpstr>About All That Plastic….</vt:lpstr>
      <vt:lpstr>PowerPoint Presentation</vt:lpstr>
      <vt:lpstr>Political Considerations</vt:lpstr>
      <vt:lpstr>Political Considerations</vt:lpstr>
      <vt:lpstr>Political Considerations</vt:lpstr>
      <vt:lpstr>Political Considerations</vt:lpstr>
      <vt:lpstr>Political Considerations</vt:lpstr>
      <vt:lpstr>Development Restrictions</vt:lpstr>
      <vt:lpstr>Development Restrictions</vt:lpstr>
      <vt:lpstr>Development Restrictions</vt:lpstr>
      <vt:lpstr>Development Restrictions</vt:lpstr>
      <vt:lpstr>Development Restrictions</vt:lpstr>
      <vt:lpstr>Development Restrictions</vt:lpstr>
      <vt:lpstr>Zoning</vt:lpstr>
      <vt:lpstr>Zoning</vt:lpstr>
      <vt:lpstr>Urban Sprawl</vt:lpstr>
      <vt:lpstr>Urban Sprawl</vt:lpstr>
      <vt:lpstr>Urban Sprawl</vt:lpstr>
      <vt:lpstr>PowerPoint Presentation</vt:lpstr>
      <vt:lpstr>Urban Sprawl</vt:lpstr>
      <vt:lpstr>Urban Sprawl</vt:lpstr>
      <vt:lpstr>PowerPoint Presentation</vt:lpstr>
      <vt:lpstr>Urban Sprawl</vt:lpstr>
      <vt:lpstr>Love Canal</vt:lpstr>
      <vt:lpstr>Love Canal</vt:lpstr>
      <vt:lpstr>Love Canal</vt:lpstr>
      <vt:lpstr>Love Canal</vt:lpstr>
      <vt:lpstr>Love Canal</vt:lpstr>
      <vt:lpstr>Love Canal</vt:lpstr>
      <vt:lpstr>Deepwater Horizon Oil Spill</vt:lpstr>
      <vt:lpstr>Deepwater Horizon Oil Spill</vt:lpstr>
      <vt:lpstr>PowerPoint Presentation</vt:lpstr>
      <vt:lpstr>BP Oil Spill</vt:lpstr>
      <vt:lpstr>Deepwater Horizon Oil Spill</vt:lpstr>
      <vt:lpstr>Final Comments</vt:lpstr>
      <vt:lpstr>Further Reading</vt:lpstr>
    </vt:vector>
  </TitlesOfParts>
  <Company>Wofford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Fatal Conceit</dc:title>
  <dc:creator>Timothy Terrell</dc:creator>
  <cp:lastModifiedBy>Mises Institute</cp:lastModifiedBy>
  <cp:revision>214</cp:revision>
  <cp:lastPrinted>2011-07-25T14:57:12Z</cp:lastPrinted>
  <dcterms:created xsi:type="dcterms:W3CDTF">2012-07-25T13:36:52Z</dcterms:created>
  <dcterms:modified xsi:type="dcterms:W3CDTF">2021-07-21T14:30:17Z</dcterms:modified>
</cp:coreProperties>
</file>