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63" r:id="rId4"/>
    <p:sldId id="275" r:id="rId5"/>
    <p:sldId id="264" r:id="rId6"/>
    <p:sldId id="259" r:id="rId7"/>
    <p:sldId id="276" r:id="rId8"/>
    <p:sldId id="261" r:id="rId9"/>
    <p:sldId id="266" r:id="rId10"/>
    <p:sldId id="268" r:id="rId11"/>
    <p:sldId id="267" r:id="rId12"/>
    <p:sldId id="269" r:id="rId13"/>
    <p:sldId id="272" r:id="rId14"/>
    <p:sldId id="270" r:id="rId15"/>
    <p:sldId id="278" r:id="rId16"/>
    <p:sldId id="27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546412"/>
            <a:ext cx="9144000" cy="189631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The Division of Labor and Social Order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5826"/>
            <a:ext cx="9144000" cy="1655762"/>
          </a:xfrm>
        </p:spPr>
        <p:txBody>
          <a:bodyPr/>
          <a:lstStyle/>
          <a:p>
            <a:r>
              <a:rPr lang="en-US"/>
              <a:t>Mises University</a:t>
            </a:r>
            <a:endParaRPr lang="en-US" dirty="0"/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Relevant Literature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85554" y="2471899"/>
            <a:ext cx="782089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800" dirty="0"/>
              <a:t>Plato, </a:t>
            </a:r>
            <a:r>
              <a:rPr lang="en-US" sz="2800" i="1" dirty="0"/>
              <a:t>The Republic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Adam Smith, </a:t>
            </a:r>
            <a:r>
              <a:rPr lang="en-US" sz="2800" i="1" dirty="0"/>
              <a:t>The Wealth of Nations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David Ricardo, </a:t>
            </a:r>
            <a:r>
              <a:rPr lang="en-US" sz="2800" i="1" dirty="0"/>
              <a:t>The Principles of Taxation</a:t>
            </a:r>
          </a:p>
          <a:p>
            <a:pPr>
              <a:spcAft>
                <a:spcPts val="1200"/>
              </a:spcAft>
            </a:pPr>
            <a:r>
              <a:rPr lang="en-US" sz="2800" dirty="0"/>
              <a:t>Ludwig von Mises, </a:t>
            </a:r>
            <a:r>
              <a:rPr lang="en-US" sz="2800" i="1" dirty="0"/>
              <a:t>Human Action</a:t>
            </a:r>
          </a:p>
          <a:p>
            <a:pPr indent="-457200">
              <a:spcAft>
                <a:spcPts val="1200"/>
              </a:spcAft>
            </a:pPr>
            <a:r>
              <a:rPr lang="en-US" sz="2800" dirty="0"/>
              <a:t>Murray Rothbard, “Freedom, Inequality, Primitivism, and the Division of Labor”</a:t>
            </a:r>
          </a:p>
        </p:txBody>
      </p:sp>
    </p:spTree>
    <p:extLst>
      <p:ext uri="{BB962C8B-B14F-4D97-AF65-F5344CB8AC3E}">
        <p14:creationId xmlns:p14="http://schemas.microsoft.com/office/powerpoint/2010/main" val="2031222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Contrasting 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8982" y="2471155"/>
            <a:ext cx="8754036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Rather than seeing conflict as an anomaly, it is concluded that conflict is an essential and inherent component of the social relations found in capitalism. </a:t>
            </a:r>
          </a:p>
          <a:p>
            <a:pPr lvl="0" algn="r">
              <a:spcBef>
                <a:spcPts val="1000"/>
              </a:spcBef>
            </a:pPr>
            <a:r>
              <a:rPr lang="en-US" sz="2000" dirty="0">
                <a:solidFill>
                  <a:prstClr val="black"/>
                </a:solidFill>
              </a:rPr>
              <a:t>	– Herb </a:t>
            </a:r>
            <a:r>
              <a:rPr lang="en-US" sz="2000" dirty="0" err="1">
                <a:solidFill>
                  <a:prstClr val="black"/>
                </a:solidFill>
              </a:rPr>
              <a:t>Thompsom</a:t>
            </a:r>
            <a:r>
              <a:rPr lang="en-US" sz="2000" dirty="0">
                <a:solidFill>
                  <a:prstClr val="black"/>
                </a:solidFill>
              </a:rPr>
              <a:t>, “Conflict and the Social Relations of Capitalism”</a:t>
            </a:r>
          </a:p>
        </p:txBody>
      </p:sp>
      <p:sp>
        <p:nvSpPr>
          <p:cNvPr id="5" name="Rectangle 4"/>
          <p:cNvSpPr/>
          <p:nvPr/>
        </p:nvSpPr>
        <p:spPr>
          <a:xfrm>
            <a:off x="1718982" y="4267286"/>
            <a:ext cx="8754036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/>
              <a:t>The greater productivity of work under the division of labor is a unifying influence. It leads men to regard each other as comrades in a joint struggle for welfare, rather than as competitors in a struggle for existence. It makes friends out of enemies, peace out of war, society out of individuals.” </a:t>
            </a:r>
          </a:p>
          <a:p>
            <a:pPr algn="r">
              <a:spcBef>
                <a:spcPts val="1000"/>
              </a:spcBef>
            </a:pPr>
            <a:r>
              <a:rPr lang="en-US" sz="2000" dirty="0"/>
              <a:t>	–Ludwig von Mises, </a:t>
            </a:r>
            <a:r>
              <a:rPr lang="en-US" sz="2000" i="1" dirty="0"/>
              <a:t>Socialism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Modes of Production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Direct Use Production: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Self-sufficiency.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 correspondence between what people want and what they produce.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Production for Exchange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Oriented to what can be sold in a market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Market division of labor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67753" y="2138082"/>
            <a:ext cx="82564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Specialization of Production According to Efficiency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Each person produces particular good in excess of  personal consumption.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His consumptive ends are met by others.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Mises: Fundamental Social Phenomenon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Been with us since the beginning of human history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Great impetus for the formation of society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686132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Both Goods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Beef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80159" y="4135920"/>
            <a:ext cx="96500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>
                <a:solidFill>
                  <a:prstClr val="black"/>
                </a:solidFill>
              </a:rPr>
              <a:t>Who has absolute advantage in what?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r>
              <a:rPr lang="en-US" sz="2000" kern="0" dirty="0">
                <a:solidFill>
                  <a:prstClr val="black"/>
                </a:solidFill>
              </a:rPr>
              <a:t> is more proficient in producing both goods.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mango?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 </a:t>
            </a:r>
            <a:r>
              <a:rPr lang="en-GB" sz="2000" b="1" kern="0" noProof="0" dirty="0">
                <a:solidFill>
                  <a:prstClr val="black"/>
                </a:solidFill>
              </a:rPr>
              <a:t>lb. of beef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mango?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 lb. of beef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mangoes? </a:t>
            </a:r>
            <a:r>
              <a:rPr lang="en-US" sz="2000" b="1" kern="0" dirty="0">
                <a:solidFill>
                  <a:prstClr val="black"/>
                </a:solidFill>
              </a:rPr>
              <a:t>Groucho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646484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985880"/>
              </p:ext>
            </p:extLst>
          </p:nvPr>
        </p:nvGraphicFramePr>
        <p:xfrm>
          <a:off x="658903" y="1977388"/>
          <a:ext cx="10878672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837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8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Production Possibilities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Opportunity</a:t>
                      </a:r>
                      <a:r>
                        <a:rPr lang="en-US" sz="2000" baseline="0" dirty="0"/>
                        <a:t> Cost</a:t>
                      </a:r>
                      <a:endParaRPr lang="en-US" sz="2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Proficiency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Efficiency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Mangoes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/>
                        <a:t>Beef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Groucho: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½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Both Goods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Mangoes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Harpo:</a:t>
                      </a:r>
                    </a:p>
                  </a:txBody>
                  <a:tcPr anchor="ctr"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+mn-cs"/>
                        </a:rPr>
                        <a:t>        or        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¼ M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None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Beef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268069" y="4278060"/>
            <a:ext cx="92695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the comparative advantage in producing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beef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?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Groucho to produce 1 lb.</a:t>
            </a:r>
            <a:r>
              <a:rPr kumimoji="0" lang="en-GB" sz="20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of beef? </a:t>
            </a: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½ </a:t>
            </a:r>
            <a:r>
              <a:rPr kumimoji="0" lang="en-GB" sz="20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mango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How much does it cost Harpo to produce 1 lb. of beef?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¼ mango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Who has a lower opportunity cost producing beef? </a:t>
            </a:r>
            <a:r>
              <a:rPr lang="en-US" sz="2000" b="1" kern="0" noProof="0" dirty="0">
                <a:solidFill>
                  <a:prstClr val="black"/>
                </a:solidFill>
              </a:rPr>
              <a:t>Harpo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72480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7470695"/>
              </p:ext>
            </p:extLst>
          </p:nvPr>
        </p:nvGraphicFramePr>
        <p:xfrm>
          <a:off x="1503829" y="2539646"/>
          <a:ext cx="9184341" cy="303525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480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2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89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4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93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Production for Direct Use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baseline="0" dirty="0">
                          <a:effectLst/>
                          <a:latin typeface="+mn-lt"/>
                          <a:ea typeface="+mn-ea"/>
                        </a:rPr>
                        <a:t>300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200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</a:rPr>
                        <a:t>Production According</a:t>
                      </a:r>
                      <a:r>
                        <a:rPr lang="en-GB" sz="2000" b="1" baseline="0" dirty="0">
                          <a:solidFill>
                            <a:schemeClr val="bg1"/>
                          </a:solidFill>
                          <a:effectLst/>
                        </a:rPr>
                        <a:t> to Efficiency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</a:rPr>
                        <a:t> 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225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225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  <a:ea typeface="+mn-ea"/>
                        </a:rPr>
                        <a:t>150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0" dirty="0">
                          <a:effectLst/>
                          <a:latin typeface="+mn-lt"/>
                        </a:rPr>
                        <a:t>400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550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356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001005"/>
              </p:ext>
            </p:extLst>
          </p:nvPr>
        </p:nvGraphicFramePr>
        <p:xfrm>
          <a:off x="1900516" y="3927521"/>
          <a:ext cx="8390966" cy="1676956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3042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01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05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33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Consumption After Specialization and Trade</a:t>
                      </a:r>
                      <a:endParaRPr lang="en-US" sz="20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  <a:latin typeface="+mn-lt"/>
                          <a:ea typeface="+mn-ea"/>
                        </a:rPr>
                        <a:t>Groucho</a:t>
                      </a:r>
                      <a:endParaRPr lang="en-US" sz="2000" b="1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Harpo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effectLst/>
                          <a:latin typeface="+mn-lt"/>
                          <a:ea typeface="Times New Roman"/>
                        </a:rPr>
                        <a:t>Total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Mangoes (bu.)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225 – 60 = 165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 + 60 = 60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1000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</a:rPr>
                        <a:t>Beef (lbs.)</a:t>
                      </a: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 + 180= 330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400 − 180 = 220</a:t>
                      </a:r>
                      <a:endParaRPr lang="en-US" sz="2000" b="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580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65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Times New Roman"/>
                        </a:rPr>
                        <a:t>Gain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15M</a:t>
                      </a:r>
                      <a:r>
                        <a:rPr lang="en-US" sz="2000" baseline="0" dirty="0">
                          <a:effectLst/>
                          <a:latin typeface="+mn-lt"/>
                          <a:ea typeface="Calibri" panose="020F0502020204030204" pitchFamily="34" charset="0"/>
                        </a:rPr>
                        <a:t> &amp; 30B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+mn-lt"/>
                          <a:ea typeface="Times New Roman"/>
                        </a:rPr>
                        <a:t>10 M &amp; 20B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+mn-lt"/>
                        <a:ea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62835" y="1690688"/>
            <a:ext cx="6266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Both Parties Benefit in Consumption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01270" y="2454266"/>
            <a:ext cx="9789459" cy="96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Groucho and Harpo can exchange mangoes for beef at ratio of 1 mango for 3 lbs. beef.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Harpo trades 180 lbs. of beef to Groucho for 60 mangoes.</a:t>
            </a:r>
          </a:p>
        </p:txBody>
      </p:sp>
    </p:spTree>
    <p:extLst>
      <p:ext uri="{BB962C8B-B14F-4D97-AF65-F5344CB8AC3E}">
        <p14:creationId xmlns:p14="http://schemas.microsoft.com/office/powerpoint/2010/main" val="18941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Differences in Efficiency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08629" y="2097742"/>
            <a:ext cx="857474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What accounts for the differences in relative costs of production for different people? 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suitability of natural resources.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given capital.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Differences in skill or desirability of labor.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3134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8676" y="1690688"/>
            <a:ext cx="96146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Law of Association</a:t>
            </a:r>
          </a:p>
          <a:p>
            <a:endParaRPr lang="en-US" sz="3200" dirty="0"/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Each factor of production is efficient in some line of production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Applies not only to nations, but to each person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Applies not only to labor, but also to land and capital goods.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Implication: Employment can expand indefinitely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87958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Effects of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1975824"/>
            <a:ext cx="91372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Initial differences become even more pronounced.</a:t>
            </a:r>
          </a:p>
          <a:p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Alters the economic geography.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Increases the inequality in labor skills over time. </a:t>
            </a:r>
          </a:p>
          <a:p>
            <a:pPr lvl="1"/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Population Growth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3200" dirty="0"/>
              <a:t>Harmonizes Social Interests</a:t>
            </a:r>
          </a:p>
        </p:txBody>
      </p:sp>
    </p:spTree>
    <p:extLst>
      <p:ext uri="{BB962C8B-B14F-4D97-AF65-F5344CB8AC3E}">
        <p14:creationId xmlns:p14="http://schemas.microsoft.com/office/powerpoint/2010/main" val="2209258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Effects of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21178" y="2153118"/>
            <a:ext cx="7549643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Integrates world into an economic order.</a:t>
            </a:r>
          </a:p>
          <a:p>
            <a:endParaRPr lang="en-US" sz="3200" dirty="0"/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International Social Cooperation need not be political.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Global division of labor is not artificial.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/>
              <a:t>Natural result of human action.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36276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105212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Extent of the Market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Only beneficial to specialize if product can be traded.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To extend division of labor, bring others into market.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Seeds of Theory of Economic Progress</a:t>
            </a:r>
          </a:p>
        </p:txBody>
      </p:sp>
    </p:spTree>
    <p:extLst>
      <p:ext uri="{BB962C8B-B14F-4D97-AF65-F5344CB8AC3E}">
        <p14:creationId xmlns:p14="http://schemas.microsoft.com/office/powerpoint/2010/main" val="462248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87743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Saving and Investment in Capital Accumulation</a:t>
            </a:r>
          </a:p>
          <a:p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Accumulation of specific tools and machinery allows for more specialized production.</a:t>
            </a:r>
          </a:p>
          <a:p>
            <a:pPr lvl="1"/>
            <a:endParaRPr lang="en-US" sz="32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Reduction in Saving and Investment constrains division of labor</a:t>
            </a:r>
          </a:p>
        </p:txBody>
      </p:sp>
    </p:spTree>
    <p:extLst>
      <p:ext uri="{BB962C8B-B14F-4D97-AF65-F5344CB8AC3E}">
        <p14:creationId xmlns:p14="http://schemas.microsoft.com/office/powerpoint/2010/main" val="2364668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Limits to the Division of Labor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7361" y="2097744"/>
            <a:ext cx="9956427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Must be able to exchange what we produce.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Government intervention impedes division of labor.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Exchange requires private property.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Hence, in order to take advantage of the division of labor, society must have private property.</a:t>
            </a:r>
          </a:p>
        </p:txBody>
      </p:sp>
    </p:spTree>
    <p:extLst>
      <p:ext uri="{BB962C8B-B14F-4D97-AF65-F5344CB8AC3E}">
        <p14:creationId xmlns:p14="http://schemas.microsoft.com/office/powerpoint/2010/main" val="2027069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Economic Calculation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4965" y="2178285"/>
            <a:ext cx="10608835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/>
              <a:t>Coordination of economic order requires economic calculation.</a:t>
            </a:r>
            <a:endParaRPr lang="en-US" sz="2400" dirty="0"/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Requires market monetary prices.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Economic Calculation requires medium of exchange.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Requires prices be determined by process of voluntary exchange.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Requires private property</a:t>
            </a:r>
          </a:p>
          <a:p>
            <a:pPr marL="914400" lvl="1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Requires sound money</a:t>
            </a:r>
          </a:p>
        </p:txBody>
      </p:sp>
    </p:spTree>
    <p:extLst>
      <p:ext uri="{BB962C8B-B14F-4D97-AF65-F5344CB8AC3E}">
        <p14:creationId xmlns:p14="http://schemas.microsoft.com/office/powerpoint/2010/main" val="2550127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2217</TotalTime>
  <Words>893</Words>
  <Application>Microsoft Office PowerPoint</Application>
  <PresentationFormat>Widescreen</PresentationFormat>
  <Paragraphs>212</Paragraphs>
  <Slides>17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The Division of Labor and Social Order</vt:lpstr>
      <vt:lpstr>Relevant Literature</vt:lpstr>
      <vt:lpstr>Contrasting Views</vt:lpstr>
      <vt:lpstr>Modes of Production</vt:lpstr>
      <vt:lpstr>The Division of Labor</vt:lpstr>
      <vt:lpstr>The Division of Labor</vt:lpstr>
      <vt:lpstr>The Division of Labor</vt:lpstr>
      <vt:lpstr>The Division of Labor</vt:lpstr>
      <vt:lpstr>The Division of Labor</vt:lpstr>
      <vt:lpstr>Differences in Efficiency</vt:lpstr>
      <vt:lpstr>The Division of Labor</vt:lpstr>
      <vt:lpstr>Social Effects of Division of Labor</vt:lpstr>
      <vt:lpstr>Social Effects of Division of Labor</vt:lpstr>
      <vt:lpstr>Limits to the Division of Labor</vt:lpstr>
      <vt:lpstr>Limits to the Division of Labor</vt:lpstr>
      <vt:lpstr>Limits to the Division of Labor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53</cp:revision>
  <dcterms:created xsi:type="dcterms:W3CDTF">2019-07-09T17:43:25Z</dcterms:created>
  <dcterms:modified xsi:type="dcterms:W3CDTF">2023-07-22T18:44:01Z</dcterms:modified>
</cp:coreProperties>
</file>