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83" r:id="rId6"/>
    <p:sldId id="263" r:id="rId7"/>
    <p:sldId id="264" r:id="rId8"/>
    <p:sldId id="265" r:id="rId9"/>
    <p:sldId id="266" r:id="rId10"/>
    <p:sldId id="284" r:id="rId11"/>
    <p:sldId id="267" r:id="rId12"/>
    <p:sldId id="270" r:id="rId13"/>
    <p:sldId id="269" r:id="rId14"/>
    <p:sldId id="271" r:id="rId15"/>
    <p:sldId id="275" r:id="rId16"/>
    <p:sldId id="274" r:id="rId17"/>
    <p:sldId id="285" r:id="rId18"/>
    <p:sldId id="286" r:id="rId19"/>
    <p:sldId id="276" r:id="rId20"/>
    <p:sldId id="277" r:id="rId21"/>
    <p:sldId id="278" r:id="rId22"/>
    <p:sldId id="280" r:id="rId23"/>
    <p:sldId id="281" r:id="rId24"/>
    <p:sldId id="279" r:id="rId25"/>
    <p:sldId id="28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rick Newman" initials="PN" lastIdx="0" clrIdx="0">
    <p:extLst>
      <p:ext uri="{19B8F6BF-5375-455C-9EA6-DF929625EA0E}">
        <p15:presenceInfo xmlns:p15="http://schemas.microsoft.com/office/powerpoint/2012/main" userId="3b6d677ab6269c3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092136-3090-4F74-A403-863F9E44B68D}" v="423" dt="2021-07-16T20:59:51.5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864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607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8686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257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824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83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810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6BC16B9-10B9-48D4-A86B-12D13E6A31A1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348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853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32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C16B9-10B9-48D4-A86B-12D13E6A31A1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044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6BC16B9-10B9-48D4-A86B-12D13E6A31A1}" type="datetimeFigureOut">
              <a:rPr lang="en-US" smtClean="0"/>
              <a:t>7/19/2021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307A613-89B9-4D58-8519-3F936A4640A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359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8A0AE-AFF7-4D40-A3B0-CCFA6894F5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Banking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7899AA-6A45-478F-A29F-ADC55DADAA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Dr. Patrick Newman</a:t>
            </a:r>
          </a:p>
          <a:p>
            <a:pPr algn="ctr"/>
            <a:r>
              <a:rPr lang="en-US" dirty="0"/>
              <a:t>2021 Mises University</a:t>
            </a:r>
          </a:p>
        </p:txBody>
      </p:sp>
    </p:spTree>
    <p:extLst>
      <p:ext uri="{BB962C8B-B14F-4D97-AF65-F5344CB8AC3E}">
        <p14:creationId xmlns:p14="http://schemas.microsoft.com/office/powerpoint/2010/main" val="1864982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877B5-753F-4F9A-A209-D3F03195A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What’s this presentation about, and why should I care?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B2CCC-3257-488E-80FC-85CB20F4C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Why banks exist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The differences between loan banking and deposit banking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How deposit banking affects the money supply</a:t>
            </a:r>
          </a:p>
          <a:p>
            <a:pPr marL="91440" lvl="1" indent="-9144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dirty="0"/>
              <a:t>How competition (free banking) limits credit expansion</a:t>
            </a:r>
          </a:p>
          <a:p>
            <a:pPr marL="384048" lvl="2">
              <a:buFont typeface="Arial" panose="020B0604020202020204" pitchFamily="34" charset="0"/>
              <a:buChar char="•"/>
            </a:pPr>
            <a:r>
              <a:rPr lang="en-US" sz="2800" dirty="0"/>
              <a:t>Adverse clearing mechanism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How central banking affects the money supply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The money multiplier process</a:t>
            </a:r>
          </a:p>
        </p:txBody>
      </p:sp>
    </p:spTree>
    <p:extLst>
      <p:ext uri="{BB962C8B-B14F-4D97-AF65-F5344CB8AC3E}">
        <p14:creationId xmlns:p14="http://schemas.microsoft.com/office/powerpoint/2010/main" val="3257308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4CD16-5C52-4EB8-A51A-4BD1F727C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Money (a brief review)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DBB43-D419-4886-A138-D7682DD6B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What you previously learned today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Money originated on the market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Money solves the double coincidence of wants and facilitates economic calculation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Marginal utility theory can be applied to money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The supply of money and the demand for money determines its purchasing power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The purchasing power is an array of prices and cannot be aggregated into a price level</a:t>
            </a:r>
          </a:p>
        </p:txBody>
      </p:sp>
    </p:spTree>
    <p:extLst>
      <p:ext uri="{BB962C8B-B14F-4D97-AF65-F5344CB8AC3E}">
        <p14:creationId xmlns:p14="http://schemas.microsoft.com/office/powerpoint/2010/main" val="2407830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1D8BC-28C5-4F5F-808D-2E00AADA3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is banking?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FDCFD-8584-4A74-A6C5-3DB78FF55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15254"/>
            <a:ext cx="10058400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b="1" dirty="0"/>
              <a:t>Money</a:t>
            </a:r>
            <a:r>
              <a:rPr lang="en-US" sz="3600" dirty="0"/>
              <a:t>: a generally accepted medium of exchange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b="1" dirty="0"/>
              <a:t>“Money Proper”</a:t>
            </a:r>
            <a:r>
              <a:rPr lang="en-US" sz="3200" dirty="0"/>
              <a:t>: a commodity (gold and silver) or irredeemable by decree (dollar bills)</a:t>
            </a:r>
            <a:endParaRPr lang="en-US" sz="32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600" b="1" dirty="0"/>
              <a:t>Bank</a:t>
            </a:r>
            <a:r>
              <a:rPr lang="en-US" sz="3600" dirty="0"/>
              <a:t>: an institution that facilitate loans and/or issue money substitutes to money proper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The first function is called </a:t>
            </a:r>
            <a:r>
              <a:rPr lang="en-US" sz="3200" b="1" dirty="0"/>
              <a:t>loan banking</a:t>
            </a:r>
            <a:endParaRPr lang="en-US" sz="32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The second function is called </a:t>
            </a:r>
            <a:r>
              <a:rPr lang="en-US" sz="3200" b="1" dirty="0"/>
              <a:t>deposit banking </a:t>
            </a:r>
          </a:p>
        </p:txBody>
      </p:sp>
    </p:spTree>
    <p:extLst>
      <p:ext uri="{BB962C8B-B14F-4D97-AF65-F5344CB8AC3E}">
        <p14:creationId xmlns:p14="http://schemas.microsoft.com/office/powerpoint/2010/main" val="4253917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17C43-28E3-462C-8714-AF7EC1F1D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Why does banking exist?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9DC3F4-A5FB-4F37-854C-CC178C4161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" lvl="1" indent="-9144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600" b="1" dirty="0"/>
              <a:t>Deposit banking</a:t>
            </a:r>
            <a:r>
              <a:rPr lang="en-US" sz="3600" dirty="0"/>
              <a:t> exists because gold and silver coins are cumbersome and can be easily stolen</a:t>
            </a:r>
          </a:p>
          <a:p>
            <a:pPr marL="274320" lvl="2" indent="-91440">
              <a:buFont typeface="Arial" panose="020B0604020202020204" pitchFamily="34" charset="0"/>
              <a:buChar char="•"/>
            </a:pPr>
            <a:r>
              <a:rPr lang="en-US" sz="3200" dirty="0"/>
              <a:t>Bank notes are easier to carry (small transactions)</a:t>
            </a:r>
          </a:p>
          <a:p>
            <a:pPr marL="274320" lvl="2" indent="-91440">
              <a:buFont typeface="Arial" panose="020B0604020202020204" pitchFamily="34" charset="0"/>
              <a:buChar char="•"/>
            </a:pPr>
            <a:r>
              <a:rPr lang="en-US" sz="3200" dirty="0"/>
              <a:t>Bank deposits (checkbooks) can be precisely divided and require verification</a:t>
            </a:r>
          </a:p>
          <a:p>
            <a:pPr marL="91440" lvl="2" indent="-9144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600" b="1" dirty="0"/>
              <a:t>Loan banking </a:t>
            </a:r>
            <a:r>
              <a:rPr lang="en-US" sz="3600" dirty="0"/>
              <a:t>exists because financial intermediation lowers the costs of finding borrowers and lenders</a:t>
            </a:r>
            <a:endParaRPr lang="en-US" sz="36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080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A7E59-B038-452A-9565-73929DE51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Simple loan banking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CBEF2-0155-4A17-A133-453B4EAE6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4998720" cy="407798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T-account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Suppose Patrick Newman decreases his spending on consumer goods by $10,000 and starts a bank with these </a:t>
            </a:r>
            <a:r>
              <a:rPr lang="en-US" sz="2800" b="1" dirty="0"/>
              <a:t>savings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Gold standard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We will talk more about savings later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600" b="1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2A4AEE2-06D8-4339-914C-4A9129B58D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300549"/>
              </p:ext>
            </p:extLst>
          </p:nvPr>
        </p:nvGraphicFramePr>
        <p:xfrm>
          <a:off x="6410585" y="2251444"/>
          <a:ext cx="5154643" cy="36722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5619">
                  <a:extLst>
                    <a:ext uri="{9D8B030D-6E8A-4147-A177-3AD203B41FA5}">
                      <a16:colId xmlns:a16="http://schemas.microsoft.com/office/drawing/2014/main" val="1465864591"/>
                    </a:ext>
                  </a:extLst>
                </a:gridCol>
                <a:gridCol w="2779024">
                  <a:extLst>
                    <a:ext uri="{9D8B030D-6E8A-4147-A177-3AD203B41FA5}">
                      <a16:colId xmlns:a16="http://schemas.microsoft.com/office/drawing/2014/main" val="3686875755"/>
                    </a:ext>
                  </a:extLst>
                </a:gridCol>
              </a:tblGrid>
              <a:tr h="48199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Newman Bank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451975"/>
                  </a:ext>
                </a:extLst>
              </a:tr>
              <a:tr h="9965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Assets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Equity + Liabilities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19364361"/>
                  </a:ext>
                </a:extLst>
              </a:tr>
              <a:tr h="171175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Gold $10,000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</a:rPr>
                        <a:t>Equity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</a:rPr>
                        <a:t>         $10,000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2253020"/>
                  </a:ext>
                </a:extLst>
              </a:tr>
              <a:tr h="48199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>
                          <a:effectLst/>
                        </a:rPr>
                        <a:t>$10,000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78573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3602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D66A8-02B1-4978-86D7-B28ABBA17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Simple loan banking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A897F-F68F-4744-A5AB-0B258581A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4442129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 Suppose the Newman bank then makes a $9,000 loan to Chipotle for one year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>
                <a:effectLst/>
                <a:ea typeface="Calibri" panose="020F0502020204030204" pitchFamily="34" charset="0"/>
              </a:rPr>
              <a:t> Important: the money supply has </a:t>
            </a:r>
            <a:r>
              <a:rPr lang="en-US" sz="3200" b="1" dirty="0">
                <a:effectLst/>
                <a:ea typeface="Calibri" panose="020F0502020204030204" pitchFamily="34" charset="0"/>
              </a:rPr>
              <a:t>not changed</a:t>
            </a:r>
            <a:r>
              <a:rPr lang="en-US" sz="3200" dirty="0">
                <a:effectLst/>
                <a:ea typeface="Calibri" panose="020F0502020204030204" pitchFamily="34" charset="0"/>
              </a:rPr>
              <a:t>. All that happened was a change in cash balances. </a:t>
            </a:r>
            <a:endParaRPr lang="en-US" sz="36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EE4BAF0-6EF4-4454-92B9-98939E97B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5682067"/>
              </p:ext>
            </p:extLst>
          </p:nvPr>
        </p:nvGraphicFramePr>
        <p:xfrm>
          <a:off x="6551051" y="2228718"/>
          <a:ext cx="4604629" cy="33702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22133">
                  <a:extLst>
                    <a:ext uri="{9D8B030D-6E8A-4147-A177-3AD203B41FA5}">
                      <a16:colId xmlns:a16="http://schemas.microsoft.com/office/drawing/2014/main" val="4261605659"/>
                    </a:ext>
                  </a:extLst>
                </a:gridCol>
                <a:gridCol w="2482496">
                  <a:extLst>
                    <a:ext uri="{9D8B030D-6E8A-4147-A177-3AD203B41FA5}">
                      <a16:colId xmlns:a16="http://schemas.microsoft.com/office/drawing/2014/main" val="971526296"/>
                    </a:ext>
                  </a:extLst>
                </a:gridCol>
              </a:tblGrid>
              <a:tr h="422933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Newman Bank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973063"/>
                  </a:ext>
                </a:extLst>
              </a:tr>
              <a:tr h="3803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Assets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Equity + Liabilities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5121531"/>
                  </a:ext>
                </a:extLst>
              </a:tr>
              <a:tr h="208879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Gold $1000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IOU from Chipotle $9,000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Equity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         $10,000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6366509"/>
                  </a:ext>
                </a:extLst>
              </a:tr>
              <a:tr h="47809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$10,000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$10,000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391559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2843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BD086-379C-4381-9F8F-44F53CD47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Complex loan banking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B3E66-7D59-47FC-8357-E57236340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5373858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Suppose the Newman Bank borrows $5,000 in gold from Ludwig in the form of </a:t>
            </a:r>
            <a:r>
              <a:rPr lang="en-US" sz="2400" b="1" dirty="0"/>
              <a:t>Certificate of Deposit</a:t>
            </a:r>
            <a:r>
              <a:rPr lang="en-US" sz="2400" dirty="0"/>
              <a:t>. The Newman Bank then</a:t>
            </a:r>
            <a:r>
              <a:rPr lang="en-US" sz="2400" b="1" dirty="0"/>
              <a:t> </a:t>
            </a:r>
            <a:r>
              <a:rPr lang="en-US" sz="2400" dirty="0"/>
              <a:t>makes a $5,000 loan to the Mises Institute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The money supply remains constant. Why? Because certificates of deposit are not money substitutes. Ludwig relinquishes his ability to spend the money. Another change in cash balances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A32ADAB-D303-4F3A-A1F4-33509D0958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169383"/>
              </p:ext>
            </p:extLst>
          </p:nvPr>
        </p:nvGraphicFramePr>
        <p:xfrm>
          <a:off x="6471139" y="1845734"/>
          <a:ext cx="5115748" cy="41947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57692">
                  <a:extLst>
                    <a:ext uri="{9D8B030D-6E8A-4147-A177-3AD203B41FA5}">
                      <a16:colId xmlns:a16="http://schemas.microsoft.com/office/drawing/2014/main" val="4261605659"/>
                    </a:ext>
                  </a:extLst>
                </a:gridCol>
                <a:gridCol w="2758056">
                  <a:extLst>
                    <a:ext uri="{9D8B030D-6E8A-4147-A177-3AD203B41FA5}">
                      <a16:colId xmlns:a16="http://schemas.microsoft.com/office/drawing/2014/main" val="971526296"/>
                    </a:ext>
                  </a:extLst>
                </a:gridCol>
              </a:tblGrid>
              <a:tr h="446010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Newman Bank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973063"/>
                  </a:ext>
                </a:extLst>
              </a:tr>
              <a:tr h="4011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Assets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Equity + Liabilities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65121531"/>
                  </a:ext>
                </a:extLst>
              </a:tr>
              <a:tr h="284339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Gold $1000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IOU from Chipotle $9,000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IOU from Mises Institute $5,000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Equity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         $10,000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Liabilities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         COD to Ludwig $5,000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6366509"/>
                  </a:ext>
                </a:extLst>
              </a:tr>
              <a:tr h="50418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$15,000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$15,000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391559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6479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A017A-0A19-4EA6-81C1-04B24AEF2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Deposit banking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95F7F8-2045-4E0D-AB70-475E712CB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4349363" cy="4023360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The situation is different with deposit banking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91440" lvl="1" indent="-91440">
              <a:buFont typeface="Arial" panose="020B0604020202020204" pitchFamily="34" charset="0"/>
              <a:buChar char="•"/>
            </a:pPr>
            <a:r>
              <a:rPr lang="en-US" sz="2400" dirty="0"/>
              <a:t>Suppose Bob deposits $10,000 of gold at the Newman Bank </a:t>
            </a:r>
          </a:p>
          <a:p>
            <a:pPr marL="411480" lvl="2">
              <a:buFont typeface="Arial" panose="020B0604020202020204" pitchFamily="34" charset="0"/>
              <a:buChar char="•"/>
            </a:pPr>
            <a:r>
              <a:rPr lang="en-US" sz="2000" dirty="0"/>
              <a:t>The checking deposit is a money substitute. Bob can spend it or redeem it for the money proper</a:t>
            </a:r>
          </a:p>
          <a:p>
            <a:pPr marL="411480" lvl="2">
              <a:buFont typeface="Arial" panose="020B0604020202020204" pitchFamily="34" charset="0"/>
              <a:buChar char="•"/>
            </a:pPr>
            <a:r>
              <a:rPr lang="en-US" sz="2000" dirty="0"/>
              <a:t>Bob can also convert it into bank notes</a:t>
            </a:r>
          </a:p>
          <a:p>
            <a:pPr marL="411480" lvl="2">
              <a:buFont typeface="Arial" panose="020B0604020202020204" pitchFamily="34" charset="0"/>
              <a:buChar char="•"/>
            </a:pPr>
            <a:r>
              <a:rPr lang="en-US" sz="2000" dirty="0"/>
              <a:t>The money supply has not changed (yet). Bob has only changed the composition of his cash balance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7938240-0D73-4171-95FB-818783E541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083335"/>
              </p:ext>
            </p:extLst>
          </p:nvPr>
        </p:nvGraphicFramePr>
        <p:xfrm>
          <a:off x="5824025" y="2207321"/>
          <a:ext cx="5877645" cy="29133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20903">
                  <a:extLst>
                    <a:ext uri="{9D8B030D-6E8A-4147-A177-3AD203B41FA5}">
                      <a16:colId xmlns:a16="http://schemas.microsoft.com/office/drawing/2014/main" val="3664363415"/>
                    </a:ext>
                  </a:extLst>
                </a:gridCol>
                <a:gridCol w="3256742">
                  <a:extLst>
                    <a:ext uri="{9D8B030D-6E8A-4147-A177-3AD203B41FA5}">
                      <a16:colId xmlns:a16="http://schemas.microsoft.com/office/drawing/2014/main" val="407367482"/>
                    </a:ext>
                  </a:extLst>
                </a:gridCol>
              </a:tblGrid>
              <a:tr h="469881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Newman Bank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846803"/>
                  </a:ext>
                </a:extLst>
              </a:tr>
              <a:tr h="4698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Assets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Equity + Liabilities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8868246"/>
                  </a:ext>
                </a:extLst>
              </a:tr>
              <a:tr h="150367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Gold Reserves $10,000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Liabilities 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         Notes or deposits to Bob $10,000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7763510"/>
                  </a:ext>
                </a:extLst>
              </a:tr>
              <a:tr h="46988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$10,000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$10,000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2451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5393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Bank notes</a:t>
            </a:r>
          </a:p>
        </p:txBody>
      </p:sp>
      <p:pic>
        <p:nvPicPr>
          <p:cNvPr id="4" name="Content Placeholder 3" descr="Image result for saint nicholas bank 5 dollars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443" y="1737360"/>
            <a:ext cx="5897680" cy="339395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648496" y="5293217"/>
            <a:ext cx="8409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THE SAINT NICHOLAS BANK WILL PAY FIVE DOLLARS (1/4</a:t>
            </a:r>
            <a:r>
              <a:rPr lang="en-US" sz="2800" baseline="30000" dirty="0"/>
              <a:t>TH</a:t>
            </a:r>
            <a:r>
              <a:rPr lang="en-US" sz="2800" dirty="0"/>
              <a:t> OZ OF GOLD) TO THE BEARER ON DEMAND</a:t>
            </a:r>
          </a:p>
        </p:txBody>
      </p:sp>
    </p:spTree>
    <p:extLst>
      <p:ext uri="{BB962C8B-B14F-4D97-AF65-F5344CB8AC3E}">
        <p14:creationId xmlns:p14="http://schemas.microsoft.com/office/powerpoint/2010/main" val="3679886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DC3E2-A3AC-470E-82B5-108F7CEBA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Deposit banking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D1C0B3-3EF9-40A3-9EF3-3B9357389A9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7280" y="1845734"/>
                <a:ext cx="4998720" cy="4023360"/>
              </a:xfrm>
            </p:spPr>
            <p:txBody>
              <a:bodyPr>
                <a:normAutofit lnSpcReduction="10000"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400" dirty="0"/>
                  <a:t> Right now, the Newman Bank operates at a 100% reserve ratio</a:t>
                </a:r>
              </a:p>
              <a:p>
                <a:pPr lvl="1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𝑅𝑒𝑠𝑒𝑟𝑣𝑒</m:t>
                    </m:r>
                    <m:r>
                      <a:rPr lang="en-US" sz="20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n-US" sz="20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𝑅𝑎𝑡𝑖𝑜</m:t>
                    </m:r>
                    <m:r>
                      <a:rPr lang="en-US" sz="20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𝑅𝑒𝑠𝑒𝑟𝑣𝑒𝑠</m:t>
                        </m:r>
                      </m:num>
                      <m:den>
                        <m:r>
                          <a:rPr lang="en-US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𝐷𝑒𝑝𝑜𝑠𝑖𝑡𝑠</m:t>
                        </m:r>
                      </m:den>
                    </m:f>
                    <m:r>
                      <a:rPr lang="en-US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∗100=100%</m:t>
                    </m:r>
                  </m:oMath>
                </a14:m>
                <a:endParaRPr lang="en-US" sz="20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  <a:p>
                <a:pPr lvl="1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en-US" sz="2000" dirty="0">
                    <a:effectLst/>
                    <a:ea typeface="Calibri" panose="020F0502020204030204" pitchFamily="34" charset="0"/>
                  </a:rPr>
                  <a:t>All money substitutes are money certificates</a:t>
                </a:r>
              </a:p>
              <a:p>
                <a:pPr marL="91440" lvl="1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Suppose the Newman Bank also makes a $90,000 loan to Jim in the form of a checking deposit</a:t>
                </a:r>
              </a:p>
              <a:p>
                <a:pPr marL="274320" lvl="2">
                  <a:buFont typeface="Arial" panose="020B0604020202020204" pitchFamily="34" charset="0"/>
                  <a:buChar char="•"/>
                </a:pPr>
                <a:r>
                  <a:rPr lang="en-US" sz="2000" b="1" dirty="0"/>
                  <a:t>Credit expansion</a:t>
                </a:r>
                <a:r>
                  <a:rPr lang="en-US" sz="2000" dirty="0"/>
                  <a:t>: </a:t>
                </a:r>
                <a:r>
                  <a:rPr lang="en-US" sz="2000" dirty="0">
                    <a:effectLst/>
                    <a:ea typeface="Times New Roman" panose="02020603050405020304" pitchFamily="18" charset="0"/>
                  </a:rPr>
                  <a:t>when banks increase the money supply by making loans through unbacked money substitutes (fiduciary media)</a:t>
                </a:r>
              </a:p>
              <a:p>
                <a:pPr marL="91440" lvl="2">
                  <a:buFont typeface="Arial" panose="020B0604020202020204" pitchFamily="34" charset="0"/>
                  <a:buChar char="•"/>
                </a:pPr>
                <a:r>
                  <a:rPr lang="en-US" sz="2000" dirty="0">
                    <a:ea typeface="Times New Roman" panose="02020603050405020304" pitchFamily="18" charset="0"/>
                  </a:rPr>
                  <a:t>The money supply increases by $90,000</a:t>
                </a:r>
                <a:endParaRPr lang="en-US" sz="2000" dirty="0">
                  <a:effectLst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D1C0B3-3EF9-40A3-9EF3-3B9357389A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1845734"/>
                <a:ext cx="4998720" cy="4023360"/>
              </a:xfrm>
              <a:blipFill>
                <a:blip r:embed="rId2"/>
                <a:stretch>
                  <a:fillRect l="-3415" t="-2879" r="-4268" b="-2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69B2716-CC84-4899-A337-EFE8C024DC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892506"/>
              </p:ext>
            </p:extLst>
          </p:nvPr>
        </p:nvGraphicFramePr>
        <p:xfrm>
          <a:off x="6096000" y="2186609"/>
          <a:ext cx="5664590" cy="38261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99515">
                  <a:extLst>
                    <a:ext uri="{9D8B030D-6E8A-4147-A177-3AD203B41FA5}">
                      <a16:colId xmlns:a16="http://schemas.microsoft.com/office/drawing/2014/main" val="1451488460"/>
                    </a:ext>
                  </a:extLst>
                </a:gridCol>
                <a:gridCol w="2565075">
                  <a:extLst>
                    <a:ext uri="{9D8B030D-6E8A-4147-A177-3AD203B41FA5}">
                      <a16:colId xmlns:a16="http://schemas.microsoft.com/office/drawing/2014/main" val="2553047986"/>
                    </a:ext>
                  </a:extLst>
                </a:gridCol>
              </a:tblGrid>
              <a:tr h="484851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Newman Bank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746363"/>
                  </a:ext>
                </a:extLst>
              </a:tr>
              <a:tr h="4360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Assets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Equity + Liabilities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0799252"/>
                  </a:ext>
                </a:extLst>
              </a:tr>
              <a:tr h="221345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 Gold</a:t>
                      </a:r>
                      <a:r>
                        <a:rPr lang="en-US" sz="2400" baseline="0" dirty="0">
                          <a:effectLst/>
                        </a:rPr>
                        <a:t> </a:t>
                      </a:r>
                      <a:r>
                        <a:rPr lang="en-US" sz="2400" dirty="0">
                          <a:effectLst/>
                        </a:rPr>
                        <a:t>Reserves $10,000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 IOU from Jim $90,000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Liabilities 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    Deposit to Bob             $10,000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    Deposit to Jim   $90,000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8429772"/>
                  </a:ext>
                </a:extLst>
              </a:tr>
              <a:tr h="548093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$100,000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$100,000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64142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1573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1B3B1-BC09-4A9A-9323-837990B07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Fractional reserve banking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77FD0-D95B-47DB-920A-D1DA190D7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5117990" cy="40233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The Newman Bank is operating at a 10% fractional reserve ratio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The Newman Bank cannot meet all potential withdrawals, but estimates that it will never have to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b="1" dirty="0"/>
              <a:t>Liquid</a:t>
            </a:r>
            <a:r>
              <a:rPr lang="en-US" sz="2400" dirty="0"/>
              <a:t>: enough reserves to meet all current withdrawals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b="1" dirty="0"/>
              <a:t>Illiquid</a:t>
            </a:r>
            <a:r>
              <a:rPr lang="en-US" sz="2400" dirty="0"/>
              <a:t>: not enough reserves to meet all current withdrawals</a:t>
            </a:r>
            <a:endParaRPr lang="en-US" sz="2400" b="1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351D24B-4069-430B-AAD7-0720A9957FA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018" y="2095666"/>
            <a:ext cx="4853353" cy="26666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7512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B298F-DC9A-4DFF-A42D-1DA6D0A10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Bank competition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47D4B-A9E2-4FC3-A2C1-D85DCFBC4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5184250" cy="402336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 Neoclassical economists: if deposit banks can engage in credit expansion and increase the money supply, they will do so endlessly. The free market fails to prevent “wildcat banks”!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Austrians: free banking and competition will limit credit expansion!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200" b="1" dirty="0"/>
              <a:t>The Adverse Clearing Mechanism</a:t>
            </a:r>
            <a:r>
              <a:rPr lang="en-US" sz="2200" dirty="0"/>
              <a:t>: when an overexpansion of a bank’s deposits leads to an outflow of reserves</a:t>
            </a:r>
          </a:p>
        </p:txBody>
      </p:sp>
      <p:pic>
        <p:nvPicPr>
          <p:cNvPr id="7170" name="Picture 2" descr="See the source image">
            <a:extLst>
              <a:ext uri="{FF2B5EF4-FFF2-40B4-BE49-F238E27FC236}">
                <a16:creationId xmlns:a16="http://schemas.microsoft.com/office/drawing/2014/main" id="{DFAE7AAE-0B63-4EA3-B5B6-AFFE248C3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032" y="2000250"/>
            <a:ext cx="4316700" cy="3984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667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FCE34-FBEA-484F-950F-21E4CE58C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Bank competition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B737E-5AAE-414A-AE20-1F6C91E93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 If the Newman Bank made the $90,000 loan to Jim, it would quickly go out of business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 Why? Jim will spend his loan at ACE Hardware, which belongs to a different bank (The Bank of Salerno). And Joseph Salerno will present the check to Patrick Newman for redemption in gold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The owners of each bank are friends, but they are not</a:t>
            </a:r>
            <a:r>
              <a:rPr lang="en-US" sz="2800" b="1" dirty="0"/>
              <a:t> </a:t>
            </a:r>
            <a:r>
              <a:rPr lang="en-US" sz="2800" b="1" i="1" u="sng" dirty="0"/>
              <a:t>that</a:t>
            </a:r>
            <a:r>
              <a:rPr lang="en-US" sz="2800" b="1" dirty="0"/>
              <a:t> </a:t>
            </a:r>
            <a:r>
              <a:rPr lang="en-US" sz="2800" dirty="0"/>
              <a:t>good of friends</a:t>
            </a:r>
          </a:p>
        </p:txBody>
      </p:sp>
    </p:spTree>
    <p:extLst>
      <p:ext uri="{BB962C8B-B14F-4D97-AF65-F5344CB8AC3E}">
        <p14:creationId xmlns:p14="http://schemas.microsoft.com/office/powerpoint/2010/main" val="28750724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3BC4B-C480-4575-A8E8-BDAE2D0B0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Free banking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C25EB-EBE9-4FC8-899A-86151EC1EE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28600" lvl="1">
              <a:buFont typeface="Arial" panose="020B0604020202020204" pitchFamily="34" charset="0"/>
              <a:buChar char="•"/>
            </a:pPr>
            <a:r>
              <a:rPr lang="en-US" sz="3600" dirty="0"/>
              <a:t>Vigorous competition prevents banks from engaging in excessive credit expansion</a:t>
            </a:r>
            <a:r>
              <a:rPr lang="en-US" sz="3200" dirty="0"/>
              <a:t>. </a:t>
            </a:r>
            <a:r>
              <a:rPr lang="en-US" sz="3600" dirty="0"/>
              <a:t>It will be limited by increases in the money proper (e.g., gold)</a:t>
            </a:r>
            <a:endParaRPr lang="en-US" sz="3200" dirty="0"/>
          </a:p>
          <a:p>
            <a:pPr marL="228600" indent="-182880">
              <a:buFont typeface="Arial" panose="020B0604020202020204" pitchFamily="34" charset="0"/>
              <a:buChar char="•"/>
            </a:pPr>
            <a:r>
              <a:rPr lang="en-US" sz="3600" dirty="0"/>
              <a:t>Wait! What if banks joined together and formed a cartel to coordinate credit expansion?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It would fail because of internal and external pressure</a:t>
            </a:r>
          </a:p>
        </p:txBody>
      </p:sp>
    </p:spTree>
    <p:extLst>
      <p:ext uri="{BB962C8B-B14F-4D97-AF65-F5344CB8AC3E}">
        <p14:creationId xmlns:p14="http://schemas.microsoft.com/office/powerpoint/2010/main" val="32525363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DD2FF-5696-4C04-A398-1FADE2FA5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Central banking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105788-D0F0-4295-8702-9F058BE92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6597748" cy="4023360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A (modern) central bank has five characteristics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Monopoly on note issuance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Banker’s bank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Regulator (e.g., reserve requirements)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Lender of last resort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Conductor of monetary policy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 </a:t>
            </a:r>
            <a:r>
              <a:rPr lang="en-US" sz="2800" dirty="0"/>
              <a:t>Central banking strengthens bank cartels because it can increase the supply of bank reserves and can block out entry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91440" lvl="1" indent="-9144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9218" name="Picture 2" descr="See the source image">
            <a:extLst>
              <a:ext uri="{FF2B5EF4-FFF2-40B4-BE49-F238E27FC236}">
                <a16:creationId xmlns:a16="http://schemas.microsoft.com/office/drawing/2014/main" id="{DDC7A0DF-E900-45A4-ADC3-B10524CAD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248" y="1845734"/>
            <a:ext cx="3487029" cy="3487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3781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Federal reserve notes (1922)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Image result for 1928 united states $20 no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566" y="2009104"/>
            <a:ext cx="5895036" cy="301365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2910625" y="5293217"/>
            <a:ext cx="6825803" cy="81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46081" y="5221847"/>
            <a:ext cx="63607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$20 IN GOLD COIN (1 OZ.) PAYABLE TO THE BEARER ON DEMAND</a:t>
            </a:r>
          </a:p>
        </p:txBody>
      </p:sp>
    </p:spTree>
    <p:extLst>
      <p:ext uri="{BB962C8B-B14F-4D97-AF65-F5344CB8AC3E}">
        <p14:creationId xmlns:p14="http://schemas.microsoft.com/office/powerpoint/2010/main" val="1127366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After we went off the gold standard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67" y="2511281"/>
            <a:ext cx="5961924" cy="2822719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664" y="2297835"/>
            <a:ext cx="5392229" cy="303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997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384E9-54A5-41C2-ADCF-F652446AB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Central bank monetary policy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7F173-2E0A-43D5-94DB-FC5FA4E785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600" dirty="0"/>
              <a:t>The modern central bank has four main tools it can use to conduct monetary policy</a:t>
            </a:r>
          </a:p>
          <a:p>
            <a:pPr marL="544068" lvl="1" indent="-342900">
              <a:buFont typeface="+mj-lt"/>
              <a:buAutoNum type="arabicPeriod"/>
            </a:pPr>
            <a:r>
              <a:rPr lang="en-US" sz="3200" dirty="0"/>
              <a:t>Open market operations </a:t>
            </a:r>
          </a:p>
          <a:p>
            <a:pPr marL="544068" lvl="1" indent="-342900">
              <a:buFont typeface="+mj-lt"/>
              <a:buAutoNum type="arabicPeriod"/>
            </a:pPr>
            <a:r>
              <a:rPr lang="en-US" sz="3200" dirty="0"/>
              <a:t>Discount window</a:t>
            </a:r>
          </a:p>
          <a:p>
            <a:pPr marL="544068" lvl="1" indent="-342900">
              <a:buFont typeface="+mj-lt"/>
              <a:buAutoNum type="arabicPeriod"/>
            </a:pPr>
            <a:r>
              <a:rPr lang="en-US" sz="3200" dirty="0"/>
              <a:t>Reserve requirements</a:t>
            </a:r>
          </a:p>
          <a:p>
            <a:pPr marL="544068" lvl="1" indent="-342900">
              <a:buFont typeface="+mj-lt"/>
              <a:buAutoNum type="arabicPeriod"/>
            </a:pPr>
            <a:r>
              <a:rPr lang="en-US" sz="3200" dirty="0"/>
              <a:t>Interest on excess reserves</a:t>
            </a:r>
          </a:p>
          <a:p>
            <a:pPr marL="544068" lvl="1" indent="-342900">
              <a:buFont typeface="+mj-lt"/>
              <a:buAutoNum type="arabicPeriod"/>
            </a:pPr>
            <a:endParaRPr lang="en-US" sz="3200" dirty="0"/>
          </a:p>
          <a:p>
            <a:pPr marL="91440" lvl="1" indent="-91440">
              <a:buFont typeface="Arial" panose="020B0604020202020204" pitchFamily="34" charset="0"/>
              <a:buChar char="•"/>
            </a:pPr>
            <a:r>
              <a:rPr lang="en-US" sz="3800" dirty="0"/>
              <a:t>Lets look at open market operations, and the </a:t>
            </a:r>
            <a:r>
              <a:rPr lang="en-US" sz="3800" b="1" dirty="0"/>
              <a:t>money multiplier</a:t>
            </a:r>
            <a:r>
              <a:rPr lang="en-US" sz="3800" dirty="0"/>
              <a:t>: the process of how banks increase the money supply when they engage in credit expansion</a:t>
            </a:r>
          </a:p>
        </p:txBody>
      </p:sp>
    </p:spTree>
    <p:extLst>
      <p:ext uri="{BB962C8B-B14F-4D97-AF65-F5344CB8AC3E}">
        <p14:creationId xmlns:p14="http://schemas.microsoft.com/office/powerpoint/2010/main" val="3173483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288B2-5962-4328-AF9B-2E4A8B199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Open market operations explained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1D661-1EB3-4355-B424-79C89C6F7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3319975" cy="4023360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 The Fed writes a $1000 check to bond dealers Jones &amp; Co. in New York City. It “prints money out of thin air”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 The bond dealers deposit this check at the Newman Bank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 The Newman Bank deposits it at the Federal Reserve (not shown)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6588A71-4C9C-4C5C-8102-C8CF806D6F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140496"/>
              </p:ext>
            </p:extLst>
          </p:nvPr>
        </p:nvGraphicFramePr>
        <p:xfrm>
          <a:off x="5331654" y="2321168"/>
          <a:ext cx="6409771" cy="36705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39227">
                  <a:extLst>
                    <a:ext uri="{9D8B030D-6E8A-4147-A177-3AD203B41FA5}">
                      <a16:colId xmlns:a16="http://schemas.microsoft.com/office/drawing/2014/main" val="2581609961"/>
                    </a:ext>
                  </a:extLst>
                </a:gridCol>
                <a:gridCol w="2970544">
                  <a:extLst>
                    <a:ext uri="{9D8B030D-6E8A-4147-A177-3AD203B41FA5}">
                      <a16:colId xmlns:a16="http://schemas.microsoft.com/office/drawing/2014/main" val="1742414571"/>
                    </a:ext>
                  </a:extLst>
                </a:gridCol>
              </a:tblGrid>
              <a:tr h="368109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Newman Bank 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330109"/>
                  </a:ext>
                </a:extLst>
              </a:tr>
              <a:tr h="7611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Assets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Equity + Liabilities</a:t>
                      </a:r>
                      <a:endParaRPr lang="en-US" sz="2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0219925"/>
                  </a:ext>
                </a:extLst>
              </a:tr>
              <a:tr h="180850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 Reserves $1000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Liabilities 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Deposit to Jones &amp; Co. $1000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9442372"/>
                  </a:ext>
                </a:extLst>
              </a:tr>
              <a:tr h="61016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$1000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effectLst/>
                        </a:rPr>
                        <a:t>$1000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7187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25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3055C-A1B8-4DE1-933F-937F426F0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Open market operations explained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6A9F8E-5A08-4B7B-A514-C4E7A03083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7279" y="1845734"/>
                <a:ext cx="4577097" cy="4023360"/>
              </a:xfrm>
            </p:spPr>
            <p:txBody>
              <a:bodyPr>
                <a:no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400" dirty="0"/>
                  <a:t> The Newman Bank will not engage in the massive amount of credit expansion depicted earlier, but instead will expand its loans by only </a:t>
                </a:r>
                <a14:m>
                  <m:oMath xmlns:m="http://schemas.openxmlformats.org/officeDocument/2006/math"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∆</m:t>
                    </m:r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𝑅𝑒𝑠𝑒𝑟𝑣𝑒𝑠</m:t>
                    </m:r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∗</m:t>
                    </m:r>
                    <m:d>
                      <m:dPr>
                        <m:ctrlPr>
                          <a:rPr lang="en-US" sz="4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1−</m:t>
                        </m:r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𝑟𝑟</m:t>
                        </m:r>
                      </m:e>
                    </m:d>
                  </m:oMath>
                </a14:m>
                <a:endParaRPr lang="en-US" sz="24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The Newman Bank wants to operate on a 10% reserve ratio with no excess reserves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It will expand credit by $900 through a loan to Macy’s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2000" dirty="0"/>
                  <a:t>Now, when the Bank of Salerno redeems the check, the Newman Bank will have enough money! (not shown)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36A9F8E-5A08-4B7B-A514-C4E7A03083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79" y="1845734"/>
                <a:ext cx="4577097" cy="4023360"/>
              </a:xfrm>
              <a:blipFill rotWithShape="0">
                <a:blip r:embed="rId2"/>
                <a:stretch>
                  <a:fillRect l="-3728" t="-2121" r="-4394" b="-87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4CB1E41-FA99-4C04-8D6F-2E24C5D6D4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017161"/>
              </p:ext>
            </p:extLst>
          </p:nvPr>
        </p:nvGraphicFramePr>
        <p:xfrm>
          <a:off x="5924282" y="2285899"/>
          <a:ext cx="5343940" cy="39392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45571">
                  <a:extLst>
                    <a:ext uri="{9D8B030D-6E8A-4147-A177-3AD203B41FA5}">
                      <a16:colId xmlns:a16="http://schemas.microsoft.com/office/drawing/2014/main" val="1922081520"/>
                    </a:ext>
                  </a:extLst>
                </a:gridCol>
                <a:gridCol w="2998369">
                  <a:extLst>
                    <a:ext uri="{9D8B030D-6E8A-4147-A177-3AD203B41FA5}">
                      <a16:colId xmlns:a16="http://schemas.microsoft.com/office/drawing/2014/main" val="2869090958"/>
                    </a:ext>
                  </a:extLst>
                </a:gridCol>
              </a:tblGrid>
              <a:tr h="433589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Newman Bank 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133363"/>
                  </a:ext>
                </a:extLst>
              </a:tr>
              <a:tr h="4335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Assets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Equity + Liabilities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11984126"/>
                  </a:ext>
                </a:extLst>
              </a:tr>
              <a:tr h="219515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 Reserves $1000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IOU from Macy’s $900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Liabilities 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Deposit to Jones &amp; Co. $1000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Deposit to Macy’s $900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2103741"/>
                  </a:ext>
                </a:extLst>
              </a:tr>
              <a:tr h="71494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$1900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$1900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1198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54860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33190-445A-4734-80FD-7850F9844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Open market operations explained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EF0AEF-2718-49DC-A424-E0BF795F2FE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 The process does not end there. The Bank of Salerno will engage in credit expansion by </a:t>
                </a:r>
                <a14:m>
                  <m:oMath xmlns:m="http://schemas.openxmlformats.org/officeDocument/2006/math">
                    <m:r>
                      <a:rPr lang="en-US" sz="2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∆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$900</m:t>
                    </m:r>
                    <m:r>
                      <a:rPr lang="en-US" sz="28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∗</m:t>
                    </m:r>
                    <m:d>
                      <m:dPr>
                        <m:ctrlPr>
                          <a:rPr lang="en-US" sz="4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1−</m:t>
                        </m:r>
                        <m:r>
                          <a:rPr lang="en-US" sz="2800" b="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.1</m:t>
                        </m:r>
                      </m:e>
                    </m:d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=$810</m:t>
                    </m:r>
                  </m:oMath>
                </a14:m>
                <a:endParaRPr lang="en-US" sz="2800" b="0" dirty="0">
                  <a:effectLst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 The bank after that (</a:t>
                </a:r>
                <a:r>
                  <a:rPr lang="en-US" sz="2800" dirty="0" err="1"/>
                  <a:t>Herbener</a:t>
                </a:r>
                <a:r>
                  <a:rPr lang="en-US" sz="2800" dirty="0"/>
                  <a:t> &amp; Ritenour Inc.) will expand credit by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$810∗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1−.1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=$729</m:t>
                    </m:r>
                  </m:oMath>
                </a14:m>
                <a:r>
                  <a:rPr lang="en-US" sz="2800" b="0" dirty="0"/>
                  <a:t>. And so on and so forth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Overall, total deposits increase by </a:t>
                </a:r>
                <a14:m>
                  <m:oMath xmlns:m="http://schemas.openxmlformats.org/officeDocument/2006/math">
                    <m:r>
                      <a:rPr lang="en-US" sz="280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$1000+$900+$810+$729+…</m:t>
                    </m:r>
                    <m:r>
                      <a:rPr lang="en-US" sz="2800" b="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</a:rPr>
                      <m:t>=$10000</m:t>
                    </m:r>
                  </m:oMath>
                </a14:m>
                <a:endParaRPr lang="en-US" sz="2800" b="0" dirty="0">
                  <a:effectLst/>
                  <a:ea typeface="Calibri" panose="020F0502020204030204" pitchFamily="34" charset="0"/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2400" b="0" dirty="0"/>
                  <a:t>E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qual</m:t>
                    </m:r>
                    <m:r>
                      <a:rPr lang="en-US" sz="2400" b="0" i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to</m:t>
                    </m:r>
                    <m:r>
                      <a:rPr lang="en-US" sz="2400" b="0" i="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∆</m:t>
                    </m:r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𝑅𝑒𝑠𝑒𝑟𝑣𝑒𝑠</m:t>
                    </m:r>
                    <m:r>
                      <a:rPr lang="en-US" sz="24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∗</m:t>
                    </m:r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𝑟𝑟</m:t>
                            </m:r>
                          </m:den>
                        </m:f>
                      </m:e>
                    </m:d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=$1000∗</m:t>
                    </m:r>
                    <m:d>
                      <m:d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.10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=$10000</m:t>
                    </m:r>
                  </m:oMath>
                </a14:m>
                <a:endParaRPr lang="en-US" sz="2400" b="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800" dirty="0"/>
                  <a:t>Through the </a:t>
                </a:r>
                <a:r>
                  <a:rPr lang="en-US" sz="2800" b="1" dirty="0"/>
                  <a:t>money multiplier</a:t>
                </a:r>
                <a:r>
                  <a:rPr lang="en-US" sz="2800" b="1" dirty="0">
                    <a:effectLst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𝑟𝑟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800" b="0" dirty="0"/>
                  <a:t>, the central bank can increase the money supply as much as it wants to. Just pump in more reserves!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EF0AEF-2718-49DC-A424-E0BF795F2F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818" t="-3030" r="-2061" b="-1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14650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8ACD2-5391-4F42-9E8F-B0D2225A9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monetary transmission mechanism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A28314-4F20-41AD-8D6B-C6B2C2F3B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FD6890-DC78-4456-BBCE-723B226516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0493" y="2130146"/>
            <a:ext cx="4640654" cy="40750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8EAE2E2-DC2F-4A16-A2F5-6B68BBF294D8}"/>
              </a:ext>
            </a:extLst>
          </p:cNvPr>
          <p:cNvSpPr txBox="1"/>
          <p:nvPr/>
        </p:nvSpPr>
        <p:spPr>
          <a:xfrm>
            <a:off x="1127759" y="1905506"/>
            <a:ext cx="584273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3600" dirty="0"/>
              <a:t>With each new loan from credit expansion, the money supply increases. It is injected into the economy at a specific point, raising prices and changing production unevenly</a:t>
            </a:r>
          </a:p>
        </p:txBody>
      </p:sp>
    </p:spTree>
    <p:extLst>
      <p:ext uri="{BB962C8B-B14F-4D97-AF65-F5344CB8AC3E}">
        <p14:creationId xmlns:p14="http://schemas.microsoft.com/office/powerpoint/2010/main" val="29476137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4DFB2-2FF6-4F92-A34C-F41F85AAB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Topics for further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370AB-EF40-48F7-B2A7-DC10617859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 How do changes in savings and changes </a:t>
            </a:r>
            <a:r>
              <a:rPr lang="en-US" sz="2800"/>
              <a:t>in credit </a:t>
            </a:r>
            <a:r>
              <a:rPr lang="en-US" sz="2800" dirty="0"/>
              <a:t>expansion affect market interest rates?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What is an interest rate?</a:t>
            </a:r>
          </a:p>
          <a:p>
            <a:pPr marL="228600" lvl="1">
              <a:buFont typeface="Arial" panose="020B0604020202020204" pitchFamily="34" charset="0"/>
              <a:buChar char="•"/>
            </a:pPr>
            <a:r>
              <a:rPr lang="en-US" sz="2600" dirty="0"/>
              <a:t>How do increases in savings (from loan banking) and increases in credit expansion affect the structure of production?</a:t>
            </a:r>
          </a:p>
          <a:p>
            <a:pPr marL="411480" lvl="2">
              <a:buFont typeface="Arial" panose="020B0604020202020204" pitchFamily="34" charset="0"/>
              <a:buChar char="•"/>
            </a:pPr>
            <a:r>
              <a:rPr lang="en-US" sz="2400" dirty="0"/>
              <a:t>What is a structure of production? </a:t>
            </a:r>
          </a:p>
          <a:p>
            <a:pPr marL="228600" lvl="2">
              <a:buFont typeface="Arial" panose="020B0604020202020204" pitchFamily="34" charset="0"/>
              <a:buChar char="•"/>
            </a:pPr>
            <a:r>
              <a:rPr lang="en-US" sz="2600" dirty="0"/>
              <a:t>To learn the Austrians’ answers to these questions, you will have to stick around and listen to</a:t>
            </a:r>
          </a:p>
          <a:p>
            <a:pPr marL="411480" lvl="3">
              <a:buFont typeface="Arial" panose="020B0604020202020204" pitchFamily="34" charset="0"/>
              <a:buChar char="•"/>
            </a:pPr>
            <a:r>
              <a:rPr lang="en-US" sz="2400" dirty="0"/>
              <a:t>My talk on Austrian Capital Theory</a:t>
            </a:r>
          </a:p>
          <a:p>
            <a:pPr marL="411480" lvl="3">
              <a:buFont typeface="Arial" panose="020B0604020202020204" pitchFamily="34" charset="0"/>
              <a:buChar char="•"/>
            </a:pPr>
            <a:r>
              <a:rPr lang="en-US" sz="2400" dirty="0"/>
              <a:t>Dr. </a:t>
            </a:r>
            <a:r>
              <a:rPr lang="en-US" sz="2400" dirty="0" err="1"/>
              <a:t>Herbener’s</a:t>
            </a:r>
            <a:r>
              <a:rPr lang="en-US" sz="2400" dirty="0"/>
              <a:t> talk on The Theory of Interest</a:t>
            </a:r>
          </a:p>
          <a:p>
            <a:pPr marL="411480" lvl="3">
              <a:buFont typeface="Arial" panose="020B0604020202020204" pitchFamily="34" charset="0"/>
              <a:buChar char="•"/>
            </a:pPr>
            <a:r>
              <a:rPr lang="en-US" sz="2400" dirty="0"/>
              <a:t>Dr. Jonathan Newman’s talk on The Austrian Theory of the Business Cycle</a:t>
            </a:r>
          </a:p>
        </p:txBody>
      </p:sp>
    </p:spTree>
    <p:extLst>
      <p:ext uri="{BB962C8B-B14F-4D97-AF65-F5344CB8AC3E}">
        <p14:creationId xmlns:p14="http://schemas.microsoft.com/office/powerpoint/2010/main" val="25363607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37519-AB94-4D58-8E88-423EA7083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Thanks for listening!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4D521-C6A8-4538-9408-395A19A31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5781822" cy="402336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For more, read Murray Rothbard’s </a:t>
            </a:r>
            <a:r>
              <a:rPr lang="en-US" sz="3200" i="1" dirty="0"/>
              <a:t>The Mystery of Banking </a:t>
            </a:r>
            <a:r>
              <a:rPr lang="en-US" sz="3200" dirty="0"/>
              <a:t>(2008 [1983])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See everyone in fifteen minutes! </a:t>
            </a:r>
            <a:endParaRPr lang="en-US" dirty="0"/>
          </a:p>
        </p:txBody>
      </p:sp>
      <p:pic>
        <p:nvPicPr>
          <p:cNvPr id="12290" name="Picture 2" descr="See the source image">
            <a:extLst>
              <a:ext uri="{FF2B5EF4-FFF2-40B4-BE49-F238E27FC236}">
                <a16:creationId xmlns:a16="http://schemas.microsoft.com/office/drawing/2014/main" id="{A7BBF02B-4794-4510-BBDA-C1F286C00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080" y="1915059"/>
            <a:ext cx="2610901" cy="4123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740338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407</TotalTime>
  <Words>1534</Words>
  <Application>Microsoft Office PowerPoint</Application>
  <PresentationFormat>Widescreen</PresentationFormat>
  <Paragraphs>191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Times New Roman</vt:lpstr>
      <vt:lpstr>Retrospect</vt:lpstr>
      <vt:lpstr>Banking</vt:lpstr>
      <vt:lpstr>What’s this presentation about, and why should I care? </vt:lpstr>
      <vt:lpstr>Money (a brief review)</vt:lpstr>
      <vt:lpstr>What is banking? </vt:lpstr>
      <vt:lpstr>Why does banking exist?</vt:lpstr>
      <vt:lpstr>Simple loan banking</vt:lpstr>
      <vt:lpstr>Simple loan banking</vt:lpstr>
      <vt:lpstr>Complex loan banking</vt:lpstr>
      <vt:lpstr>Deposit banking</vt:lpstr>
      <vt:lpstr>Bank notes</vt:lpstr>
      <vt:lpstr>Deposit banking</vt:lpstr>
      <vt:lpstr>Fractional reserve banking</vt:lpstr>
      <vt:lpstr>Bank competition</vt:lpstr>
      <vt:lpstr>Bank competition</vt:lpstr>
      <vt:lpstr>Free banking</vt:lpstr>
      <vt:lpstr>Central banking</vt:lpstr>
      <vt:lpstr>Federal reserve notes (1922)</vt:lpstr>
      <vt:lpstr>After we went off the gold standard</vt:lpstr>
      <vt:lpstr>Central bank monetary policy</vt:lpstr>
      <vt:lpstr>Open market operations explained</vt:lpstr>
      <vt:lpstr>Open market operations explained</vt:lpstr>
      <vt:lpstr>Open market operations explained</vt:lpstr>
      <vt:lpstr>The monetary transmission mechanism</vt:lpstr>
      <vt:lpstr>Topics for further analysis</vt:lpstr>
      <vt:lpstr>Thanks for listening!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Banking</dc:title>
  <dc:creator>Patrick Newman</dc:creator>
  <cp:lastModifiedBy>Patrick Newman</cp:lastModifiedBy>
  <cp:revision>7</cp:revision>
  <dcterms:created xsi:type="dcterms:W3CDTF">2021-07-14T14:09:53Z</dcterms:created>
  <dcterms:modified xsi:type="dcterms:W3CDTF">2021-07-19T16:30:58Z</dcterms:modified>
</cp:coreProperties>
</file>