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</p:sldMasterIdLst>
  <p:notesMasterIdLst>
    <p:notesMasterId r:id="rId22"/>
  </p:notesMasterIdLst>
  <p:sldIdLst>
    <p:sldId id="256" r:id="rId14"/>
    <p:sldId id="335" r:id="rId15"/>
    <p:sldId id="345" r:id="rId16"/>
    <p:sldId id="334" r:id="rId17"/>
    <p:sldId id="347" r:id="rId18"/>
    <p:sldId id="355" r:id="rId19"/>
    <p:sldId id="356" r:id="rId20"/>
    <p:sldId id="357" r:id="rId21"/>
  </p:sldIdLst>
  <p:sldSz cx="10160000" cy="7620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5pPr>
    <a:lvl6pPr marL="22860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6pPr>
    <a:lvl7pPr marL="27432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7pPr>
    <a:lvl8pPr marL="32004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8pPr>
    <a:lvl9pPr marL="36576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112CF-E5D8-4857-8CDC-3B5D846931A8}" v="762" dt="2021-07-22T02:52:36.652"/>
    <p1510:client id="{DC70BB39-CA6A-45D6-ACD1-35EFBBAD1E99}" v="738" dt="2021-07-22T03:56:29.6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>
        <p:scale>
          <a:sx n="100" d="100"/>
          <a:sy n="100" d="100"/>
        </p:scale>
        <p:origin x="-720" y="88"/>
      </p:cViewPr>
      <p:guideLst>
        <p:guide orient="horz" pos="24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F353CF6-4083-4C7A-944F-47E7B7D5556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3F96A23-8B24-4959-8000-E2304F31E060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C651937-78F4-4176-B8D0-C8566A1207E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A0788569-8D0B-4349-B6A3-BE732724A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DFF9DC67-1982-4CB0-A4C3-78DFB11EC4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6E38ECFF-DC3F-456E-B147-9E3036103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A56E60-F727-4B76-A42F-94FE6DB015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0AC14F7A-29E6-480E-B21F-8A9677CE0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C3368E5C-60D3-4BE2-92FB-8E2911DC803F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AA08113-E36D-461A-95D5-B40817482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313B708-E60D-4F0E-A8A0-751E0D7EF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211D006E-5F2F-4F4C-885E-B89E0744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83619955-A2CE-4E69-A7C9-4CD4E1896BDD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79FC384-25F2-4E42-992A-57E6D4F14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E884A92-AF68-436C-B059-54CD309FA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1519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200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6621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327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9477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23240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2992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39440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57588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8667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26544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28235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22791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11136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600200"/>
            <a:ext cx="204470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981700" cy="3429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39914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840226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205766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42131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61239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6101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698660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31204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04704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604187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98021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25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957762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596051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25844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74468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03245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70492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977845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5268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28283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635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72794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363625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983427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5579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13465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47436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852270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472975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18010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85919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67593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845742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7277915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072803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513628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0947155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548612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64412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181027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803690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055263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632336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647192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203200"/>
            <a:ext cx="2286000" cy="660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203200"/>
            <a:ext cx="6705600" cy="6604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939102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5370961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502095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303596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0600" y="1854200"/>
            <a:ext cx="147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96200" y="1854200"/>
            <a:ext cx="147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011047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2191245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162858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008981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331072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28788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49200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8769030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1523160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172618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763516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770129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3795854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9853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743847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199092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0346515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94640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890368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4373502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0181159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6100698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401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854200"/>
            <a:ext cx="401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268416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9539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373685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398550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267666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3410795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74006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00406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386391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827947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193775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0406418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198646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9278544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130709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3784935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3077672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1801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502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502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45394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666944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8361525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5661600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37465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3850" y="37465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574633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3459260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744941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94394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353668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786042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777338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33825" y="1104900"/>
            <a:ext cx="1146175" cy="5219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104900"/>
            <a:ext cx="3286125" cy="5219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13771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7059006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665666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68285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609600"/>
            <a:ext cx="4013200" cy="638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609600"/>
            <a:ext cx="4013200" cy="638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670660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231116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715919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29678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9336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936364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7514183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6929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69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520331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23732819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0340967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31925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085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2386608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781783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3075935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15121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381931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743078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4418539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1225" y="203200"/>
            <a:ext cx="1806575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03200"/>
            <a:ext cx="5267325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035707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4669674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6836047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935857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950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885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9734034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4742200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7991043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453008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1827796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99331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85592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69225" y="203200"/>
            <a:ext cx="1806575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9500" y="203200"/>
            <a:ext cx="5267325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81216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0FAC8F07-1979-4AAB-9D5F-F5E96300B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00200"/>
            <a:ext cx="8178800" cy="22352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F7D52077-9858-4DCF-9437-33BB89D52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3924300"/>
            <a:ext cx="8178800" cy="11049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pperplate" charset="0"/>
              </a:rPr>
              <a:t>Second level</a:t>
            </a:r>
          </a:p>
          <a:p>
            <a:pPr lvl="2"/>
            <a:r>
              <a:rPr lang="en-US" altLang="en-US">
                <a:sym typeface="Copperplate" charset="0"/>
              </a:rPr>
              <a:t>Third level</a:t>
            </a:r>
          </a:p>
          <a:p>
            <a:pPr lvl="3"/>
            <a:r>
              <a:rPr lang="en-US" altLang="en-US">
                <a:sym typeface="Copperplate" charset="0"/>
              </a:rPr>
              <a:t>Fourth level</a:t>
            </a:r>
          </a:p>
          <a:p>
            <a:pPr lvl="4"/>
            <a:r>
              <a:rPr lang="en-US" altLang="en-US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89332CA7-7733-4E48-8784-72F8C3672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384800"/>
            <a:ext cx="8178800" cy="16510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B08AB964-B620-4237-AA30-8E40D961E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37EDB1B2-A9E3-4D6A-9BAC-2BC8B33CC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3937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5B754378-AC2B-4794-B6D2-8291D49CE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649DEDD-5561-4D4A-AF3D-862C0A45CE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3937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ABB1B6E5-6832-4BBE-BDC8-E071F1CBB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5270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69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212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684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911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685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8257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829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401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C9A7288C-8FD0-42D8-8D51-AFF37CF43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55AEB70-F3E5-4BCB-AD81-08B1C8B14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70600" y="1854200"/>
            <a:ext cx="3098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6AFADFA3-CDB0-41B9-A48B-6B9D32237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133600"/>
            <a:ext cx="8178800" cy="3340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E995CE59-3784-4E76-99D1-56A9D0833D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C9B7B70-557B-454F-9563-6461C37CF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8178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5270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69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212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684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911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685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8257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829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401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4A35E78F-CD18-428F-902E-08D0481F8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104900"/>
            <a:ext cx="4584700" cy="2578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3B8CA6E-B415-4076-96EB-358B4393CC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3746500"/>
            <a:ext cx="4584700" cy="2578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pperplate" charset="0"/>
              </a:rPr>
              <a:t>Second level</a:t>
            </a:r>
          </a:p>
          <a:p>
            <a:pPr lvl="2"/>
            <a:r>
              <a:rPr lang="en-US" altLang="en-US">
                <a:sym typeface="Copperplate" charset="0"/>
              </a:rPr>
              <a:t>Third level</a:t>
            </a:r>
          </a:p>
          <a:p>
            <a:pPr lvl="3"/>
            <a:r>
              <a:rPr lang="en-US" altLang="en-US">
                <a:sym typeface="Copperplate" charset="0"/>
              </a:rPr>
              <a:t>Fourth level</a:t>
            </a:r>
          </a:p>
          <a:p>
            <a:pPr lvl="4"/>
            <a:r>
              <a:rPr lang="en-US" altLang="en-US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0501D532-79E8-4BEB-810F-04ED35432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609600"/>
            <a:ext cx="8178800" cy="63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5468D16B-D9BC-46D9-B547-999FB0C2D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203200"/>
            <a:ext cx="72263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E5A177C-7575-4E3A-B13D-B84868EE2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854200"/>
            <a:ext cx="7226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83516CD4-EA8A-4BCE-B958-2B3F19339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49500" y="203200"/>
            <a:ext cx="72263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4F205FF2-7B96-4DAE-B27A-8DDCEA9F3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49500" y="1854200"/>
            <a:ext cx="7226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2A7AEA3-7A3E-44B6-9240-6C1808034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706" y="5624265"/>
            <a:ext cx="5054600" cy="11049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Robert P. Murphy</a:t>
            </a:r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Mises University 2021</a:t>
            </a:r>
            <a:endParaRPr lang="en-US" sz="3600" dirty="0">
              <a:cs typeface="+mn-cs"/>
            </a:endParaRPr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FE703DDF-03FF-4C7E-B2D3-F279E29A9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87" y="710366"/>
            <a:ext cx="6316835" cy="44374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078801CB-D421-4842-8BD4-746D14DA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93452833-4E56-4DA6-9C07-07F5717B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182" y="1447800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A) US Commodity Money History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5280EC-3DF4-47DA-8E18-1636FC667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453" y="3764486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C) Fed's Balance Sheet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6C050-92F5-4609-9D1E-F891E8FDF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454" y="4854337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D) Redefinition of M1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854DF43-C8D7-40E7-A791-005798FA4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9290" y="2320209"/>
            <a:ext cx="71479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</a:rPr>
              <a:t>B)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 Do Textbooks Get Bank Credit-Creation Backwards?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EBE956-18B9-4FFC-9840-CCA2FE5A1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033" y="5828934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E) Abolition of Reserve Requirements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7" grpId="0"/>
      <p:bldP spid="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US Commodity Money History</a:t>
            </a:r>
            <a:endParaRPr lang="en-US" dirty="0"/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2861590F-1E40-420F-A960-AF34C621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32" y="1377913"/>
            <a:ext cx="8763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Constitution through Civil War, USG </a:t>
            </a:r>
            <a:r>
              <a:rPr lang="en-US" altLang="en-US" sz="3200" i="1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only 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issued gold and silver coins for USD (banks issued paper notes).</a:t>
            </a:r>
            <a:endParaRPr lang="en-US" alt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64CEC9A-E8DE-4B61-8F62-6DB622873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3104673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Coinage Act of 1792 defined USD as </a:t>
            </a:r>
            <a:r>
              <a:rPr lang="en-US" altLang="en-US" sz="3200" i="1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either 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371.25 grains of silver </a:t>
            </a:r>
            <a:r>
              <a:rPr lang="en-US" altLang="en-US" sz="3200" i="1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or 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24.75 grains of gold (15:1).</a:t>
            </a:r>
            <a:endParaRPr lang="en-US" altLang="en-US" sz="3200" i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2510D-F959-4685-AB9A-206D4492F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4549683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Gresham's Law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24F7AF-921A-4407-A4E9-97354C1CD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503" y="5568326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William Jennings Bryan: "free coinage of silver"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7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2" y="506679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Do Textbooks Get It Backwards?</a:t>
            </a:r>
            <a:endParaRPr lang="en-US" altLang="en-US" sz="6000" dirty="0">
              <a:solidFill>
                <a:schemeClr val="tx1"/>
              </a:solidFill>
            </a:endParaRPr>
          </a:p>
        </p:txBody>
      </p:sp>
      <p:pic>
        <p:nvPicPr>
          <p:cNvPr id="3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70C4079-6D6B-4CEF-AA02-62510DEC4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04" y="3328174"/>
            <a:ext cx="9276725" cy="25786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009F4E0B-7D07-4F16-A504-8A35FED88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60" y="2432100"/>
            <a:ext cx="9041812" cy="2770482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52EEA1F5-7D71-4A94-93BE-429D03998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2" y="506679"/>
            <a:ext cx="8763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Fed's Balance Sheet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072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2EEA1F5-7D71-4A94-93BE-429D03998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2" y="506679"/>
            <a:ext cx="8763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Redefinition of M1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70330810-4950-4F38-A122-0A689B480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33" y="1976658"/>
            <a:ext cx="8263661" cy="45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97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2EEA1F5-7D71-4A94-93BE-429D03998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2" y="506679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Abolition of Reserve Requirements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B6844747-4591-4E35-A781-5536DBBFB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000" y="2727130"/>
            <a:ext cx="7632332" cy="413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88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2EEA1F5-7D71-4A94-93BE-429D03998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2" y="506679"/>
            <a:ext cx="876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800" dirty="0">
                <a:solidFill>
                  <a:schemeClr val="tx1"/>
                </a:solidFill>
                <a:latin typeface="Cochin"/>
                <a:ea typeface="ヒラギノ明朝 ProN W3"/>
              </a:rPr>
              <a:t>Capital vs. Reserve Requirements</a:t>
            </a:r>
            <a:endParaRPr lang="en-US" altLang="en-US" sz="4800">
              <a:solidFill>
                <a:schemeClr val="tx1"/>
              </a:solidFill>
            </a:endParaRPr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5737CBB8-63BB-420A-B6AC-08C542CBD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95" y="1485502"/>
            <a:ext cx="7397418" cy="41498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5FFA32-2CF2-443F-9F72-F30EAAA5A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33" y="5788557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</a:t>
            </a:r>
            <a:r>
              <a:rPr lang="en-US" altLang="en-US" dirty="0">
                <a:solidFill>
                  <a:srgbClr val="00B050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For 10%, need $9.5m in reserves ($500k in excess). </a:t>
            </a:r>
            <a:endParaRPr lang="en-US" altLang="en-US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C0420A-B317-4AB0-920D-066921067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712" y="6440148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</a:t>
            </a:r>
            <a:r>
              <a:rPr lang="en-US" altLang="en-US" dirty="0">
                <a:solidFill>
                  <a:srgbClr val="FF0000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 But capital : assets only 5% (less than Basel's 8%).</a:t>
            </a:r>
            <a:endParaRPr lang="en-US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706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333333"/>
      </a:dk1>
      <a:lt1>
        <a:srgbClr val="FFFBF3"/>
      </a:lt1>
      <a:dk2>
        <a:srgbClr val="00040C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333333"/>
      </a:dk1>
      <a:lt1>
        <a:srgbClr val="FFFBF3"/>
      </a:lt1>
      <a:dk2>
        <a:srgbClr val="6B7683"/>
      </a:dk2>
      <a:lt2>
        <a:srgbClr val="000000"/>
      </a:lt2>
      <a:accent1>
        <a:srgbClr val="BBE0E3"/>
      </a:accent1>
      <a:accent2>
        <a:srgbClr val="333399"/>
      </a:accent2>
      <a:accent3>
        <a:srgbClr val="BABDC1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- Center">
  <a:themeElements>
    <a:clrScheme name="">
      <a:dk1>
        <a:srgbClr val="333333"/>
      </a:dk1>
      <a:lt1>
        <a:srgbClr val="FFFBF3"/>
      </a:lt1>
      <a:dk2>
        <a:srgbClr val="00040C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Photo - Vertical">
  <a:themeElements>
    <a:clrScheme name="">
      <a:dk1>
        <a:srgbClr val="333333"/>
      </a:dk1>
      <a:lt1>
        <a:srgbClr val="FFFBF3"/>
      </a:lt1>
      <a:dk2>
        <a:srgbClr val="6B7683"/>
      </a:dk2>
      <a:lt2>
        <a:srgbClr val="000000"/>
      </a:lt2>
      <a:accent1>
        <a:srgbClr val="BBE0E3"/>
      </a:accent1>
      <a:accent2>
        <a:srgbClr val="333399"/>
      </a:accent2>
      <a:accent3>
        <a:srgbClr val="BABDC1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Alternate L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L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Alternate 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Alternate R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R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Alternate 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Pages>0</Pages>
  <Words>326</Words>
  <Characters>0</Characters>
  <Application>Microsoft Office PowerPoint</Application>
  <PresentationFormat>Custom</PresentationFormat>
  <Lines>0</Lines>
  <Paragraphs>45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Title &amp; Subtitle</vt:lpstr>
      <vt:lpstr>Photo - Horizontal</vt:lpstr>
      <vt:lpstr>Title, Bullets &amp; Photo</vt:lpstr>
      <vt:lpstr>Title &amp; Bullets - Left</vt:lpstr>
      <vt:lpstr>Title - Top</vt:lpstr>
      <vt:lpstr>Title &amp; Bullets - Right</vt:lpstr>
      <vt:lpstr>Title - Center</vt:lpstr>
      <vt:lpstr>Title &amp; Bullets</vt:lpstr>
      <vt:lpstr>Blank</vt:lpstr>
      <vt:lpstr>Photo - Vertical</vt:lpstr>
      <vt:lpstr>Bullets</vt:lpstr>
      <vt:lpstr>Title &amp; Bullets - Alternate L</vt:lpstr>
      <vt:lpstr>Title &amp; Bullets - Alternate 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Economics of Private Legal and Defense Services</dc:title>
  <dc:creator>Bob</dc:creator>
  <cp:lastModifiedBy>Robert Murphy</cp:lastModifiedBy>
  <cp:revision>404</cp:revision>
  <dcterms:modified xsi:type="dcterms:W3CDTF">2021-07-22T03:57:48Z</dcterms:modified>
</cp:coreProperties>
</file>