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5" r:id="rId1"/>
  </p:sldMasterIdLst>
  <p:notesMasterIdLst>
    <p:notesMasterId r:id="rId18"/>
  </p:notesMasterIdLst>
  <p:handoutMasterIdLst>
    <p:handoutMasterId r:id="rId19"/>
  </p:handoutMasterIdLst>
  <p:sldIdLst>
    <p:sldId id="258" r:id="rId2"/>
    <p:sldId id="330" r:id="rId3"/>
    <p:sldId id="332" r:id="rId4"/>
    <p:sldId id="331" r:id="rId5"/>
    <p:sldId id="309" r:id="rId6"/>
    <p:sldId id="333" r:id="rId7"/>
    <p:sldId id="334" r:id="rId8"/>
    <p:sldId id="335" r:id="rId9"/>
    <p:sldId id="336" r:id="rId10"/>
    <p:sldId id="321" r:id="rId11"/>
    <p:sldId id="312" r:id="rId12"/>
    <p:sldId id="313" r:id="rId13"/>
    <p:sldId id="314" r:id="rId14"/>
    <p:sldId id="325" r:id="rId15"/>
    <p:sldId id="340" r:id="rId16"/>
    <p:sldId id="343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Slate Pro Light" panose="02000306040000020004" pitchFamily="2" charset="0"/>
      <p:regular r:id="rId24"/>
    </p:embeddedFont>
    <p:embeddedFont>
      <p:font typeface="Tahoma" panose="020B0604030504040204" pitchFamily="34" charset="0"/>
      <p:regular r:id="rId25"/>
      <p:bold r:id="rId26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008000"/>
    <a:srgbClr val="C6C5B2"/>
    <a:srgbClr val="B3B299"/>
    <a:srgbClr val="9966FF"/>
    <a:srgbClr val="3366FF"/>
    <a:srgbClr val="FF0000"/>
    <a:srgbClr val="66CCFF"/>
    <a:srgbClr val="FF66FF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559" autoAdjust="0"/>
    <p:restoredTop sz="86406" autoAdjust="0"/>
  </p:normalViewPr>
  <p:slideViewPr>
    <p:cSldViewPr>
      <p:cViewPr varScale="1">
        <p:scale>
          <a:sx n="69" d="100"/>
          <a:sy n="69" d="100"/>
        </p:scale>
        <p:origin x="7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-6564"/>
    </p:cViewPr>
  </p:sorterViewPr>
  <p:notesViewPr>
    <p:cSldViewPr>
      <p:cViewPr varScale="1">
        <p:scale>
          <a:sx n="78" d="100"/>
          <a:sy n="78" d="100"/>
        </p:scale>
        <p:origin x="-498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56574CE1-1A75-46B1-A2AB-90A699D9B8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6781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CF1413B0-C83F-49B4-839C-2F4F6DBEEB5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5591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1175D5-3AA2-48F1-8E80-DAF9A293DD07}" type="slidenum">
              <a:rPr lang="en-US"/>
              <a:pPr/>
              <a:t>1</a:t>
            </a:fld>
            <a:endParaRPr 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413B0-C83F-49B4-839C-2F4F6DBEEB5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221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413B0-C83F-49B4-839C-2F4F6DBEEB5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7449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413B0-C83F-49B4-839C-2F4F6DBEEB5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8307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413B0-C83F-49B4-839C-2F4F6DBEEB5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029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413B0-C83F-49B4-839C-2F4F6DBEEB5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9076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A634-DA6E-4FC7-8EAA-A95A537A35F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785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65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381000" y="609600"/>
            <a:ext cx="5791200" cy="1736725"/>
          </a:xfrm>
        </p:spPr>
        <p:txBody>
          <a:bodyPr anchor="b" anchorCtr="1"/>
          <a:lstStyle>
            <a:lvl1pPr>
              <a:defRPr sz="4800">
                <a:latin typeface="Slate Pro Light" pitchFamily="50" charset="0"/>
                <a:cs typeface="Slate Pro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4666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9600" y="2819400"/>
            <a:ext cx="6172200" cy="1752600"/>
          </a:xfrm>
        </p:spPr>
        <p:txBody>
          <a:bodyPr/>
          <a:lstStyle>
            <a:lvl1pPr marL="0" indent="0">
              <a:buFont typeface="Arial" charset="0"/>
              <a:buNone/>
              <a:defRPr sz="3000">
                <a:solidFill>
                  <a:schemeClr val="tx1"/>
                </a:solidFill>
                <a:latin typeface="Slate Pro Light" pitchFamily="50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4194175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375" y="1219200"/>
            <a:ext cx="4194175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ll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10363" y="228600"/>
            <a:ext cx="2135187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6338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41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63645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4800" y="1219200"/>
            <a:ext cx="854075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ransition>
    <p:pull dir="u"/>
  </p:transition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Slate Pro Light" pitchFamily="50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2400">
          <a:solidFill>
            <a:srgbClr val="003399"/>
          </a:solidFill>
          <a:latin typeface="Slate Pro Light" pitchFamily="50" charset="0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339933"/>
        </a:buClr>
        <a:buSzPct val="80000"/>
        <a:buFont typeface="Wingdings" pitchFamily="2" charset="2"/>
        <a:buChar char="§"/>
        <a:defRPr sz="2200">
          <a:solidFill>
            <a:schemeClr val="tx1"/>
          </a:solidFill>
          <a:latin typeface="Slate Pro Light" pitchFamily="50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2200">
          <a:solidFill>
            <a:schemeClr val="tx1"/>
          </a:solidFill>
          <a:latin typeface="Slate Pro Light" pitchFamily="50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339933"/>
        </a:buClr>
        <a:buSzPct val="80000"/>
        <a:buFont typeface="Wingdings" pitchFamily="2" charset="2"/>
        <a:buChar char="§"/>
        <a:defRPr sz="2200">
          <a:solidFill>
            <a:schemeClr val="tx1"/>
          </a:solidFill>
          <a:latin typeface="Slate Pro Light" pitchFamily="50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2200">
          <a:solidFill>
            <a:schemeClr val="tx1"/>
          </a:solidFill>
          <a:latin typeface="Slate Pro Light" pitchFamily="50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RM2N1w6t1KM?feature=oembed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895350" y="2590800"/>
            <a:ext cx="6172200" cy="2895600"/>
          </a:xfrm>
        </p:spPr>
        <p:txBody>
          <a:bodyPr/>
          <a:lstStyle/>
          <a:p>
            <a:r>
              <a:rPr lang="en-US" sz="3200" dirty="0">
                <a:latin typeface="Slate Pro Light" pitchFamily="50" charset="0"/>
                <a:cs typeface="Slate Pro" pitchFamily="2" charset="0"/>
              </a:rPr>
              <a:t>Peter G. Klein</a:t>
            </a:r>
          </a:p>
          <a:p>
            <a:pPr>
              <a:spcBef>
                <a:spcPts val="0"/>
              </a:spcBef>
            </a:pPr>
            <a:r>
              <a:rPr lang="en-US" sz="3200" dirty="0">
                <a:latin typeface="Slate Pro Light" pitchFamily="50" charset="0"/>
                <a:cs typeface="Slate Pro" pitchFamily="2" charset="0"/>
              </a:rPr>
              <a:t>Mises University </a:t>
            </a:r>
          </a:p>
          <a:p>
            <a:pPr>
              <a:spcBef>
                <a:spcPts val="0"/>
              </a:spcBef>
            </a:pPr>
            <a:r>
              <a:rPr lang="en-US" sz="3200" dirty="0">
                <a:latin typeface="Slate Pro Light" pitchFamily="50" charset="0"/>
                <a:cs typeface="Slate Pro" pitchFamily="2" charset="0"/>
              </a:rPr>
              <a:t>2021</a:t>
            </a:r>
          </a:p>
          <a:p>
            <a:pPr>
              <a:spcBef>
                <a:spcPts val="1200"/>
              </a:spcBef>
            </a:pPr>
            <a:r>
              <a:rPr lang="en-US" sz="2400" dirty="0">
                <a:latin typeface="Slate Pro Light" pitchFamily="50" charset="0"/>
                <a:cs typeface="Slate Pro" pitchFamily="2" charset="0"/>
              </a:rPr>
              <a:t>@</a:t>
            </a:r>
            <a:r>
              <a:rPr lang="en-US" sz="2400" dirty="0" err="1">
                <a:latin typeface="Slate Pro Light" pitchFamily="50" charset="0"/>
                <a:cs typeface="Slate Pro" pitchFamily="2" charset="0"/>
              </a:rPr>
              <a:t>petergklein</a:t>
            </a:r>
            <a:endParaRPr lang="en-US" sz="2400" dirty="0">
              <a:latin typeface="Slate Pro Light" pitchFamily="50" charset="0"/>
              <a:cs typeface="Slate Pro" pitchFamily="2" charset="0"/>
            </a:endParaRPr>
          </a:p>
          <a:p>
            <a:pPr>
              <a:spcBef>
                <a:spcPts val="0"/>
              </a:spcBef>
            </a:pPr>
            <a:r>
              <a:rPr lang="en-US" sz="2400" dirty="0">
                <a:latin typeface="Slate Pro Light" pitchFamily="50" charset="0"/>
                <a:cs typeface="Slate Pro" pitchFamily="2" charset="0"/>
              </a:rPr>
              <a:t>#</a:t>
            </a:r>
            <a:r>
              <a:rPr lang="en-US" sz="2400" dirty="0" err="1">
                <a:latin typeface="Slate Pro Light" pitchFamily="50" charset="0"/>
                <a:cs typeface="Slate Pro" pitchFamily="2" charset="0"/>
              </a:rPr>
              <a:t>MisesU</a:t>
            </a:r>
            <a:endParaRPr lang="en-US" sz="2400" dirty="0">
              <a:latin typeface="Slate Pro Light" pitchFamily="50" charset="0"/>
              <a:cs typeface="Slate Pro" pitchFamily="2" charset="0"/>
            </a:endParaRPr>
          </a:p>
        </p:txBody>
      </p:sp>
      <p:sp>
        <p:nvSpPr>
          <p:cNvPr id="67602" name="Text Box 18"/>
          <p:cNvSpPr txBox="1">
            <a:spLocks noChangeArrowheads="1"/>
          </p:cNvSpPr>
          <p:nvPr/>
        </p:nvSpPr>
        <p:spPr bwMode="auto">
          <a:xfrm>
            <a:off x="895350" y="1295400"/>
            <a:ext cx="786765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5200" dirty="0">
                <a:solidFill>
                  <a:srgbClr val="003399"/>
                </a:solidFill>
                <a:latin typeface="Slate Pro Light" pitchFamily="50" charset="0"/>
                <a:cs typeface="Slate Pro" pitchFamily="2" charset="0"/>
              </a:rPr>
              <a:t>Entrepreneurship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2.bp.blogspot.com/-lzF4PmOeobE/U0wIRHlrRnI/AAAAAAAABw0/muNmELKkBKI/s1600/becoming-an-entrepreneur-mock-white-sm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0"/>
            <a:ext cx="3657600" cy="446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booksandsuch.com/wp-content/uploads/2016/06/Sharktank1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511515"/>
            <a:ext cx="3815733" cy="2041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news.mit.edu/sites/mit.edu.newsoffice/files/styles/news_article_image_top_slideshow/public/images/2011/20111209132950-1_0.jpg?itok=zwau3vcO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7" t="4823" r="19255" b="12111"/>
          <a:stretch/>
        </p:blipFill>
        <p:spPr bwMode="auto">
          <a:xfrm>
            <a:off x="5247873" y="3630270"/>
            <a:ext cx="2890287" cy="216675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52E2F2E6-6018-4927-A9D8-49228922E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713" y="326945"/>
            <a:ext cx="5256640" cy="2628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587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E BILLIONAIRE SPACE RACE: THE DETAILS | Daily Mail Online">
            <a:extLst>
              <a:ext uri="{FF2B5EF4-FFF2-40B4-BE49-F238E27FC236}">
                <a16:creationId xmlns:a16="http://schemas.microsoft.com/office/drawing/2014/main" id="{9F2F348A-8D4E-4C2B-9692-A7D887D9F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2625"/>
            <a:ext cx="9144000" cy="549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6687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5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4" name="Picture 10" descr="http://2.bp.blogspot.com/-EwLIq8RtOkU/U6X8QbfOvmI/AAAAAAAAFJs/PTyevA924CA/s1600/pho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7880"/>
            <a:ext cx="11811000" cy="565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6934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61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9359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5A1C5B-BDEA-41E2-AD53-2822A956C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47562" cy="6858000"/>
          </a:xfrm>
          <a:prstGeom prst="rect">
            <a:avLst/>
          </a:prstGeom>
        </p:spPr>
      </p:pic>
      <p:pic>
        <p:nvPicPr>
          <p:cNvPr id="3074" name="Picture 2" descr="The House that Howard Built - Alumni - Harvard Business School">
            <a:extLst>
              <a:ext uri="{FF2B5EF4-FFF2-40B4-BE49-F238E27FC236}">
                <a16:creationId xmlns:a16="http://schemas.microsoft.com/office/drawing/2014/main" id="{EBEAA803-1131-41B4-B94A-8F2729B3E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562" y="0"/>
            <a:ext cx="3796439" cy="2689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204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mazon.com: Competition and Entrepreneurship eBook: Kirzner, Israel M.:  Kindle Store">
            <a:extLst>
              <a:ext uri="{FF2B5EF4-FFF2-40B4-BE49-F238E27FC236}">
                <a16:creationId xmlns:a16="http://schemas.microsoft.com/office/drawing/2014/main" id="{867257C2-5E3F-4966-8F18-76DC37629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3429000" cy="5963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E7DF35-19BD-4EBC-A147-3131A9FAB5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60000">
            <a:off x="3962400" y="238650"/>
            <a:ext cx="4657725" cy="279082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87E4A88-9A6C-48F8-A6FA-D067570F8418}"/>
              </a:ext>
            </a:extLst>
          </p:cNvPr>
          <p:cNvSpPr/>
          <p:nvPr/>
        </p:nvSpPr>
        <p:spPr bwMode="auto">
          <a:xfrm>
            <a:off x="4191000" y="-104664"/>
            <a:ext cx="3733800" cy="457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FD2FFC-EE16-4A9B-A305-7BAEDD8C06A9}"/>
              </a:ext>
            </a:extLst>
          </p:cNvPr>
          <p:cNvSpPr/>
          <p:nvPr/>
        </p:nvSpPr>
        <p:spPr bwMode="auto">
          <a:xfrm>
            <a:off x="3962685" y="2971800"/>
            <a:ext cx="2538599" cy="457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824703-9E45-470D-9AE6-C249052C24B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70" r="1553"/>
          <a:stretch/>
        </p:blipFill>
        <p:spPr>
          <a:xfrm>
            <a:off x="4133476" y="3330919"/>
            <a:ext cx="4629524" cy="447134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72450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opportunity-discovery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6096000" cy="5105400"/>
          </a:xfrm>
        </p:spPr>
        <p:txBody>
          <a:bodyPr/>
          <a:lstStyle/>
          <a:p>
            <a:r>
              <a:rPr lang="en-US" dirty="0"/>
              <a:t>Entrepreneurship as alertness to profit opportunities</a:t>
            </a:r>
          </a:p>
          <a:p>
            <a:pPr lvl="1"/>
            <a:r>
              <a:rPr lang="en-US" dirty="0"/>
              <a:t>Contrast with mechanistic notions of search and optimization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Emphasis on serendipitous discovery, without antecedents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122" name="Picture 2" descr="Israel Kirzner • The Beloit Residencies • Beloit College">
            <a:extLst>
              <a:ext uri="{FF2B5EF4-FFF2-40B4-BE49-F238E27FC236}">
                <a16:creationId xmlns:a16="http://schemas.microsoft.com/office/drawing/2014/main" id="{62755D3E-F140-4141-99DF-B95764C75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57200"/>
            <a:ext cx="1751135" cy="259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A General Theory of Entrepreneurship: The Individual-Opportunity Nexus (New  Horizons in Entrepreneurship series): Scott Shane: 9781843769965:  Amazon.com: Books">
            <a:extLst>
              <a:ext uri="{FF2B5EF4-FFF2-40B4-BE49-F238E27FC236}">
                <a16:creationId xmlns:a16="http://schemas.microsoft.com/office/drawing/2014/main" id="{D649CA3F-BCB3-4FFA-B554-077DF9215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35" y="3834862"/>
            <a:ext cx="1752600" cy="264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95E7D49-AAD7-4318-A4CC-E22A8F982528}"/>
              </a:ext>
            </a:extLst>
          </p:cNvPr>
          <p:cNvSpPr txBox="1">
            <a:spLocks/>
          </p:cNvSpPr>
          <p:nvPr/>
        </p:nvSpPr>
        <p:spPr bwMode="auto">
          <a:xfrm>
            <a:off x="2665535" y="3505200"/>
            <a:ext cx="6021265" cy="234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2400">
                <a:solidFill>
                  <a:srgbClr val="003399"/>
                </a:solidFill>
                <a:latin typeface="Slate Pro Light" pitchFamily="50" charset="0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339933"/>
              </a:buClr>
              <a:buSzPct val="80000"/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Slate Pro Light" pitchFamily="50" charset="0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2200">
                <a:solidFill>
                  <a:schemeClr val="tx1"/>
                </a:solidFill>
                <a:latin typeface="Slate Pro Light" pitchFamily="50" charset="0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339933"/>
              </a:buClr>
              <a:buSzPct val="80000"/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Slate Pro Light" pitchFamily="50" charset="0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2200">
                <a:solidFill>
                  <a:schemeClr val="tx1"/>
                </a:solidFill>
                <a:latin typeface="Slate Pro Light" pitchFamily="50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lvl="1" eaLnBrk="1" hangingPunct="1"/>
            <a:r>
              <a:rPr lang="en-US" kern="0" dirty="0"/>
              <a:t>Separation of entrepreneurship and resource ownership (pure entrepreneur owns no capital)</a:t>
            </a:r>
          </a:p>
          <a:p>
            <a:pPr lvl="1" eaLnBrk="1" hangingPunct="1"/>
            <a:r>
              <a:rPr lang="en-US" kern="0" dirty="0"/>
              <a:t>Claim that discovery, not investment, drives the market process</a:t>
            </a:r>
          </a:p>
          <a:p>
            <a:pPr eaLnBrk="1" hangingPunct="1"/>
            <a:r>
              <a:rPr lang="en-US" kern="0" dirty="0"/>
              <a:t>In applied work, connections to passion, charisma, focus, boldness</a:t>
            </a:r>
          </a:p>
          <a:p>
            <a:pPr eaLnBrk="1" hangingPunct="1"/>
            <a:endParaRPr lang="en-US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843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 title="Fargo (1996) - A Finder's Fee Scene (4/12) | Movieclips">
            <a:hlinkClick r:id="" action="ppaction://media"/>
            <a:extLst>
              <a:ext uri="{FF2B5EF4-FFF2-40B4-BE49-F238E27FC236}">
                <a16:creationId xmlns:a16="http://schemas.microsoft.com/office/drawing/2014/main" id="{BE861A70-9C37-41C7-A22E-100AACC1F4F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13487" y="838200"/>
            <a:ext cx="9170974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902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vonmisesinstitute-europe.org/wp-content/uploads/2014/07/mises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993" y="914400"/>
            <a:ext cx="1668283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 txBox="1">
            <a:spLocks/>
          </p:cNvSpPr>
          <p:nvPr/>
        </p:nvSpPr>
        <p:spPr>
          <a:xfrm>
            <a:off x="685800" y="762000"/>
            <a:ext cx="7583476" cy="51054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2400">
                <a:solidFill>
                  <a:srgbClr val="003399"/>
                </a:solidFill>
                <a:latin typeface="Slate Pro Light" pitchFamily="50" charset="0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339933"/>
              </a:buClr>
              <a:buSzPct val="80000"/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Slate Pro Light" pitchFamily="50" charset="0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2200">
                <a:solidFill>
                  <a:schemeClr val="tx1"/>
                </a:solidFill>
                <a:latin typeface="Slate Pro Light" pitchFamily="50" charset="0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339933"/>
              </a:buClr>
              <a:buSzPct val="80000"/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Slate Pro Light" pitchFamily="50" charset="0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2200">
                <a:solidFill>
                  <a:schemeClr val="tx1"/>
                </a:solidFill>
                <a:latin typeface="Slate Pro Light" pitchFamily="50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</a:pPr>
            <a:r>
              <a:rPr lang="en-US" kern="0" dirty="0">
                <a:solidFill>
                  <a:schemeClr val="tx1"/>
                </a:solidFill>
              </a:rPr>
              <a:t>[I]t is impossible to eliminate the entrepreneur 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kern="0" dirty="0">
                <a:solidFill>
                  <a:schemeClr val="tx1"/>
                </a:solidFill>
              </a:rPr>
              <a:t>from the picture of a market economy. The 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kern="0" dirty="0">
                <a:solidFill>
                  <a:schemeClr val="tx1"/>
                </a:solidFill>
              </a:rPr>
              <a:t>various complementary factors of production 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kern="0" dirty="0">
                <a:solidFill>
                  <a:schemeClr val="tx1"/>
                </a:solidFill>
              </a:rPr>
              <a:t>cannot come together spontaneously. They 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kern="0" dirty="0">
                <a:solidFill>
                  <a:schemeClr val="tx1"/>
                </a:solidFill>
              </a:rPr>
              <a:t>need to be combined by the purposive efforts 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kern="0" dirty="0">
                <a:solidFill>
                  <a:schemeClr val="tx1"/>
                </a:solidFill>
              </a:rPr>
              <a:t>of men aiming at certain ends and motivated 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kern="0" dirty="0">
                <a:solidFill>
                  <a:schemeClr val="tx1"/>
                </a:solidFill>
              </a:rPr>
              <a:t>by the urge to improve their state of satisfaction. In eliminating the entrepreneur one eliminates the driving force of the whole market system. — Human Action, p. 248.</a:t>
            </a:r>
          </a:p>
          <a:p>
            <a:pPr marL="0" indent="0" eaLnBrk="1" hangingPunct="1">
              <a:spcBef>
                <a:spcPts val="0"/>
              </a:spcBef>
              <a:buNone/>
            </a:pPr>
            <a:endParaRPr lang="en-US" kern="0" dirty="0">
              <a:solidFill>
                <a:schemeClr val="tx1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85800" y="3962400"/>
            <a:ext cx="7583476" cy="21336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2400">
                <a:solidFill>
                  <a:srgbClr val="003399"/>
                </a:solidFill>
                <a:latin typeface="Slate Pro Light" pitchFamily="50" charset="0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339933"/>
              </a:buClr>
              <a:buSzPct val="80000"/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Slate Pro Light" pitchFamily="50" charset="0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2200">
                <a:solidFill>
                  <a:schemeClr val="tx1"/>
                </a:solidFill>
                <a:latin typeface="Slate Pro Light" pitchFamily="50" charset="0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339933"/>
              </a:buClr>
              <a:buSzPct val="80000"/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Slate Pro Light" pitchFamily="50" charset="0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2200">
                <a:solidFill>
                  <a:schemeClr val="tx1"/>
                </a:solidFill>
                <a:latin typeface="Slate Pro Light" pitchFamily="50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None/>
            </a:pPr>
            <a:endParaRPr lang="en-US" kern="0" dirty="0">
              <a:solidFill>
                <a:schemeClr val="tx1"/>
              </a:solidFill>
            </a:endParaRPr>
          </a:p>
          <a:p>
            <a:pPr eaLnBrk="1" hangingPunct="1"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kern="0" dirty="0"/>
              <a:t>Entrepreneurship as a general feature of the market economy</a:t>
            </a:r>
          </a:p>
          <a:p>
            <a:pPr eaLnBrk="1" hangingPunct="1"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kern="0" dirty="0"/>
              <a:t>Not just self-employment, startups, tech firms</a:t>
            </a:r>
          </a:p>
          <a:p>
            <a:pPr marL="0" indent="0" eaLnBrk="1" hangingPunct="1">
              <a:spcBef>
                <a:spcPts val="0"/>
              </a:spcBef>
              <a:buNone/>
            </a:pPr>
            <a:endParaRPr lang="en-US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448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www.auburn.edu/~garriro/fig5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550" y="2076450"/>
            <a:ext cx="3448050" cy="219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540750" cy="838200"/>
          </a:xfrm>
        </p:spPr>
        <p:txBody>
          <a:bodyPr/>
          <a:lstStyle/>
          <a:p>
            <a:r>
              <a:rPr lang="en-US" dirty="0"/>
              <a:t>Austrian production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Inputs and outputs (means and ends)</a:t>
            </a:r>
          </a:p>
          <a:p>
            <a:pPr lvl="1"/>
            <a:r>
              <a:rPr lang="en-US" dirty="0"/>
              <a:t>Original factors, intermediate goods, and final goods</a:t>
            </a:r>
          </a:p>
          <a:p>
            <a:pPr lvl="1"/>
            <a:r>
              <a:rPr lang="en-US" dirty="0"/>
              <a:t>Typically, many possible factor combinations!</a:t>
            </a:r>
          </a:p>
          <a:p>
            <a:r>
              <a:rPr lang="en-US" dirty="0"/>
              <a:t>Time</a:t>
            </a:r>
          </a:p>
          <a:p>
            <a:r>
              <a:rPr lang="en-US" dirty="0"/>
              <a:t>Imputation </a:t>
            </a:r>
          </a:p>
          <a:p>
            <a:pPr lvl="1"/>
            <a:r>
              <a:rPr lang="en-US" dirty="0"/>
              <a:t>Marginal product</a:t>
            </a:r>
          </a:p>
          <a:p>
            <a:pPr lvl="1"/>
            <a:r>
              <a:rPr lang="en-US" dirty="0"/>
              <a:t>Marginal revenue product</a:t>
            </a:r>
          </a:p>
          <a:p>
            <a:pPr lvl="1"/>
            <a:endParaRPr lang="en-US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605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Entrepreneurial profit and loss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equilibrium (Mises’s and </a:t>
            </a:r>
            <a:r>
              <a:rPr lang="en-US" dirty="0" err="1"/>
              <a:t>Rothbard’s</a:t>
            </a:r>
            <a:r>
              <a:rPr lang="en-US" dirty="0"/>
              <a:t> evenly rotating economy)</a:t>
            </a:r>
          </a:p>
          <a:p>
            <a:pPr lvl="1"/>
            <a:r>
              <a:rPr lang="en-US" dirty="0"/>
              <a:t>Each factor earns its discounted marginal revenue product.</a:t>
            </a:r>
          </a:p>
          <a:p>
            <a:pPr lvl="1"/>
            <a:r>
              <a:rPr lang="en-US" dirty="0"/>
              <a:t>Owner-managers  of firms earn implicit wages.</a:t>
            </a:r>
          </a:p>
          <a:p>
            <a:pPr lvl="1"/>
            <a:r>
              <a:rPr lang="en-US" dirty="0"/>
              <a:t>Capitalists earn interest.</a:t>
            </a:r>
          </a:p>
          <a:p>
            <a:r>
              <a:rPr lang="en-US" dirty="0"/>
              <a:t>Outside the evenly rotating economy?</a:t>
            </a:r>
          </a:p>
          <a:p>
            <a:pPr lvl="1"/>
            <a:r>
              <a:rPr lang="en-US" dirty="0"/>
              <a:t>Entrepreneurs compete for factors, based on their knowledge and beliefs about</a:t>
            </a:r>
          </a:p>
          <a:p>
            <a:pPr lvl="2"/>
            <a:r>
              <a:rPr lang="en-US" dirty="0"/>
              <a:t>The present: technology, productive capabilities, resource availability</a:t>
            </a:r>
          </a:p>
          <a:p>
            <a:pPr lvl="2"/>
            <a:r>
              <a:rPr lang="en-US" dirty="0"/>
              <a:t>The future: consumer demand, institutional conditions, competitor actions</a:t>
            </a:r>
          </a:p>
          <a:p>
            <a:pPr lvl="1"/>
            <a:r>
              <a:rPr lang="en-US" dirty="0"/>
              <a:t>Results: profit and loss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341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76200"/>
            <a:ext cx="8540750" cy="838200"/>
          </a:xfrm>
        </p:spPr>
        <p:txBody>
          <a:bodyPr/>
          <a:lstStyle/>
          <a:p>
            <a:r>
              <a:rPr lang="en-US" dirty="0"/>
              <a:t>Conceptualizing entrepreneurship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382000" cy="5105400"/>
          </a:xfrm>
        </p:spPr>
        <p:txBody>
          <a:bodyPr/>
          <a:lstStyle/>
          <a:p>
            <a:r>
              <a:rPr lang="en-US" sz="2300" dirty="0"/>
              <a:t>Entrepreneurship in the broad sense: bearing uncertainty</a:t>
            </a:r>
          </a:p>
          <a:p>
            <a:pPr marL="457200" lvl="1" indent="0">
              <a:buNone/>
            </a:pPr>
            <a:r>
              <a:rPr lang="en-US" sz="2100" dirty="0"/>
              <a:t>“The term entrepreneur as used by [economic] theory means: acting man exclusively seen from the aspect of the uncertainty inherent in every action” (Mises, 1949).</a:t>
            </a:r>
          </a:p>
          <a:p>
            <a:pPr lvl="1"/>
            <a:r>
              <a:rPr lang="en-US" sz="2100" dirty="0"/>
              <a:t>Uncertainty (case probability) versus risk (class probability)</a:t>
            </a:r>
          </a:p>
          <a:p>
            <a:r>
              <a:rPr lang="en-US" sz="2300" dirty="0"/>
              <a:t>Entrepreneurship in the narrow (commercial) sense: combining and recombining productive factors in pursuit of money profit</a:t>
            </a:r>
          </a:p>
          <a:p>
            <a:pPr marL="457200" lvl="1" indent="0">
              <a:buNone/>
            </a:pPr>
            <a:r>
              <a:rPr lang="en-US" sz="2100" dirty="0"/>
              <a:t>“We are living in a world of unexpected change; hence capital combinations . . . will be ever changing, will be dissolved 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2100" dirty="0"/>
              <a:t>and reformed. In this activity, we find the real 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2100" dirty="0"/>
              <a:t>function of the entrepreneur” (</a:t>
            </a:r>
            <a:r>
              <a:rPr lang="en-US" sz="2100" dirty="0" err="1"/>
              <a:t>Lachmann</a:t>
            </a:r>
            <a:r>
              <a:rPr lang="en-US" sz="2100" dirty="0"/>
              <a:t>, 1956).</a:t>
            </a:r>
          </a:p>
          <a:p>
            <a:pPr lvl="1"/>
            <a:r>
              <a:rPr lang="en-US" sz="2100" dirty="0"/>
              <a:t>Requires resource ownership.</a:t>
            </a:r>
          </a:p>
          <a:p>
            <a:pPr lvl="1"/>
            <a:r>
              <a:rPr lang="en-US" sz="2100" dirty="0"/>
              <a:t>Knight, Mises, Klein call this </a:t>
            </a:r>
            <a:r>
              <a:rPr lang="en-US" sz="2100" dirty="0">
                <a:solidFill>
                  <a:srgbClr val="008000"/>
                </a:solidFill>
              </a:rPr>
              <a:t>judgment.</a:t>
            </a:r>
          </a:p>
          <a:p>
            <a:r>
              <a:rPr lang="en-US" sz="2300" dirty="0"/>
              <a:t>The market selection process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5089A41A-9BBF-4F82-BCBA-ABB876E61D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163" y="4343400"/>
            <a:ext cx="1939637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551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/>
          <p:cNvSpPr/>
          <p:nvPr/>
        </p:nvSpPr>
        <p:spPr bwMode="auto">
          <a:xfrm>
            <a:off x="6060744" y="3635276"/>
            <a:ext cx="1895901" cy="1622524"/>
          </a:xfrm>
          <a:prstGeom prst="ellipse">
            <a:avLst/>
          </a:prstGeom>
          <a:solidFill>
            <a:srgbClr val="FF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late Pro Light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000" y="407158"/>
            <a:ext cx="2590799" cy="16312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Slate Pro Light" pitchFamily="2" charset="0"/>
              </a:rPr>
              <a:t>Objective conditions </a:t>
            </a:r>
          </a:p>
          <a:p>
            <a:r>
              <a:rPr lang="en-US" sz="2000" b="1" dirty="0">
                <a:latin typeface="Slate Pro Light" pitchFamily="2" charset="0"/>
              </a:rPr>
              <a:t>of reality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Slate Pro Light" pitchFamily="2" charset="0"/>
              </a:rPr>
              <a:t>Past prices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Slate Pro Light" pitchFamily="2" charset="0"/>
              </a:rPr>
              <a:t>Scientific and technical knowledge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2514600"/>
            <a:ext cx="2286000" cy="255454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Slate Pro Light" pitchFamily="2" charset="0"/>
              </a:rPr>
              <a:t>Entrepreneur’s subjective attributes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  <a:latin typeface="Slate Pro Light" pitchFamily="2" charset="0"/>
              </a:rPr>
              <a:t>Preferences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  <a:latin typeface="Slate Pro Light" pitchFamily="2" charset="0"/>
              </a:rPr>
              <a:t>Beliefs about the future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  <a:latin typeface="Slate Pro Light" pitchFamily="2" charset="0"/>
              </a:rPr>
              <a:t>Interpretation of the past and present data</a:t>
            </a:r>
          </a:p>
        </p:txBody>
      </p:sp>
      <p:sp>
        <p:nvSpPr>
          <p:cNvPr id="5" name="Arc 4"/>
          <p:cNvSpPr/>
          <p:nvPr/>
        </p:nvSpPr>
        <p:spPr bwMode="auto">
          <a:xfrm flipH="1" flipV="1">
            <a:off x="533400" y="-228600"/>
            <a:ext cx="1524000" cy="4800600"/>
          </a:xfrm>
          <a:prstGeom prst="arc">
            <a:avLst>
              <a:gd name="adj1" fmla="val 16267246"/>
              <a:gd name="adj2" fmla="val 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late Pro Light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14800" y="4034135"/>
            <a:ext cx="13716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Slate Pro Light" pitchFamily="2" charset="0"/>
              </a:rPr>
              <a:t>Action</a:t>
            </a:r>
            <a:endParaRPr lang="en-US" sz="1100" b="1" dirty="0">
              <a:latin typeface="Slate Pro Light" pitchFamily="2" charset="0"/>
            </a:endParaRPr>
          </a:p>
        </p:txBody>
      </p:sp>
      <p:sp>
        <p:nvSpPr>
          <p:cNvPr id="12" name="Cloud 11"/>
          <p:cNvSpPr/>
          <p:nvPr/>
        </p:nvSpPr>
        <p:spPr bwMode="auto">
          <a:xfrm>
            <a:off x="6096000" y="1524000"/>
            <a:ext cx="1819701" cy="1524000"/>
          </a:xfrm>
          <a:prstGeom prst="cloud">
            <a:avLst/>
          </a:prstGeom>
          <a:solidFill>
            <a:srgbClr val="9BDAE9"/>
          </a:solidFill>
          <a:ln w="9525" cap="flat" cmpd="sng" algn="ctr">
            <a:solidFill>
              <a:srgbClr val="66CC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rgbClr val="3399FF"/>
              </a:solidFill>
              <a:effectLst/>
              <a:latin typeface="Slate Pro Light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72200" y="1905000"/>
            <a:ext cx="16673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Slate Pro Light" pitchFamily="2" charset="0"/>
              </a:rPr>
              <a:t>Imagined future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0" y="3886200"/>
            <a:ext cx="21597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Slate Pro Light" pitchFamily="2" charset="0"/>
              </a:rPr>
              <a:t>Actual future</a:t>
            </a:r>
          </a:p>
          <a:p>
            <a:pPr algn="ctr"/>
            <a:r>
              <a:rPr lang="en-US" sz="2000" dirty="0">
                <a:latin typeface="Slate Pro Light" pitchFamily="2" charset="0"/>
              </a:rPr>
              <a:t>Outcomes </a:t>
            </a:r>
          </a:p>
          <a:p>
            <a:pPr algn="ctr"/>
            <a:r>
              <a:rPr lang="en-US" sz="2000" dirty="0">
                <a:latin typeface="Slate Pro Light" pitchFamily="2" charset="0"/>
              </a:rPr>
              <a:t>(profit and </a:t>
            </a:r>
          </a:p>
          <a:p>
            <a:pPr algn="ctr"/>
            <a:r>
              <a:rPr lang="en-US" sz="2000" dirty="0">
                <a:latin typeface="Slate Pro Light" pitchFamily="2" charset="0"/>
              </a:rPr>
              <a:t>loss)</a:t>
            </a:r>
          </a:p>
        </p:txBody>
      </p:sp>
      <p:sp>
        <p:nvSpPr>
          <p:cNvPr id="14" name="Arc 13"/>
          <p:cNvSpPr/>
          <p:nvPr/>
        </p:nvSpPr>
        <p:spPr bwMode="auto">
          <a:xfrm rot="5076560" flipH="1" flipV="1">
            <a:off x="4994150" y="476564"/>
            <a:ext cx="2340817" cy="6192998"/>
          </a:xfrm>
          <a:prstGeom prst="arc">
            <a:avLst>
              <a:gd name="adj1" fmla="val 16497510"/>
              <a:gd name="adj2" fmla="val 0"/>
            </a:avLst>
          </a:prstGeom>
          <a:noFill/>
          <a:ln w="9525" cap="flat" cmpd="sng" algn="ctr">
            <a:solidFill>
              <a:schemeClr val="tx1"/>
            </a:solidFill>
            <a:prstDash val="lgDash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53200" y="3146315"/>
            <a:ext cx="13716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Slate Pro Light" pitchFamily="2" charset="0"/>
              </a:rPr>
              <a:t>learning</a:t>
            </a:r>
            <a:endParaRPr lang="en-US" sz="1050" dirty="0">
              <a:latin typeface="Slate Pro Light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24600" y="5391090"/>
            <a:ext cx="13716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Slate Pro Light" pitchFamily="2" charset="0"/>
              </a:rPr>
              <a:t>selection</a:t>
            </a:r>
            <a:endParaRPr lang="en-US" sz="1050" dirty="0">
              <a:latin typeface="Slate Pro Light" pitchFamily="2" charset="0"/>
            </a:endParaRPr>
          </a:p>
        </p:txBody>
      </p:sp>
      <p:cxnSp>
        <p:nvCxnSpPr>
          <p:cNvPr id="19" name="Elbow Connector 18"/>
          <p:cNvCxnSpPr/>
          <p:nvPr/>
        </p:nvCxnSpPr>
        <p:spPr bwMode="auto">
          <a:xfrm rot="10800000" flipV="1">
            <a:off x="1676400" y="3373666"/>
            <a:ext cx="6019800" cy="2597230"/>
          </a:xfrm>
          <a:prstGeom prst="bentConnector3">
            <a:avLst>
              <a:gd name="adj1" fmla="val -10533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 flipV="1">
            <a:off x="1676399" y="5086529"/>
            <a:ext cx="0" cy="88436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/>
          <p:nvPr/>
        </p:nvCxnSpPr>
        <p:spPr bwMode="auto">
          <a:xfrm>
            <a:off x="3352800" y="4264967"/>
            <a:ext cx="9906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/>
          <p:nvPr/>
        </p:nvCxnSpPr>
        <p:spPr bwMode="auto">
          <a:xfrm flipV="1">
            <a:off x="5334000" y="4264967"/>
            <a:ext cx="762000" cy="22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793113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Mises’s entrepreneur-promoter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A special class of entrepreneur</a:t>
            </a:r>
          </a:p>
          <a:p>
            <a:pPr lvl="1"/>
            <a:r>
              <a:rPr lang="en-US" sz="2100" dirty="0"/>
              <a:t>Economics “also calls </a:t>
            </a:r>
            <a:r>
              <a:rPr lang="en-US" sz="2100" i="1" dirty="0"/>
              <a:t>entrepreneurs</a:t>
            </a:r>
            <a:r>
              <a:rPr lang="en-US" sz="2100" dirty="0"/>
              <a:t>  those who are especially eager to </a:t>
            </a:r>
          </a:p>
          <a:p>
            <a:pPr marL="746125" lvl="1" indent="0" defTabSz="746125">
              <a:spcBef>
                <a:spcPts val="0"/>
              </a:spcBef>
              <a:buNone/>
            </a:pPr>
            <a:r>
              <a:rPr lang="en-US" sz="2100" dirty="0"/>
              <a:t>profit from adjusting production to the expected changes in conditions, </a:t>
            </a:r>
          </a:p>
          <a:p>
            <a:pPr marL="746125" lvl="1" indent="0" defTabSz="746125">
              <a:spcBef>
                <a:spcPts val="0"/>
              </a:spcBef>
              <a:buNone/>
            </a:pPr>
            <a:r>
              <a:rPr lang="en-US" sz="2100" dirty="0"/>
              <a:t>those who have more initiative, more </a:t>
            </a:r>
            <a:r>
              <a:rPr lang="en-US" sz="2100" dirty="0" err="1"/>
              <a:t>venturesomeness</a:t>
            </a:r>
            <a:r>
              <a:rPr lang="en-US" sz="2100" dirty="0"/>
              <a:t>, and a quicker eye than the crowd, the pushing and promoting pioneers of economic improvement” (Mises, 1949, p. 255).</a:t>
            </a:r>
          </a:p>
          <a:p>
            <a:pPr lvl="1"/>
            <a:r>
              <a:rPr lang="en-US" sz="2100" dirty="0"/>
              <a:t>Mises’s suggested term for these: </a:t>
            </a:r>
            <a:r>
              <a:rPr lang="en-US" sz="2100" dirty="0">
                <a:solidFill>
                  <a:srgbClr val="008000"/>
                </a:solidFill>
              </a:rPr>
              <a:t>promoter</a:t>
            </a:r>
          </a:p>
          <a:p>
            <a:r>
              <a:rPr lang="en-US" sz="2200" dirty="0"/>
              <a:t>Characteristics of the promoter</a:t>
            </a:r>
          </a:p>
          <a:p>
            <a:pPr lvl="1"/>
            <a:r>
              <a:rPr lang="en-US" sz="2100" dirty="0"/>
              <a:t>Invests large amounts of financial or physical capital</a:t>
            </a:r>
          </a:p>
          <a:p>
            <a:pPr lvl="1"/>
            <a:r>
              <a:rPr lang="en-US" sz="2100" dirty="0"/>
              <a:t>Is particularly alert to profit opportunities</a:t>
            </a:r>
          </a:p>
          <a:p>
            <a:pPr lvl="1"/>
            <a:r>
              <a:rPr lang="en-US" sz="2100" dirty="0"/>
              <a:t>Exhibits creativity and leadership</a:t>
            </a:r>
          </a:p>
          <a:p>
            <a:pPr lvl="1"/>
            <a:r>
              <a:rPr lang="en-US" sz="2100" dirty="0"/>
              <a:t>A more loosely defined, historically contingent </a:t>
            </a:r>
          </a:p>
          <a:p>
            <a:pPr lvl="1">
              <a:spcBef>
                <a:spcPts val="0"/>
              </a:spcBef>
              <a:buNone/>
            </a:pPr>
            <a:r>
              <a:rPr lang="en-US" sz="2100" dirty="0"/>
              <a:t>	concept than the pure, functional entrepreneur</a:t>
            </a:r>
          </a:p>
          <a:p>
            <a:pPr lvl="1"/>
            <a:endParaRPr lang="en-US" sz="2000" dirty="0">
              <a:solidFill>
                <a:srgbClr val="008000"/>
              </a:solidFill>
            </a:endParaRPr>
          </a:p>
        </p:txBody>
      </p:sp>
      <p:pic>
        <p:nvPicPr>
          <p:cNvPr id="6148" name="Picture 4" descr="Steve Jobs Resigns as CEO of Apple - ITnation.lu">
            <a:extLst>
              <a:ext uri="{FF2B5EF4-FFF2-40B4-BE49-F238E27FC236}">
                <a16:creationId xmlns:a16="http://schemas.microsoft.com/office/drawing/2014/main" id="{6464A566-6F73-4522-BEC5-3CB693B52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429000"/>
            <a:ext cx="2133600" cy="2436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5995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B80BBCDA-1D17-465A-946C-62CE6BD33B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536" y="4651341"/>
            <a:ext cx="3309816" cy="23169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B35184-7885-48C9-B619-440EE151B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Austrian economics and contemporary entrepreneurship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F04F2-00E4-4E64-912F-B93F21B47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47800"/>
            <a:ext cx="8540750" cy="4876800"/>
          </a:xfrm>
        </p:spPr>
        <p:txBody>
          <a:bodyPr/>
          <a:lstStyle/>
          <a:p>
            <a:r>
              <a:rPr lang="en-US" sz="2300" dirty="0"/>
              <a:t>Huge growth in entrepreneurship research and education.</a:t>
            </a:r>
          </a:p>
          <a:p>
            <a:r>
              <a:rPr lang="en-US" sz="2300" dirty="0"/>
              <a:t>Mainstream entrepreneurship research is very Austrian friendly.</a:t>
            </a:r>
          </a:p>
          <a:p>
            <a:r>
              <a:rPr lang="en-US" sz="2300" dirty="0"/>
              <a:t>Outstanding issues</a:t>
            </a:r>
          </a:p>
          <a:p>
            <a:pPr lvl="1"/>
            <a:r>
              <a:rPr lang="en-US" sz="2100" dirty="0"/>
              <a:t>Conceptualizing entrepreneurship </a:t>
            </a:r>
          </a:p>
          <a:p>
            <a:pPr marL="457200" lvl="1" indent="0" defTabSz="747713">
              <a:spcBef>
                <a:spcPts val="0"/>
              </a:spcBef>
              <a:buNone/>
            </a:pPr>
            <a:r>
              <a:rPr lang="en-US" sz="2100" dirty="0"/>
              <a:t>	(self-employment, firm growth, </a:t>
            </a:r>
          </a:p>
          <a:p>
            <a:pPr marL="457200" lvl="1" indent="0" defTabSz="747713">
              <a:spcBef>
                <a:spcPts val="0"/>
              </a:spcBef>
              <a:buNone/>
            </a:pPr>
            <a:r>
              <a:rPr lang="en-US" sz="2100" dirty="0"/>
              <a:t>	innovation)</a:t>
            </a:r>
          </a:p>
          <a:p>
            <a:pPr lvl="1"/>
            <a:r>
              <a:rPr lang="en-US" sz="2100" dirty="0"/>
              <a:t>Entrepreneurship and firm performance</a:t>
            </a:r>
          </a:p>
          <a:p>
            <a:pPr lvl="1"/>
            <a:r>
              <a:rPr lang="en-US" sz="2100" dirty="0"/>
              <a:t>Entrepreneurship and economic growth</a:t>
            </a:r>
          </a:p>
          <a:p>
            <a:pPr lvl="1"/>
            <a:r>
              <a:rPr lang="en-US" sz="2100" dirty="0"/>
              <a:t>Public policy toward entrepreneurship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8FA7AE-9059-49B6-82A7-5C4ED178E0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5596" y="2819400"/>
            <a:ext cx="3077663" cy="37004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170" name="Picture 2" descr="The Economics for Business Podcast">
            <a:extLst>
              <a:ext uri="{FF2B5EF4-FFF2-40B4-BE49-F238E27FC236}">
                <a16:creationId xmlns:a16="http://schemas.microsoft.com/office/drawing/2014/main" id="{52963B12-8834-4C0A-ADA7-4D21196A6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307" y="5076823"/>
            <a:ext cx="1420091" cy="1420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0297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ompass">
  <a:themeElements>
    <a:clrScheme name="Compass 9">
      <a:dk1>
        <a:srgbClr val="000000"/>
      </a:dk1>
      <a:lt1>
        <a:srgbClr val="FFFFFF"/>
      </a:lt1>
      <a:dk2>
        <a:srgbClr val="000000"/>
      </a:dk2>
      <a:lt2>
        <a:srgbClr val="FEFEFE"/>
      </a:lt2>
      <a:accent1>
        <a:srgbClr val="E1E1FF"/>
      </a:accent1>
      <a:accent2>
        <a:srgbClr val="D9FFF8"/>
      </a:accent2>
      <a:accent3>
        <a:srgbClr val="FFFFFF"/>
      </a:accent3>
      <a:accent4>
        <a:srgbClr val="000000"/>
      </a:accent4>
      <a:accent5>
        <a:srgbClr val="EEEEFF"/>
      </a:accent5>
      <a:accent6>
        <a:srgbClr val="C4E7E1"/>
      </a:accent6>
      <a:hlink>
        <a:srgbClr val="9966FF"/>
      </a:hlink>
      <a:folHlink>
        <a:srgbClr val="666699"/>
      </a:folHlink>
    </a:clrScheme>
    <a:fontScheme name="Compas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Compass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Compass</Template>
  <TotalTime>9836</TotalTime>
  <Words>618</Words>
  <Application>Microsoft Office PowerPoint</Application>
  <PresentationFormat>On-screen Show (4:3)</PresentationFormat>
  <Paragraphs>97</Paragraphs>
  <Slides>16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Slate Pro Light</vt:lpstr>
      <vt:lpstr>Arial</vt:lpstr>
      <vt:lpstr>Calibri</vt:lpstr>
      <vt:lpstr>Tahoma</vt:lpstr>
      <vt:lpstr>Wingdings</vt:lpstr>
      <vt:lpstr>Compass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opportunity-discovery approach</vt:lpstr>
      <vt:lpstr>PowerPoint Presentation</vt:lpstr>
      <vt:lpstr>PowerPoint Presentation</vt:lpstr>
      <vt:lpstr>Austrian production theory</vt:lpstr>
      <vt:lpstr>Entrepreneurial profit and loss</vt:lpstr>
      <vt:lpstr>Conceptualizing entrepreneurship</vt:lpstr>
      <vt:lpstr>PowerPoint Presentation</vt:lpstr>
      <vt:lpstr>Mises’s entrepreneur-promoter</vt:lpstr>
      <vt:lpstr>Austrian economics and contemporary entrepreneurship theory</vt:lpstr>
    </vt:vector>
  </TitlesOfParts>
  <Company>University of Missouri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asdfa</dc:title>
  <dc:creator>Peter G. Klein</dc:creator>
  <cp:lastModifiedBy>Klein, Peter</cp:lastModifiedBy>
  <cp:revision>172</cp:revision>
  <dcterms:created xsi:type="dcterms:W3CDTF">2008-01-13T04:24:45Z</dcterms:created>
  <dcterms:modified xsi:type="dcterms:W3CDTF">2021-07-17T00:14:56Z</dcterms:modified>
</cp:coreProperties>
</file>