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5" r:id="rId1"/>
  </p:sldMasterIdLst>
  <p:notesMasterIdLst>
    <p:notesMasterId r:id="rId15"/>
  </p:notesMasterIdLst>
  <p:handoutMasterIdLst>
    <p:handoutMasterId r:id="rId16"/>
  </p:handoutMasterIdLst>
  <p:sldIdLst>
    <p:sldId id="259" r:id="rId2"/>
    <p:sldId id="325" r:id="rId3"/>
    <p:sldId id="308" r:id="rId4"/>
    <p:sldId id="309" r:id="rId5"/>
    <p:sldId id="310" r:id="rId6"/>
    <p:sldId id="320" r:id="rId7"/>
    <p:sldId id="324" r:id="rId8"/>
    <p:sldId id="321" r:id="rId9"/>
    <p:sldId id="323" r:id="rId10"/>
    <p:sldId id="316" r:id="rId11"/>
    <p:sldId id="317" r:id="rId12"/>
    <p:sldId id="318" r:id="rId13"/>
    <p:sldId id="319" r:id="rId14"/>
  </p:sldIdLst>
  <p:sldSz cx="9144000" cy="6858000" type="screen4x3"/>
  <p:notesSz cx="7315200" cy="96012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Slate Pro Light" panose="02000306040000020004" pitchFamily="2" charset="0"/>
      <p:regular r:id="rId21"/>
    </p:embeddedFont>
    <p:embeddedFont>
      <p:font typeface="Tahoma" panose="020B0604030504040204" pitchFamily="34" charset="0"/>
      <p:regular r:id="rId22"/>
      <p:bold r:id="rId23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8000"/>
    <a:srgbClr val="FF9900"/>
    <a:srgbClr val="D09E00"/>
    <a:srgbClr val="0066CC"/>
    <a:srgbClr val="FF66FF"/>
    <a:srgbClr val="CCECFF"/>
    <a:srgbClr val="99CCFF"/>
    <a:srgbClr val="33CCCC"/>
    <a:srgbClr val="99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078" autoAdjust="0"/>
    <p:restoredTop sz="85879" autoAdjust="0"/>
  </p:normalViewPr>
  <p:slideViewPr>
    <p:cSldViewPr>
      <p:cViewPr varScale="1">
        <p:scale>
          <a:sx n="55" d="100"/>
          <a:sy n="55" d="100"/>
        </p:scale>
        <p:origin x="84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6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498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fld id="{99228AA2-B3A5-483F-AFA1-6FE89A3B2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900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fld id="{6E3D5D3C-13EB-429C-9E1A-80F6BF853D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54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749639-23B4-4332-B4EA-F1787D076311}" type="slidenum">
              <a:rPr lang="en-US"/>
              <a:pPr/>
              <a:t>1</a:t>
            </a:fld>
            <a:endParaRPr lang="en-US"/>
          </a:p>
        </p:txBody>
      </p:sp>
      <p:sp>
        <p:nvSpPr>
          <p:cNvPr id="488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8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673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464EB3-7DE0-446D-BBC0-03FC3E03F1D8}" type="slidenum">
              <a:rPr lang="en-US"/>
              <a:pPr/>
              <a:t>2</a:t>
            </a:fld>
            <a:endParaRPr lang="en-US"/>
          </a:p>
        </p:txBody>
      </p:sp>
      <p:sp>
        <p:nvSpPr>
          <p:cNvPr id="24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716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AFF1F4-3DC9-431A-933D-E61793E62B95}" type="slidenum">
              <a:rPr lang="en-US"/>
              <a:pPr/>
              <a:t>3</a:t>
            </a:fld>
            <a:endParaRPr lang="en-US"/>
          </a:p>
        </p:txBody>
      </p:sp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5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FEF9C5-EB45-4EE3-9815-3AC611F9DED6}" type="slidenum">
              <a:rPr lang="en-US"/>
              <a:pPr/>
              <a:t>4</a:t>
            </a:fld>
            <a:endParaRPr lang="en-US"/>
          </a:p>
        </p:txBody>
      </p:sp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69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464EB3-7DE0-446D-BBC0-03FC3E03F1D8}" type="slidenum">
              <a:rPr lang="en-US"/>
              <a:pPr/>
              <a:t>6</a:t>
            </a:fld>
            <a:endParaRPr lang="en-US"/>
          </a:p>
        </p:txBody>
      </p:sp>
      <p:sp>
        <p:nvSpPr>
          <p:cNvPr id="24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642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36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3D5D3C-13EB-429C-9E1A-80F6BF853D1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703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65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381000" y="609600"/>
            <a:ext cx="5791200" cy="1736725"/>
          </a:xfrm>
        </p:spPr>
        <p:txBody>
          <a:bodyPr anchor="b" anchorCtr="1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4666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09600" y="2819400"/>
            <a:ext cx="6172200" cy="1752600"/>
          </a:xfrm>
        </p:spPr>
        <p:txBody>
          <a:bodyPr/>
          <a:lstStyle>
            <a:lvl1pPr marL="0" indent="0">
              <a:buFont typeface="Arial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19200"/>
            <a:ext cx="4194175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375" y="1219200"/>
            <a:ext cx="4194175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0363" y="228600"/>
            <a:ext cx="2135187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6338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pull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41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3645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4800" y="1219200"/>
            <a:ext cx="85407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>
    <p:pull dir="u"/>
  </p:transition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3399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2400">
          <a:solidFill>
            <a:srgbClr val="003399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39933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339933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3399"/>
        </a:buClr>
        <a:buSzPct val="60000"/>
        <a:buFont typeface="Arial" charset="0"/>
        <a:buChar char="►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895600"/>
            <a:ext cx="6172200" cy="2286000"/>
          </a:xfrm>
        </p:spPr>
        <p:txBody>
          <a:bodyPr/>
          <a:lstStyle/>
          <a:p>
            <a:r>
              <a:rPr lang="en-US" sz="3600" dirty="0">
                <a:latin typeface="Slate Pro Light" panose="02000306040000020004" pitchFamily="2" charset="0"/>
              </a:rPr>
              <a:t>Peter G. Klein</a:t>
            </a:r>
          </a:p>
          <a:p>
            <a:pPr>
              <a:spcBef>
                <a:spcPct val="0"/>
              </a:spcBef>
            </a:pPr>
            <a:r>
              <a:rPr lang="en-US" sz="3200" dirty="0">
                <a:latin typeface="Slate Pro Light" panose="02000306040000020004" pitchFamily="2" charset="0"/>
              </a:rPr>
              <a:t>Mises University</a:t>
            </a:r>
          </a:p>
          <a:p>
            <a:pPr>
              <a:spcBef>
                <a:spcPct val="0"/>
              </a:spcBef>
            </a:pPr>
            <a:r>
              <a:rPr lang="en-US" sz="3200" dirty="0">
                <a:latin typeface="Slate Pro Light" panose="02000306040000020004" pitchFamily="2" charset="0"/>
              </a:rPr>
              <a:t>2020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Slate Pro Light" panose="02000306040000020004" pitchFamily="2" charset="0"/>
              </a:rPr>
              <a:t>@</a:t>
            </a:r>
            <a:r>
              <a:rPr lang="en-US" dirty="0" err="1">
                <a:latin typeface="Slate Pro Light" panose="02000306040000020004" pitchFamily="2" charset="0"/>
              </a:rPr>
              <a:t>petergklein</a:t>
            </a:r>
            <a:endParaRPr lang="en-US" dirty="0">
              <a:latin typeface="Slate Pro Light" panose="02000306040000020004" pitchFamily="2" charset="0"/>
            </a:endParaRPr>
          </a:p>
          <a:p>
            <a:pPr>
              <a:spcBef>
                <a:spcPts val="0"/>
              </a:spcBef>
            </a:pPr>
            <a:r>
              <a:rPr lang="en-US" dirty="0">
                <a:latin typeface="Slate Pro Light" panose="02000306040000020004" pitchFamily="2" charset="0"/>
              </a:rPr>
              <a:t>#</a:t>
            </a:r>
            <a:r>
              <a:rPr lang="en-US" dirty="0" err="1">
                <a:latin typeface="Slate Pro Light" panose="02000306040000020004" pitchFamily="2" charset="0"/>
              </a:rPr>
              <a:t>MisesU</a:t>
            </a:r>
            <a:endParaRPr lang="en-US" dirty="0">
              <a:latin typeface="Slate Pro Light" panose="02000306040000020004" pitchFamily="2" charset="0"/>
            </a:endParaRPr>
          </a:p>
        </p:txBody>
      </p:sp>
      <p:sp>
        <p:nvSpPr>
          <p:cNvPr id="487427" name="Text Box 3"/>
          <p:cNvSpPr txBox="1">
            <a:spLocks noChangeArrowheads="1"/>
          </p:cNvSpPr>
          <p:nvPr/>
        </p:nvSpPr>
        <p:spPr bwMode="auto">
          <a:xfrm>
            <a:off x="590550" y="1828800"/>
            <a:ext cx="79438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4800" dirty="0">
                <a:solidFill>
                  <a:srgbClr val="003399"/>
                </a:solidFill>
                <a:latin typeface="Slate Pro Light" panose="02000306040000020004" pitchFamily="2" charset="0"/>
              </a:rPr>
              <a:t>Competition and Monopoly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Anti-monopoly thinking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305800" cy="51054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Late 19</a:t>
            </a:r>
            <a:r>
              <a:rPr lang="en-US" baseline="30000" dirty="0">
                <a:solidFill>
                  <a:schemeClr val="tx1"/>
                </a:solidFill>
                <a:latin typeface="Slate Pro Light" panose="02000306040000020004" pitchFamily="2" charset="0"/>
              </a:rPr>
              <a:t>th</a:t>
            </a:r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 century Progressive antitrust movement (critiques by Rothbard, DiLorenzo, many others)</a:t>
            </a:r>
          </a:p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1950s-era Structure-Conduct-Performance Paradigm</a:t>
            </a:r>
          </a:p>
          <a:p>
            <a:r>
              <a:rPr lang="en-US" dirty="0">
                <a:solidFill>
                  <a:schemeClr val="tx1"/>
                </a:solidFill>
                <a:latin typeface="Slate Pro Light" panose="02000306040000020004" pitchFamily="2" charset="0"/>
              </a:rPr>
              <a:t>Today: crusade against Big Tech from Left and Right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488448-CC96-4D52-896B-FD6AB2A4D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141785"/>
            <a:ext cx="3213269" cy="33352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6FC8779-A569-4A37-B43E-A5B8513385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21" b="53504"/>
          <a:stretch/>
        </p:blipFill>
        <p:spPr>
          <a:xfrm>
            <a:off x="4457700" y="3130062"/>
            <a:ext cx="3213268" cy="33469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3119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The meaning of competition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4953000" cy="2438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“Competition” in everyday language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Effort to beat rivals at some task </a:t>
            </a:r>
          </a:p>
          <a:p>
            <a:pPr marL="457200" lvl="1" indent="0" defTabSz="738188">
              <a:spcBef>
                <a:spcPts val="0"/>
              </a:spcBef>
              <a:buNone/>
            </a:pPr>
            <a:r>
              <a:rPr lang="en-US" sz="2200" dirty="0">
                <a:latin typeface="Slate Pro Light" panose="02000306040000020004" pitchFamily="2" charset="0"/>
              </a:rPr>
              <a:t>	(a “competition” at school, sports)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A particularly intense competition </a:t>
            </a:r>
          </a:p>
          <a:p>
            <a:pPr marL="457200" lvl="1" indent="0" defTabSz="738188">
              <a:spcBef>
                <a:spcPts val="0"/>
              </a:spcBef>
              <a:buNone/>
            </a:pPr>
            <a:r>
              <a:rPr lang="en-US" sz="2200" dirty="0">
                <a:latin typeface="Slate Pro Light" panose="02000306040000020004" pitchFamily="2" charset="0"/>
              </a:rPr>
              <a:t>	(a “highly competitive” exam, 	process, contest)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C6EAE90E-35A4-4DC6-95F7-962B2AC1B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498274"/>
            <a:ext cx="8540750" cy="2673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4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1200"/>
              </a:spcBef>
            </a:pPr>
            <a:r>
              <a:rPr lang="en-US" kern="0" dirty="0">
                <a:latin typeface="Slate Pro Light" panose="02000306040000020004" pitchFamily="2" charset="0"/>
              </a:rPr>
              <a:t>The common-law meanings of competition and monopoly</a:t>
            </a:r>
          </a:p>
          <a:p>
            <a:pPr eaLnBrk="1" hangingPunct="1"/>
            <a:r>
              <a:rPr lang="en-US" kern="0" dirty="0">
                <a:latin typeface="Slate Pro Light" panose="02000306040000020004" pitchFamily="2" charset="0"/>
              </a:rPr>
              <a:t>Competition in economics</a:t>
            </a:r>
          </a:p>
          <a:p>
            <a:pPr lvl="1" eaLnBrk="1" hangingPunct="1"/>
            <a:r>
              <a:rPr lang="en-US" sz="2200" kern="0" dirty="0">
                <a:latin typeface="Slate Pro Light" panose="02000306040000020004" pitchFamily="2" charset="0"/>
              </a:rPr>
              <a:t>Neoclassical constructs of  “perfect” and “imperfect” competition</a:t>
            </a:r>
          </a:p>
          <a:p>
            <a:pPr lvl="1" eaLnBrk="1" hangingPunct="1"/>
            <a:r>
              <a:rPr lang="en-US" sz="2200" kern="0" dirty="0">
                <a:latin typeface="Slate Pro Light" panose="02000306040000020004" pitchFamily="2" charset="0"/>
              </a:rPr>
              <a:t>Main issue: ability to raise price over marginal cost</a:t>
            </a:r>
          </a:p>
          <a:p>
            <a:pPr lvl="1" eaLnBrk="1" hangingPunct="1"/>
            <a:r>
              <a:rPr lang="en-US" sz="2200" kern="0" dirty="0">
                <a:latin typeface="Slate Pro Light" panose="02000306040000020004" pitchFamily="2" charset="0"/>
              </a:rPr>
              <a:t>Austrian approaches to monopoly</a:t>
            </a:r>
          </a:p>
          <a:p>
            <a:pPr lvl="1" eaLnBrk="1" hangingPunct="1"/>
            <a:endParaRPr lang="en-US" sz="2200" kern="0" dirty="0">
              <a:latin typeface="Slate Pro Light" panose="02000306040000020004" pitchFamily="2" charset="0"/>
            </a:endParaRPr>
          </a:p>
        </p:txBody>
      </p:sp>
      <p:pic>
        <p:nvPicPr>
          <p:cNvPr id="1026" name="Picture 2" descr="Mises University 2013 | Tom Woods">
            <a:extLst>
              <a:ext uri="{FF2B5EF4-FFF2-40B4-BE49-F238E27FC236}">
                <a16:creationId xmlns:a16="http://schemas.microsoft.com/office/drawing/2014/main" id="{E1AB1327-D7F9-418B-AC8A-9DEA6E9F8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717" y="1424355"/>
            <a:ext cx="2862283" cy="190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56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73" name="Line 17"/>
          <p:cNvSpPr>
            <a:spLocks noChangeShapeType="1"/>
          </p:cNvSpPr>
          <p:nvPr/>
        </p:nvSpPr>
        <p:spPr bwMode="auto">
          <a:xfrm>
            <a:off x="2530475" y="42672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58" name="Line 2"/>
          <p:cNvSpPr>
            <a:spLocks noChangeShapeType="1"/>
          </p:cNvSpPr>
          <p:nvPr/>
        </p:nvSpPr>
        <p:spPr bwMode="auto">
          <a:xfrm flipH="1">
            <a:off x="815975" y="4267200"/>
            <a:ext cx="3276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The perfectly competitive firm</a:t>
            </a:r>
          </a:p>
        </p:txBody>
      </p:sp>
      <p:sp>
        <p:nvSpPr>
          <p:cNvPr id="224260" name="Line 4"/>
          <p:cNvSpPr>
            <a:spLocks noChangeShapeType="1"/>
          </p:cNvSpPr>
          <p:nvPr/>
        </p:nvSpPr>
        <p:spPr bwMode="auto">
          <a:xfrm flipV="1">
            <a:off x="815975" y="2438400"/>
            <a:ext cx="0" cy="327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61" name="Line 5"/>
          <p:cNvSpPr>
            <a:spLocks noChangeShapeType="1"/>
          </p:cNvSpPr>
          <p:nvPr/>
        </p:nvSpPr>
        <p:spPr bwMode="auto">
          <a:xfrm>
            <a:off x="815975" y="5715000"/>
            <a:ext cx="4518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62" name="Text Box 6"/>
          <p:cNvSpPr txBox="1">
            <a:spLocks noChangeArrowheads="1"/>
          </p:cNvSpPr>
          <p:nvPr/>
        </p:nvSpPr>
        <p:spPr bwMode="auto">
          <a:xfrm>
            <a:off x="615950" y="19812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P</a:t>
            </a:r>
          </a:p>
        </p:txBody>
      </p:sp>
      <p:sp>
        <p:nvSpPr>
          <p:cNvPr id="224263" name="Text Box 7"/>
          <p:cNvSpPr txBox="1">
            <a:spLocks noChangeArrowheads="1"/>
          </p:cNvSpPr>
          <p:nvPr/>
        </p:nvSpPr>
        <p:spPr bwMode="auto">
          <a:xfrm>
            <a:off x="5334000" y="5470525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Slate Pro Light" panose="02000306040000020004" pitchFamily="2" charset="0"/>
              </a:rPr>
              <a:t>Q</a:t>
            </a:r>
          </a:p>
        </p:txBody>
      </p:sp>
      <p:sp>
        <p:nvSpPr>
          <p:cNvPr id="224265" name="Line 9"/>
          <p:cNvSpPr>
            <a:spLocks noChangeShapeType="1"/>
          </p:cNvSpPr>
          <p:nvPr/>
        </p:nvSpPr>
        <p:spPr bwMode="auto">
          <a:xfrm flipV="1">
            <a:off x="1806575" y="2819400"/>
            <a:ext cx="2133600" cy="2209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66" name="Text Box 10"/>
          <p:cNvSpPr txBox="1">
            <a:spLocks noChangeArrowheads="1"/>
          </p:cNvSpPr>
          <p:nvPr/>
        </p:nvSpPr>
        <p:spPr bwMode="auto">
          <a:xfrm>
            <a:off x="3902075" y="241935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MC</a:t>
            </a:r>
          </a:p>
        </p:txBody>
      </p:sp>
      <p:sp>
        <p:nvSpPr>
          <p:cNvPr id="224267" name="Text Box 11"/>
          <p:cNvSpPr txBox="1">
            <a:spLocks noChangeArrowheads="1"/>
          </p:cNvSpPr>
          <p:nvPr/>
        </p:nvSpPr>
        <p:spPr bwMode="auto">
          <a:xfrm>
            <a:off x="4203700" y="4057650"/>
            <a:ext cx="1717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D = MR</a:t>
            </a:r>
          </a:p>
        </p:txBody>
      </p:sp>
      <p:sp>
        <p:nvSpPr>
          <p:cNvPr id="224268" name="Oval 12"/>
          <p:cNvSpPr>
            <a:spLocks noChangeArrowheads="1"/>
          </p:cNvSpPr>
          <p:nvPr/>
        </p:nvSpPr>
        <p:spPr bwMode="auto">
          <a:xfrm>
            <a:off x="2492375" y="42338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Slate Pro Light" panose="02000306040000020004" pitchFamily="2" charset="0"/>
            </a:endParaRPr>
          </a:p>
        </p:txBody>
      </p:sp>
      <p:sp>
        <p:nvSpPr>
          <p:cNvPr id="224269" name="Text Box 13"/>
          <p:cNvSpPr txBox="1">
            <a:spLocks noChangeArrowheads="1"/>
          </p:cNvSpPr>
          <p:nvPr/>
        </p:nvSpPr>
        <p:spPr bwMode="auto">
          <a:xfrm>
            <a:off x="152400" y="400685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P</a:t>
            </a:r>
            <a:r>
              <a:rPr lang="en-US" sz="2400" baseline="-25000">
                <a:latin typeface="Slate Pro Light" panose="02000306040000020004" pitchFamily="2" charset="0"/>
              </a:rPr>
              <a:t>PC</a:t>
            </a:r>
          </a:p>
        </p:txBody>
      </p:sp>
      <p:sp>
        <p:nvSpPr>
          <p:cNvPr id="224271" name="Text Box 15"/>
          <p:cNvSpPr txBox="1">
            <a:spLocks noChangeArrowheads="1"/>
          </p:cNvSpPr>
          <p:nvPr/>
        </p:nvSpPr>
        <p:spPr bwMode="auto">
          <a:xfrm>
            <a:off x="6032500" y="403354"/>
            <a:ext cx="2780196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Demand curve (= MR curve) assumed to be perfectly elastic.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Firm maximizes profit by producing the quantity at which MR = MC.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Long-run: entry and exit drive market price to the minimum of average cost and zero profits (“good” outcome).</a:t>
            </a:r>
          </a:p>
        </p:txBody>
      </p:sp>
      <p:sp>
        <p:nvSpPr>
          <p:cNvPr id="224274" name="Text Box 18"/>
          <p:cNvSpPr txBox="1">
            <a:spLocks noChangeArrowheads="1"/>
          </p:cNvSpPr>
          <p:nvPr/>
        </p:nvSpPr>
        <p:spPr bwMode="auto">
          <a:xfrm>
            <a:off x="2187575" y="57150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late Pro Light" panose="02000306040000020004" pitchFamily="2" charset="0"/>
              </a:rPr>
              <a:t>Q</a:t>
            </a:r>
            <a:r>
              <a:rPr lang="en-US" sz="2400" baseline="-25000">
                <a:latin typeface="Slate Pro Light" panose="02000306040000020004" pitchFamily="2" charset="0"/>
              </a:rPr>
              <a:t>PC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030372" y="3143251"/>
            <a:ext cx="88640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Slate Pro Light" panose="02000306040000020004" pitchFamily="2" charset="0"/>
              </a:rPr>
              <a:t>AC</a:t>
            </a:r>
          </a:p>
        </p:txBody>
      </p:sp>
      <p:sp>
        <p:nvSpPr>
          <p:cNvPr id="17" name="Arc 22"/>
          <p:cNvSpPr>
            <a:spLocks/>
          </p:cNvSpPr>
          <p:nvPr/>
        </p:nvSpPr>
        <p:spPr bwMode="auto">
          <a:xfrm rot="-5370863" flipH="1" flipV="1">
            <a:off x="2047389" y="2321966"/>
            <a:ext cx="990600" cy="2908599"/>
          </a:xfrm>
          <a:custGeom>
            <a:avLst/>
            <a:gdLst>
              <a:gd name="G0" fmla="+- 0 0 0"/>
              <a:gd name="G1" fmla="+- 20044 0 0"/>
              <a:gd name="G2" fmla="+- 21600 0 0"/>
              <a:gd name="T0" fmla="*/ 8050 w 21600"/>
              <a:gd name="T1" fmla="*/ 0 h 39504"/>
              <a:gd name="T2" fmla="*/ 9374 w 21600"/>
              <a:gd name="T3" fmla="*/ 39504 h 39504"/>
              <a:gd name="T4" fmla="*/ 0 w 21600"/>
              <a:gd name="T5" fmla="*/ 20044 h 39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9504" fill="none" extrusionOk="0">
                <a:moveTo>
                  <a:pt x="8049" y="0"/>
                </a:moveTo>
                <a:cubicBezTo>
                  <a:pt x="16235" y="3287"/>
                  <a:pt x="21600" y="11222"/>
                  <a:pt x="21600" y="20044"/>
                </a:cubicBezTo>
                <a:cubicBezTo>
                  <a:pt x="21600" y="28340"/>
                  <a:pt x="16848" y="35903"/>
                  <a:pt x="9373" y="39503"/>
                </a:cubicBezTo>
              </a:path>
              <a:path w="21600" h="39504" stroke="0" extrusionOk="0">
                <a:moveTo>
                  <a:pt x="8049" y="0"/>
                </a:moveTo>
                <a:cubicBezTo>
                  <a:pt x="16235" y="3287"/>
                  <a:pt x="21600" y="11222"/>
                  <a:pt x="21600" y="20044"/>
                </a:cubicBezTo>
                <a:cubicBezTo>
                  <a:pt x="21600" y="28340"/>
                  <a:pt x="16848" y="35903"/>
                  <a:pt x="9373" y="39503"/>
                </a:cubicBezTo>
                <a:lnTo>
                  <a:pt x="0" y="20044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>
              <a:ln w="3175">
                <a:solidFill>
                  <a:schemeClr val="tx1"/>
                </a:solidFill>
              </a:ln>
              <a:latin typeface="Slate Pro Light" panose="020003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4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The firm with “market power”</a:t>
            </a:r>
          </a:p>
        </p:txBody>
      </p:sp>
      <p:pic>
        <p:nvPicPr>
          <p:cNvPr id="1026" name="Picture 2" descr="https://upload.wikimedia.org/wikipedia/commons/thumb/e/ef/Monopoly-surpluses.svg/2000px-Monopoly-surpluses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5946775" y="381000"/>
            <a:ext cx="2895600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“Market power” = downward-sloping demand curve.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Firm maximizes profit by producing the quantity at which MR = MC (and hence p &gt; MC)</a:t>
            </a:r>
          </a:p>
          <a:p>
            <a:pPr>
              <a:spcBef>
                <a:spcPct val="50000"/>
              </a:spcBef>
            </a:pPr>
            <a:r>
              <a:rPr lang="en-US" sz="2200" dirty="0">
                <a:latin typeface="Slate Pro Light" panose="02000306040000020004" pitchFamily="2" charset="0"/>
              </a:rPr>
              <a:t>Firm “restricts” output to increase profit (assuming demand curve is inelastic above the “competitive” price), generating monopoly profits (bad outcome).</a:t>
            </a:r>
          </a:p>
        </p:txBody>
      </p:sp>
    </p:spTree>
    <p:extLst>
      <p:ext uri="{BB962C8B-B14F-4D97-AF65-F5344CB8AC3E}">
        <p14:creationId xmlns:p14="http://schemas.microsoft.com/office/powerpoint/2010/main" val="425889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Austrian critiques of the market-power approach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3058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Each seller contributes a discrete quantity to the market supply, so no such thing as perfectly elastic market demand curve.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No infinitesimally small units in the world of purposeful human action (Rothbard)</a:t>
            </a:r>
          </a:p>
          <a:p>
            <a:r>
              <a:rPr lang="en-US" dirty="0">
                <a:latin typeface="Slate Pro Light" panose="02000306040000020004" pitchFamily="2" charset="0"/>
              </a:rPr>
              <a:t>Requiring firms to increase output beyond the profit-maximizing quantity violates owners’ property rights, lowering social welfare.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Examples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56E560-82AD-4A52-AFC3-040F41B97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988725"/>
            <a:ext cx="394514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24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339933"/>
              </a:buClr>
              <a:buSzPct val="8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  <a:buSzPct val="60000"/>
              <a:buFont typeface="Arial" charset="0"/>
              <a:buChar char="►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kern="0" dirty="0">
                <a:latin typeface="Slate Pro Light" panose="02000306040000020004" pitchFamily="2" charset="0"/>
              </a:rPr>
              <a:t>Elasticity of demand reflects consumer preferences.</a:t>
            </a:r>
          </a:p>
          <a:p>
            <a:pPr lvl="1" eaLnBrk="1" hangingPunct="1"/>
            <a:r>
              <a:rPr lang="en-US" sz="2200" kern="0" dirty="0">
                <a:latin typeface="Slate Pro Light" panose="02000306040000020004" pitchFamily="2" charset="0"/>
              </a:rPr>
              <a:t>Existence of close substitutes (an economic, not a technological, concept)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D3A4F8-B81E-474F-B2D4-24FD4A6E8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894" y="3734493"/>
            <a:ext cx="2111731" cy="1100001"/>
          </a:xfrm>
          <a:prstGeom prst="rect">
            <a:avLst/>
          </a:prstGeom>
        </p:spPr>
      </p:pic>
      <p:pic>
        <p:nvPicPr>
          <p:cNvPr id="1026" name="Picture 2" descr="Image result for george clooney">
            <a:extLst>
              <a:ext uri="{FF2B5EF4-FFF2-40B4-BE49-F238E27FC236}">
                <a16:creationId xmlns:a16="http://schemas.microsoft.com/office/drawing/2014/main" id="{9964B3D3-58D5-4819-ABD1-03A44F8CF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504" y="3771900"/>
            <a:ext cx="1552575" cy="199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52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9" grpId="0" uiExpand="1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Mises on monopoly prices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0010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Monopoly prices emerge only under special conditions.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Single seller of a unique good (or sellers’ cartel)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Inelastic demand above the competitive price (the price that would otherwise have obtained)</a:t>
            </a:r>
          </a:p>
          <a:p>
            <a:r>
              <a:rPr lang="en-US" dirty="0">
                <a:latin typeface="Slate Pro Light" panose="02000306040000020004" pitchFamily="2" charset="0"/>
              </a:rPr>
              <a:t>Monopoly prices do violate consumer sovereignty.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But the conditions giving rise to monopoly prices are rare, and not usually relevant for policy.</a:t>
            </a:r>
          </a:p>
        </p:txBody>
      </p:sp>
    </p:spTree>
    <p:extLst>
      <p:ext uri="{BB962C8B-B14F-4D97-AF65-F5344CB8AC3E}">
        <p14:creationId xmlns:p14="http://schemas.microsoft.com/office/powerpoint/2010/main" val="1860767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100">
                <a:latin typeface="Slate Pro Light" panose="02000306040000020004" pitchFamily="2" charset="0"/>
              </a:rPr>
              <a:t>Rothbard’s refinement of Mises’s monopoly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0772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All sellers face a downward-sloping demand curve.</a:t>
            </a:r>
          </a:p>
          <a:p>
            <a:r>
              <a:rPr lang="en-US" dirty="0">
                <a:latin typeface="Slate Pro Light" panose="02000306040000020004" pitchFamily="2" charset="0"/>
              </a:rPr>
              <a:t>No way to distinguish a “monopoly” from a “competitive” price, in the absence of legal restrictions.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All firms try to maximize net income given their estimates of demand.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All firms price in the elastic range of their demand curve (and elasticity is the result of consumer preference, i.e., voluntary).</a:t>
            </a:r>
          </a:p>
          <a:p>
            <a:r>
              <a:rPr lang="en-US" dirty="0">
                <a:latin typeface="Slate Pro Light" panose="02000306040000020004" pitchFamily="2" charset="0"/>
              </a:rPr>
              <a:t>Government-granted monopoly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Patents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Exclusive grants, charters, licenses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Tariffs and quotas</a:t>
            </a:r>
          </a:p>
          <a:p>
            <a:pPr lvl="1"/>
            <a:endParaRPr lang="en-US" dirty="0">
              <a:latin typeface="Slate Pro Light" panose="02000306040000020004" pitchFamily="2" charset="0"/>
            </a:endParaRPr>
          </a:p>
        </p:txBody>
      </p:sp>
      <p:pic>
        <p:nvPicPr>
          <p:cNvPr id="4" name="Picture 2" descr="AmericanLetterMailStamp.png">
            <a:extLst>
              <a:ext uri="{FF2B5EF4-FFF2-40B4-BE49-F238E27FC236}">
                <a16:creationId xmlns:a16="http://schemas.microsoft.com/office/drawing/2014/main" id="{91D6002C-C0E6-47F5-946C-A73E4C4A1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688775"/>
            <a:ext cx="1643020" cy="149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91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15C4E-991D-4A5A-A06B-ABA6BB008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Antitrust theory and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100546-1B55-4EA5-B22B-82AB0E7AA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19200"/>
            <a:ext cx="8540750" cy="5105400"/>
          </a:xfrm>
        </p:spPr>
        <p:txBody>
          <a:bodyPr/>
          <a:lstStyle/>
          <a:p>
            <a:r>
              <a:rPr lang="en-US" sz="2100" dirty="0">
                <a:solidFill>
                  <a:schemeClr val="tx1"/>
                </a:solidFill>
                <a:latin typeface="Slate Pro Light" panose="02000306040000020004" pitchFamily="2" charset="0"/>
              </a:rPr>
              <a:t>The structure, conduct, performance (SCP) paradigm</a:t>
            </a:r>
          </a:p>
          <a:p>
            <a:r>
              <a:rPr lang="en-US" sz="2100" dirty="0">
                <a:solidFill>
                  <a:schemeClr val="tx1"/>
                </a:solidFill>
                <a:latin typeface="Slate Pro Light" panose="02000306040000020004" pitchFamily="2" charset="0"/>
              </a:rPr>
              <a:t>Oliver Williamson and transaction cost economics</a:t>
            </a:r>
          </a:p>
          <a:p>
            <a:r>
              <a:rPr lang="en-US" sz="2100" dirty="0">
                <a:solidFill>
                  <a:schemeClr val="tx1"/>
                </a:solidFill>
                <a:latin typeface="Slate Pro Light" panose="02000306040000020004" pitchFamily="2" charset="0"/>
              </a:rPr>
              <a:t>The Chicago School</a:t>
            </a:r>
          </a:p>
          <a:p>
            <a:r>
              <a:rPr lang="en-US" sz="2100" dirty="0">
                <a:solidFill>
                  <a:schemeClr val="tx1"/>
                </a:solidFill>
                <a:latin typeface="Slate Pro Light" panose="02000306040000020004" pitchFamily="2" charset="0"/>
              </a:rPr>
              <a:t>Post-Chicago (game theory)</a:t>
            </a:r>
          </a:p>
          <a:p>
            <a:r>
              <a:rPr lang="en-US" sz="2100" dirty="0">
                <a:solidFill>
                  <a:schemeClr val="tx1"/>
                </a:solidFill>
                <a:latin typeface="Slate Pro Light" panose="02000306040000020004" pitchFamily="2" charset="0"/>
              </a:rPr>
              <a:t>Hipster / neo-</a:t>
            </a:r>
            <a:r>
              <a:rPr lang="en-US" sz="2100" dirty="0" err="1">
                <a:solidFill>
                  <a:schemeClr val="tx1"/>
                </a:solidFill>
                <a:latin typeface="Slate Pro Light" panose="02000306040000020004" pitchFamily="2" charset="0"/>
              </a:rPr>
              <a:t>Brandeisian</a:t>
            </a:r>
            <a:r>
              <a:rPr lang="en-US" sz="2100" dirty="0">
                <a:solidFill>
                  <a:schemeClr val="tx1"/>
                </a:solidFill>
                <a:latin typeface="Slate Pro Light" panose="02000306040000020004" pitchFamily="2" charset="0"/>
              </a:rPr>
              <a:t> antitrust</a:t>
            </a:r>
          </a:p>
          <a:p>
            <a:endParaRPr lang="en-US" dirty="0">
              <a:latin typeface="Slate Pro Light" panose="02000306040000020004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1B5E0F-DE16-4423-AC19-56754B128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519008"/>
            <a:ext cx="5248560" cy="28374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050" name="Picture 2" descr="Image result for bork antitrust paradox">
            <a:extLst>
              <a:ext uri="{FF2B5EF4-FFF2-40B4-BE49-F238E27FC236}">
                <a16:creationId xmlns:a16="http://schemas.microsoft.com/office/drawing/2014/main" id="{AEA58B9A-3870-4E86-BFBD-2AD83658D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574" y="1861401"/>
            <a:ext cx="1914926" cy="29860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58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Application to minimum wages </a:t>
            </a:r>
            <a:r>
              <a:rPr lang="en-US" sz="2400" dirty="0">
                <a:solidFill>
                  <a:schemeClr val="tx1"/>
                </a:solidFill>
                <a:latin typeface="Slate Pro Light" panose="02000306040000020004" pitchFamily="2" charset="0"/>
              </a:rPr>
              <a:t>(Thornton)</a:t>
            </a:r>
            <a:endParaRPr lang="en-US" dirty="0">
              <a:solidFill>
                <a:schemeClr val="tx1"/>
              </a:solidFill>
              <a:latin typeface="Slate Pro Light" panose="02000306040000020004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780B27C-A569-4F39-B715-896A889E0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6" y="2928851"/>
            <a:ext cx="5943600" cy="3623087"/>
          </a:xfrm>
          <a:prstGeom prst="rect">
            <a:avLst/>
          </a:prstGeom>
        </p:spPr>
      </p:pic>
      <p:pic>
        <p:nvPicPr>
          <p:cNvPr id="2050" name="Picture 2" descr="Image result for mcdonald's kiosk">
            <a:extLst>
              <a:ext uri="{FF2B5EF4-FFF2-40B4-BE49-F238E27FC236}">
                <a16:creationId xmlns:a16="http://schemas.microsoft.com/office/drawing/2014/main" id="{B8EE9C68-8B82-4746-91EE-110BD9B9F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237" y="2235319"/>
            <a:ext cx="1819275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fight for 15">
            <a:extLst>
              <a:ext uri="{FF2B5EF4-FFF2-40B4-BE49-F238E27FC236}">
                <a16:creationId xmlns:a16="http://schemas.microsoft.com/office/drawing/2014/main" id="{5D13E9D3-64B5-47C6-A41F-126B0A800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205" y="1340922"/>
            <a:ext cx="3429000" cy="156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50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Monopsony and the minimum wage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3810000" cy="5105400"/>
          </a:xfrm>
        </p:spPr>
        <p:txBody>
          <a:bodyPr/>
          <a:lstStyle/>
          <a:p>
            <a:r>
              <a:rPr lang="en-US" sz="2000" dirty="0">
                <a:solidFill>
                  <a:schemeClr val="tx1"/>
                </a:solidFill>
                <a:latin typeface="Slate Pro Light" panose="02000306040000020004" pitchFamily="2" charset="0"/>
              </a:rPr>
              <a:t>Monopsony: single buyer</a:t>
            </a:r>
          </a:p>
          <a:p>
            <a:r>
              <a:rPr lang="en-US" sz="2000" dirty="0">
                <a:solidFill>
                  <a:schemeClr val="tx1"/>
                </a:solidFill>
                <a:latin typeface="Slate Pro Light" panose="02000306040000020004" pitchFamily="2" charset="0"/>
              </a:rPr>
              <a:t>Monopsony price: below the “competitive” price</a:t>
            </a:r>
          </a:p>
          <a:p>
            <a:r>
              <a:rPr lang="en-US" sz="2000" dirty="0">
                <a:solidFill>
                  <a:schemeClr val="tx1"/>
                </a:solidFill>
                <a:latin typeface="Slate Pro Light" panose="02000306040000020004" pitchFamily="2" charset="0"/>
              </a:rPr>
              <a:t>If employers have monopsony power, then minimum wage gets the market wage closer to the competitive wage. </a:t>
            </a:r>
          </a:p>
          <a:p>
            <a:endParaRPr lang="en-US" dirty="0">
              <a:solidFill>
                <a:schemeClr val="tx1"/>
              </a:solidFill>
              <a:latin typeface="Slate Pro Light" panose="02000306040000020004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79F0B0-2D3A-4B7D-AE95-55AC9F3A2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831" y="1222863"/>
            <a:ext cx="3990975" cy="51908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9037EE2-4312-48EC-8C14-3CCCB1A3905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2" b="43333"/>
          <a:stretch/>
        </p:blipFill>
        <p:spPr>
          <a:xfrm>
            <a:off x="1295400" y="3818301"/>
            <a:ext cx="2761247" cy="2590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2551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Problems with the monopsony argument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76200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Monopsony in general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All supply curves are upward sloping (supply is never perfectly elastic) – no way to distinguish “competitive input price” from “monopoly input price” (Rothbard).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Absent legal restrictions, other firms should enter, paying above the monopsony wage. </a:t>
            </a:r>
          </a:p>
          <a:p>
            <a:r>
              <a:rPr lang="en-US" dirty="0">
                <a:latin typeface="Slate Pro Light" panose="02000306040000020004" pitchFamily="2" charset="0"/>
              </a:rPr>
              <a:t>Monopsony and the minimum wage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Hard to imagine a single buyer, or buyer’s cartel, for unskilled labor (a highly non-specific factor).</a:t>
            </a:r>
          </a:p>
          <a:p>
            <a:pPr lvl="1"/>
            <a:r>
              <a:rPr lang="en-US" dirty="0">
                <a:latin typeface="Slate Pro Light" panose="02000306040000020004" pitchFamily="2" charset="0"/>
              </a:rPr>
              <a:t>Labor is highly mobile. </a:t>
            </a:r>
          </a:p>
          <a:p>
            <a:pPr lvl="1"/>
            <a:endParaRPr lang="en-US" dirty="0">
              <a:latin typeface="Slate Pro Light" panose="020003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98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153400" cy="5105400"/>
          </a:xfrm>
        </p:spPr>
        <p:txBody>
          <a:bodyPr/>
          <a:lstStyle/>
          <a:p>
            <a:r>
              <a:rPr lang="en-US" dirty="0">
                <a:latin typeface="Slate Pro Light" panose="02000306040000020004" pitchFamily="2" charset="0"/>
              </a:rPr>
              <a:t>Competition is a process of rivalry among entrepreneurs who are free to compete as they see fit, within the legal framework.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Few firms or many firms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Large firms or small firms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Profits and losses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Entry, exit, growth, innovation, experimentation</a:t>
            </a:r>
          </a:p>
          <a:p>
            <a:r>
              <a:rPr lang="en-US" dirty="0">
                <a:latin typeface="Slate Pro Light" panose="02000306040000020004" pitchFamily="2" charset="0"/>
              </a:rPr>
              <a:t>Government attempts to limit “monopoly power” cannot improve well-being.</a:t>
            </a:r>
          </a:p>
          <a:p>
            <a:pPr lvl="1"/>
            <a:r>
              <a:rPr lang="en-US" sz="2200" dirty="0">
                <a:latin typeface="Slate Pro Light" panose="02000306040000020004" pitchFamily="2" charset="0"/>
              </a:rPr>
              <a:t>Best government policy: don’t grant monopoly privilege!</a:t>
            </a:r>
          </a:p>
          <a:p>
            <a:endParaRPr lang="en-US" dirty="0">
              <a:latin typeface="Slate Pro Light" panose="02000306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5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mpass">
  <a:themeElements>
    <a:clrScheme name="Compass 9">
      <a:dk1>
        <a:srgbClr val="000000"/>
      </a:dk1>
      <a:lt1>
        <a:srgbClr val="FFFFFF"/>
      </a:lt1>
      <a:dk2>
        <a:srgbClr val="000000"/>
      </a:dk2>
      <a:lt2>
        <a:srgbClr val="FEFEFE"/>
      </a:lt2>
      <a:accent1>
        <a:srgbClr val="E1E1FF"/>
      </a:accent1>
      <a:accent2>
        <a:srgbClr val="D9FFF8"/>
      </a:accent2>
      <a:accent3>
        <a:srgbClr val="FFFFFF"/>
      </a:accent3>
      <a:accent4>
        <a:srgbClr val="000000"/>
      </a:accent4>
      <a:accent5>
        <a:srgbClr val="EEEEFF"/>
      </a:accent5>
      <a:accent6>
        <a:srgbClr val="C4E7E1"/>
      </a:accent6>
      <a:hlink>
        <a:srgbClr val="9966FF"/>
      </a:hlink>
      <a:folHlink>
        <a:srgbClr val="666699"/>
      </a:folHlink>
    </a:clrScheme>
    <a:fontScheme name="Compas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10692</TotalTime>
  <Words>690</Words>
  <Application>Microsoft Office PowerPoint</Application>
  <PresentationFormat>On-screen Show (4:3)</PresentationFormat>
  <Paragraphs>91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Slate Pro Light</vt:lpstr>
      <vt:lpstr>Wingdings</vt:lpstr>
      <vt:lpstr>Calibri</vt:lpstr>
      <vt:lpstr>Tahoma</vt:lpstr>
      <vt:lpstr>Arial</vt:lpstr>
      <vt:lpstr>Compass</vt:lpstr>
      <vt:lpstr>PowerPoint Presentation</vt:lpstr>
      <vt:lpstr>Anti-monopoly thinking</vt:lpstr>
      <vt:lpstr>The meaning of competition</vt:lpstr>
      <vt:lpstr>The perfectly competitive firm</vt:lpstr>
      <vt:lpstr>The firm with “market power”</vt:lpstr>
      <vt:lpstr>Austrian critiques of the market-power approach</vt:lpstr>
      <vt:lpstr>Mises on monopoly prices</vt:lpstr>
      <vt:lpstr>Rothbard’s refinement of Mises’s monopoly theory</vt:lpstr>
      <vt:lpstr>Antitrust theory and practice</vt:lpstr>
      <vt:lpstr>Application to minimum wages (Thornton)</vt:lpstr>
      <vt:lpstr>Monopsony and the minimum wage </vt:lpstr>
      <vt:lpstr>Problems with the monopsony argument</vt:lpstr>
      <vt:lpstr>Summary</vt:lpstr>
    </vt:vector>
  </TitlesOfParts>
  <Company>University of Missouri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asdfa</dc:title>
  <dc:creator>Peter G. Klein</dc:creator>
  <cp:lastModifiedBy>Peter Klein</cp:lastModifiedBy>
  <cp:revision>211</cp:revision>
  <cp:lastPrinted>2014-01-15T23:15:36Z</cp:lastPrinted>
  <dcterms:created xsi:type="dcterms:W3CDTF">2008-01-13T04:24:45Z</dcterms:created>
  <dcterms:modified xsi:type="dcterms:W3CDTF">2020-07-12T22:04:03Z</dcterms:modified>
</cp:coreProperties>
</file>