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5" r:id="rId1"/>
  </p:sldMasterIdLst>
  <p:notesMasterIdLst>
    <p:notesMasterId r:id="rId14"/>
  </p:notesMasterIdLst>
  <p:handoutMasterIdLst>
    <p:handoutMasterId r:id="rId15"/>
  </p:handoutMasterIdLst>
  <p:sldIdLst>
    <p:sldId id="259" r:id="rId2"/>
    <p:sldId id="326" r:id="rId3"/>
    <p:sldId id="325" r:id="rId4"/>
    <p:sldId id="327" r:id="rId5"/>
    <p:sldId id="286" r:id="rId6"/>
    <p:sldId id="262" r:id="rId7"/>
    <p:sldId id="274" r:id="rId8"/>
    <p:sldId id="328" r:id="rId9"/>
    <p:sldId id="329" r:id="rId10"/>
    <p:sldId id="330" r:id="rId11"/>
    <p:sldId id="331" r:id="rId12"/>
    <p:sldId id="332" r:id="rId13"/>
  </p:sldIdLst>
  <p:sldSz cx="9144000" cy="6858000" type="screen4x3"/>
  <p:notesSz cx="7315200" cy="96012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Slate Pro Light" panose="02000306040000020004" pitchFamily="2" charset="0"/>
      <p:regular r:id="rId20"/>
    </p:embeddedFont>
    <p:embeddedFont>
      <p:font typeface="Tahoma" panose="020B0604030504040204" pitchFamily="34" charset="0"/>
      <p:regular r:id="rId21"/>
      <p:bold r:id="rId22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FFFF00"/>
    <a:srgbClr val="000000"/>
    <a:srgbClr val="008000"/>
    <a:srgbClr val="FF9900"/>
    <a:srgbClr val="D09E00"/>
    <a:srgbClr val="0066CC"/>
    <a:srgbClr val="FF66FF"/>
    <a:srgbClr val="CCECF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078" autoAdjust="0"/>
    <p:restoredTop sz="85879" autoAdjust="0"/>
  </p:normalViewPr>
  <p:slideViewPr>
    <p:cSldViewPr>
      <p:cViewPr varScale="1">
        <p:scale>
          <a:sx n="56" d="100"/>
          <a:sy n="56" d="100"/>
        </p:scale>
        <p:origin x="54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67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498" y="-9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</a:defRPr>
            </a:lvl1pPr>
          </a:lstStyle>
          <a:p>
            <a:fld id="{99228AA2-B3A5-483F-AFA1-6FE89A3B25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7900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</a:defRPr>
            </a:lvl1pPr>
          </a:lstStyle>
          <a:p>
            <a:fld id="{6E3D5D3C-13EB-429C-9E1A-80F6BF853D1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6541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749639-23B4-4332-B4EA-F1787D076311}" type="slidenum">
              <a:rPr lang="en-US"/>
              <a:pPr/>
              <a:t>1</a:t>
            </a:fld>
            <a:endParaRPr lang="en-US"/>
          </a:p>
        </p:txBody>
      </p:sp>
      <p:sp>
        <p:nvSpPr>
          <p:cNvPr id="488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8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673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464EB3-7DE0-446D-BBC0-03FC3E03F1D8}" type="slidenum">
              <a:rPr lang="en-US"/>
              <a:pPr/>
              <a:t>3</a:t>
            </a:fld>
            <a:endParaRPr lang="en-US"/>
          </a:p>
        </p:txBody>
      </p:sp>
      <p:sp>
        <p:nvSpPr>
          <p:cNvPr id="24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7165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65CEA8-C3D0-4FF4-BE56-A13B766778FC}" type="slidenum">
              <a:rPr lang="en-US"/>
              <a:pPr/>
              <a:t>6</a:t>
            </a:fld>
            <a:endParaRPr lang="en-US"/>
          </a:p>
        </p:txBody>
      </p:sp>
      <p:sp>
        <p:nvSpPr>
          <p:cNvPr id="544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19138"/>
            <a:ext cx="4800600" cy="3600450"/>
          </a:xfrm>
          <a:ln/>
        </p:spPr>
      </p:sp>
      <p:sp>
        <p:nvSpPr>
          <p:cNvPr id="544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2117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2CACA75-3027-4FB5-B2C1-C0D18CA27DFA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65CEA8-C3D0-4FF4-BE56-A13B766778FC}" type="slidenum">
              <a:rPr lang="en-US"/>
              <a:pPr/>
              <a:t>8</a:t>
            </a:fld>
            <a:endParaRPr lang="en-US"/>
          </a:p>
        </p:txBody>
      </p:sp>
      <p:sp>
        <p:nvSpPr>
          <p:cNvPr id="544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19138"/>
            <a:ext cx="4800600" cy="3600450"/>
          </a:xfrm>
          <a:ln/>
        </p:spPr>
      </p:sp>
      <p:sp>
        <p:nvSpPr>
          <p:cNvPr id="544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1981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65CEA8-C3D0-4FF4-BE56-A13B766778FC}" type="slidenum">
              <a:rPr lang="en-US"/>
              <a:pPr/>
              <a:t>9</a:t>
            </a:fld>
            <a:endParaRPr lang="en-US"/>
          </a:p>
        </p:txBody>
      </p:sp>
      <p:sp>
        <p:nvSpPr>
          <p:cNvPr id="544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19138"/>
            <a:ext cx="4800600" cy="3600450"/>
          </a:xfrm>
          <a:ln/>
        </p:spPr>
      </p:sp>
      <p:sp>
        <p:nvSpPr>
          <p:cNvPr id="544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1062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65CEA8-C3D0-4FF4-BE56-A13B766778FC}" type="slidenum">
              <a:rPr lang="en-US"/>
              <a:pPr/>
              <a:t>10</a:t>
            </a:fld>
            <a:endParaRPr lang="en-US"/>
          </a:p>
        </p:txBody>
      </p:sp>
      <p:sp>
        <p:nvSpPr>
          <p:cNvPr id="544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19138"/>
            <a:ext cx="4800600" cy="3600450"/>
          </a:xfrm>
          <a:ln/>
        </p:spPr>
      </p:sp>
      <p:sp>
        <p:nvSpPr>
          <p:cNvPr id="544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0644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65CEA8-C3D0-4FF4-BE56-A13B766778FC}" type="slidenum">
              <a:rPr lang="en-US"/>
              <a:pPr/>
              <a:t>11</a:t>
            </a:fld>
            <a:endParaRPr lang="en-US"/>
          </a:p>
        </p:txBody>
      </p:sp>
      <p:sp>
        <p:nvSpPr>
          <p:cNvPr id="544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19138"/>
            <a:ext cx="4800600" cy="3600450"/>
          </a:xfrm>
          <a:ln/>
        </p:spPr>
      </p:sp>
      <p:sp>
        <p:nvSpPr>
          <p:cNvPr id="544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2845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65CEA8-C3D0-4FF4-BE56-A13B766778FC}" type="slidenum">
              <a:rPr lang="en-US"/>
              <a:pPr/>
              <a:t>12</a:t>
            </a:fld>
            <a:endParaRPr lang="en-US"/>
          </a:p>
        </p:txBody>
      </p:sp>
      <p:sp>
        <p:nvSpPr>
          <p:cNvPr id="544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19138"/>
            <a:ext cx="4800600" cy="3600450"/>
          </a:xfrm>
          <a:ln/>
        </p:spPr>
      </p:sp>
      <p:sp>
        <p:nvSpPr>
          <p:cNvPr id="544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942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65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381000" y="609600"/>
            <a:ext cx="5791200" cy="1736725"/>
          </a:xfrm>
        </p:spPr>
        <p:txBody>
          <a:bodyPr anchor="b" anchorCtr="1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4666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9600" y="2819400"/>
            <a:ext cx="6172200" cy="1752600"/>
          </a:xfrm>
        </p:spPr>
        <p:txBody>
          <a:bodyPr/>
          <a:lstStyle>
            <a:lvl1pPr marL="0" indent="0">
              <a:buFont typeface="Arial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19200"/>
            <a:ext cx="4194175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375" y="1219200"/>
            <a:ext cx="4194175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pull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10363" y="228600"/>
            <a:ext cx="2135187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6338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41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3645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4800" y="1219200"/>
            <a:ext cx="854075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ransition>
    <p:pull dir="u"/>
  </p:transition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2400">
          <a:solidFill>
            <a:srgbClr val="003399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339933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339933"/>
        </a:buClr>
        <a:buSzPct val="8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26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895350" y="3124200"/>
            <a:ext cx="6172200" cy="2286000"/>
          </a:xfrm>
        </p:spPr>
        <p:txBody>
          <a:bodyPr/>
          <a:lstStyle/>
          <a:p>
            <a:r>
              <a:rPr lang="en-US" sz="3600" dirty="0">
                <a:latin typeface="Slate Pro Light" panose="02000306040000020004" pitchFamily="2" charset="0"/>
              </a:rPr>
              <a:t>Peter G. Klein</a:t>
            </a:r>
          </a:p>
          <a:p>
            <a:pPr>
              <a:spcBef>
                <a:spcPct val="0"/>
              </a:spcBef>
            </a:pPr>
            <a:r>
              <a:rPr lang="en-US" sz="3200" dirty="0">
                <a:latin typeface="Slate Pro Light" panose="02000306040000020004" pitchFamily="2" charset="0"/>
              </a:rPr>
              <a:t>Mises University</a:t>
            </a:r>
          </a:p>
          <a:p>
            <a:pPr>
              <a:spcBef>
                <a:spcPct val="0"/>
              </a:spcBef>
            </a:pPr>
            <a:r>
              <a:rPr lang="en-US" sz="3200" dirty="0">
                <a:latin typeface="Slate Pro Light" panose="02000306040000020004" pitchFamily="2" charset="0"/>
              </a:rPr>
              <a:t>2021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Slate Pro Light" panose="02000306040000020004" pitchFamily="2" charset="0"/>
              </a:rPr>
              <a:t>@</a:t>
            </a:r>
            <a:r>
              <a:rPr lang="en-US" dirty="0" err="1">
                <a:latin typeface="Slate Pro Light" panose="02000306040000020004" pitchFamily="2" charset="0"/>
              </a:rPr>
              <a:t>petergklein</a:t>
            </a:r>
            <a:endParaRPr lang="en-US" dirty="0">
              <a:latin typeface="Slate Pro Light" panose="02000306040000020004" pitchFamily="2" charset="0"/>
            </a:endParaRPr>
          </a:p>
          <a:p>
            <a:pPr>
              <a:spcBef>
                <a:spcPts val="0"/>
              </a:spcBef>
            </a:pPr>
            <a:r>
              <a:rPr lang="en-US" dirty="0">
                <a:latin typeface="Slate Pro Light" panose="02000306040000020004" pitchFamily="2" charset="0"/>
              </a:rPr>
              <a:t>#</a:t>
            </a:r>
            <a:r>
              <a:rPr lang="en-US" dirty="0" err="1">
                <a:latin typeface="Slate Pro Light" panose="02000306040000020004" pitchFamily="2" charset="0"/>
              </a:rPr>
              <a:t>MisesU</a:t>
            </a:r>
            <a:endParaRPr lang="en-US" dirty="0">
              <a:latin typeface="Slate Pro Light" panose="02000306040000020004" pitchFamily="2" charset="0"/>
            </a:endParaRPr>
          </a:p>
        </p:txBody>
      </p:sp>
      <p:sp>
        <p:nvSpPr>
          <p:cNvPr id="4" name="Text Box 18">
            <a:extLst>
              <a:ext uri="{FF2B5EF4-FFF2-40B4-BE49-F238E27FC236}">
                <a16:creationId xmlns:a16="http://schemas.microsoft.com/office/drawing/2014/main" id="{CA6F9058-8401-4035-B7CB-F6B8FD7D23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350" y="1447800"/>
            <a:ext cx="649605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003399"/>
                </a:solidFill>
                <a:latin typeface="Slate Pro Light" pitchFamily="50" charset="0"/>
                <a:cs typeface="Slate Pro" pitchFamily="2" charset="0"/>
              </a:rPr>
              <a:t>The Economics (and Politics) of Big Tech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>
            <a:extLst>
              <a:ext uri="{FF2B5EF4-FFF2-40B4-BE49-F238E27FC236}">
                <a16:creationId xmlns:a16="http://schemas.microsoft.com/office/drawing/2014/main" id="{43C3F190-C53D-4889-A768-DEA2CB206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91" y="762000"/>
            <a:ext cx="2684429" cy="490658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5033198-468F-4ED1-BF21-7F07626889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818" y="197671"/>
            <a:ext cx="2684428" cy="486251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A768536-782E-4036-857B-4F0587AA78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8825" y="2267016"/>
            <a:ext cx="2716577" cy="486251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387111AB-F6D5-4CC0-A141-B763E57782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106" y="1184287"/>
            <a:ext cx="2638031" cy="44958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816F1D1B-065B-4E8B-819B-0F23B5C606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332" y="4426744"/>
            <a:ext cx="2813023" cy="486251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3586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>
            <a:extLst>
              <a:ext uri="{FF2B5EF4-FFF2-40B4-BE49-F238E27FC236}">
                <a16:creationId xmlns:a16="http://schemas.microsoft.com/office/drawing/2014/main" id="{D4B8A1D4-3440-4522-B2D2-5968D3BE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46" y="1603609"/>
            <a:ext cx="8048307" cy="7006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1625" y="76200"/>
            <a:ext cx="8540750" cy="8382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Slate Pro Light" panose="02000306040000020004" pitchFamily="2" charset="0"/>
              </a:rPr>
              <a:t>Hating on big tech</a:t>
            </a:r>
          </a:p>
        </p:txBody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4267200" cy="5105400"/>
          </a:xfrm>
        </p:spPr>
        <p:txBody>
          <a:bodyPr/>
          <a:lstStyle/>
          <a:p>
            <a:r>
              <a:rPr lang="en-US" sz="2300" dirty="0">
                <a:solidFill>
                  <a:schemeClr val="bg1"/>
                </a:solidFill>
                <a:latin typeface="Slate Pro Light" panose="02000306040000020004" pitchFamily="2" charset="0"/>
              </a:rPr>
              <a:t>Exploiting monopoly power</a:t>
            </a:r>
          </a:p>
          <a:p>
            <a:r>
              <a:rPr lang="en-US" sz="2300" dirty="0">
                <a:solidFill>
                  <a:schemeClr val="bg1"/>
                </a:solidFill>
                <a:latin typeface="Slate Pro Light" panose="02000306040000020004" pitchFamily="2" charset="0"/>
              </a:rPr>
              <a:t>Retarding innovation</a:t>
            </a:r>
          </a:p>
          <a:p>
            <a:pPr lvl="1"/>
            <a:endParaRPr lang="en-US" dirty="0">
              <a:solidFill>
                <a:schemeClr val="bg1"/>
              </a:solidFill>
              <a:latin typeface="Slate Pro Light" panose="02000306040000020004" pitchFamily="2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42B53CCB-FE7A-4680-869E-106E0D1EB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685800"/>
            <a:ext cx="42672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24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rgbClr val="339933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339933"/>
              </a:buClr>
              <a:buSzPct val="8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sz="2300" kern="0" dirty="0">
                <a:solidFill>
                  <a:schemeClr val="bg1"/>
                </a:solidFill>
                <a:latin typeface="Slate Pro Light" panose="02000306040000020004" pitchFamily="2" charset="0"/>
              </a:rPr>
              <a:t>Abusing consumer privacy</a:t>
            </a:r>
          </a:p>
          <a:p>
            <a:pPr eaLnBrk="1" hangingPunct="1"/>
            <a:r>
              <a:rPr lang="en-US" sz="2300" kern="0" dirty="0">
                <a:solidFill>
                  <a:schemeClr val="bg1"/>
                </a:solidFill>
                <a:latin typeface="Slate Pro Light" panose="02000306040000020004" pitchFamily="2" charset="0"/>
              </a:rPr>
              <a:t>Spreading misinformation</a:t>
            </a:r>
          </a:p>
          <a:p>
            <a:pPr eaLnBrk="1" hangingPunct="1"/>
            <a:r>
              <a:rPr lang="en-US" sz="2300" kern="0" dirty="0">
                <a:solidFill>
                  <a:schemeClr val="bg1"/>
                </a:solidFill>
                <a:latin typeface="Slate Pro Light" panose="02000306040000020004" pitchFamily="2" charset="0"/>
              </a:rPr>
              <a:t>Threatening democracy</a:t>
            </a:r>
          </a:p>
          <a:p>
            <a:pPr lvl="1" eaLnBrk="1" hangingPunct="1"/>
            <a:endParaRPr lang="en-US" kern="0" dirty="0">
              <a:solidFill>
                <a:schemeClr val="bg1"/>
              </a:solidFill>
              <a:latin typeface="Slate Pro Light" panose="02000306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193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21B235D4-241D-4222-B88B-779466F79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9144000" cy="272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3784640-1D1A-491D-BA67-38E9C83DC080}"/>
              </a:ext>
            </a:extLst>
          </p:cNvPr>
          <p:cNvSpPr txBox="1"/>
          <p:nvPr/>
        </p:nvSpPr>
        <p:spPr>
          <a:xfrm>
            <a:off x="533400" y="4114800"/>
            <a:ext cx="8077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latin typeface="Slate Pro Light" panose="02000306040000020004" pitchFamily="2" charset="0"/>
              </a:rPr>
              <a:t>heterogeneity</a:t>
            </a:r>
          </a:p>
        </p:txBody>
      </p:sp>
    </p:spTree>
    <p:extLst>
      <p:ext uri="{BB962C8B-B14F-4D97-AF65-F5344CB8AC3E}">
        <p14:creationId xmlns:p14="http://schemas.microsoft.com/office/powerpoint/2010/main" val="428828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8E37BBE-4470-44D3-AEAF-6B89CCC7D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Key terms and concepts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F668B9C-875D-49A9-BCF1-04EFDD35F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Slate Pro Light" panose="02000306040000020004" pitchFamily="2" charset="0"/>
              </a:rPr>
              <a:t>Information goods</a:t>
            </a:r>
          </a:p>
          <a:p>
            <a:r>
              <a:rPr lang="en-US" dirty="0">
                <a:solidFill>
                  <a:schemeClr val="tx1"/>
                </a:solidFill>
                <a:latin typeface="Slate Pro Light" panose="02000306040000020004" pitchFamily="2" charset="0"/>
              </a:rPr>
              <a:t>Network effects</a:t>
            </a:r>
          </a:p>
          <a:p>
            <a:r>
              <a:rPr lang="en-US" dirty="0">
                <a:solidFill>
                  <a:schemeClr val="tx1"/>
                </a:solidFill>
                <a:latin typeface="Slate Pro Light" panose="02000306040000020004" pitchFamily="2" charset="0"/>
              </a:rPr>
              <a:t>First-mover advantage</a:t>
            </a:r>
          </a:p>
          <a:p>
            <a:r>
              <a:rPr lang="en-US" dirty="0">
                <a:solidFill>
                  <a:schemeClr val="tx1"/>
                </a:solidFill>
                <a:latin typeface="Slate Pro Light" panose="02000306040000020004" pitchFamily="2" charset="0"/>
              </a:rPr>
              <a:t>Winner-take-all markets</a:t>
            </a:r>
          </a:p>
          <a:p>
            <a:r>
              <a:rPr lang="en-US" dirty="0">
                <a:solidFill>
                  <a:schemeClr val="tx1"/>
                </a:solidFill>
                <a:latin typeface="Slate Pro Light" panose="02000306040000020004" pitchFamily="2" charset="0"/>
              </a:rPr>
              <a:t>Platforms and ecosystems</a:t>
            </a:r>
          </a:p>
          <a:p>
            <a:r>
              <a:rPr lang="en-US" dirty="0">
                <a:solidFill>
                  <a:schemeClr val="tx1"/>
                </a:solidFill>
                <a:latin typeface="Slate Pro Light" panose="02000306040000020004" pitchFamily="2" charset="0"/>
              </a:rPr>
              <a:t>Two-sided markets</a:t>
            </a:r>
          </a:p>
          <a:p>
            <a:r>
              <a:rPr lang="en-US" dirty="0">
                <a:solidFill>
                  <a:schemeClr val="tx1"/>
                </a:solidFill>
                <a:latin typeface="Slate Pro Light" panose="02000306040000020004" pitchFamily="2" charset="0"/>
              </a:rPr>
              <a:t>Freemium pricing</a:t>
            </a:r>
          </a:p>
          <a:p>
            <a:endParaRPr lang="en-US" dirty="0">
              <a:latin typeface="Slate Pro Light" panose="02000306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93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7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Information goods</a:t>
            </a:r>
          </a:p>
        </p:txBody>
      </p:sp>
      <p:sp>
        <p:nvSpPr>
          <p:cNvPr id="54374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4800" y="1219200"/>
            <a:ext cx="5410200" cy="5105400"/>
          </a:xfrm>
        </p:spPr>
        <p:txBody>
          <a:bodyPr/>
          <a:lstStyle/>
          <a:p>
            <a:r>
              <a:rPr lang="en-US" sz="2200" dirty="0">
                <a:latin typeface="Slate Pro Light" panose="02000306040000020004" pitchFamily="2" charset="0"/>
              </a:rPr>
              <a:t>What’s traded on the market is marginal  units of goods and services, not “information.”</a:t>
            </a:r>
          </a:p>
          <a:p>
            <a:r>
              <a:rPr lang="en-US" sz="2200" dirty="0">
                <a:latin typeface="Slate Pro Light" panose="02000306040000020004" pitchFamily="2" charset="0"/>
              </a:rPr>
              <a:t>Information goods are economic goods </a:t>
            </a:r>
            <a:r>
              <a:rPr lang="en-US" sz="2200" dirty="0">
                <a:solidFill>
                  <a:schemeClr val="tx1"/>
                </a:solidFill>
                <a:latin typeface="Slate Pro Light" panose="02000306040000020004" pitchFamily="2" charset="0"/>
              </a:rPr>
              <a:t>(evaluated, subjectively, on the margin, like all consumer and producer goods).</a:t>
            </a:r>
          </a:p>
        </p:txBody>
      </p:sp>
      <p:pic>
        <p:nvPicPr>
          <p:cNvPr id="5437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1066800"/>
            <a:ext cx="2633663" cy="180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43749" name="Rectangle 5"/>
          <p:cNvSpPr>
            <a:spLocks noRot="1" noChangeArrowheads="1"/>
          </p:cNvSpPr>
          <p:nvPr/>
        </p:nvSpPr>
        <p:spPr bwMode="auto">
          <a:xfrm>
            <a:off x="304800" y="3429000"/>
            <a:ext cx="8153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rgbClr val="003399"/>
              </a:buClr>
              <a:buSzPct val="60000"/>
              <a:buFont typeface="Arial" charset="0"/>
              <a:buChar char="►"/>
            </a:pPr>
            <a:r>
              <a:rPr lang="en-US" sz="2200" dirty="0">
                <a:solidFill>
                  <a:srgbClr val="003399"/>
                </a:solidFill>
                <a:latin typeface="Slate Pro Light" panose="02000306040000020004" pitchFamily="2" charset="0"/>
              </a:rPr>
              <a:t>Information goods are nothing </a:t>
            </a:r>
            <a:r>
              <a:rPr lang="en-US" sz="2200" dirty="0">
                <a:solidFill>
                  <a:srgbClr val="0066CC"/>
                </a:solidFill>
                <a:latin typeface="Slate Pro Light" panose="02000306040000020004" pitchFamily="2" charset="0"/>
              </a:rPr>
              <a:t>new</a:t>
            </a:r>
            <a:r>
              <a:rPr lang="en-US" sz="2200" dirty="0">
                <a:latin typeface="Slate Pro Light" panose="02000306040000020004" pitchFamily="2" charset="0"/>
              </a:rPr>
              <a:t> (books, maps, lectures, guides, directories). </a:t>
            </a:r>
          </a:p>
          <a:p>
            <a:pPr marL="342900" indent="-342900" eaLnBrk="1" hangingPunct="1">
              <a:spcBef>
                <a:spcPct val="20000"/>
              </a:spcBef>
              <a:buClr>
                <a:srgbClr val="003399"/>
              </a:buClr>
              <a:buSzPct val="60000"/>
              <a:buFont typeface="Arial" charset="0"/>
              <a:buChar char="►"/>
            </a:pPr>
            <a:r>
              <a:rPr lang="en-US" sz="2200" dirty="0">
                <a:solidFill>
                  <a:srgbClr val="003399"/>
                </a:solidFill>
                <a:latin typeface="Slate Pro Light" panose="02000306040000020004" pitchFamily="2" charset="0"/>
              </a:rPr>
              <a:t>The production process for information (high fixed cost, low variable cost) implies particular investment and pricing strategies.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rgbClr val="339933"/>
              </a:buClr>
              <a:buSzPct val="80000"/>
              <a:buFont typeface="Wingdings" pitchFamily="2" charset="2"/>
              <a:buChar char="§"/>
            </a:pPr>
            <a:r>
              <a:rPr lang="en-US" sz="2000" dirty="0">
                <a:latin typeface="Slate Pro Light" panose="02000306040000020004" pitchFamily="2" charset="0"/>
              </a:rPr>
              <a:t>Two-part pricing (often with free giveaways to increase installed base)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rgbClr val="339933"/>
              </a:buClr>
              <a:buSzPct val="80000"/>
              <a:buFont typeface="Wingdings" pitchFamily="2" charset="2"/>
              <a:buChar char="§"/>
            </a:pPr>
            <a:r>
              <a:rPr lang="en-US" sz="2000" dirty="0">
                <a:latin typeface="Slate Pro Light" panose="02000306040000020004" pitchFamily="2" charset="0"/>
              </a:rPr>
              <a:t>Price discrimination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rgbClr val="339933"/>
              </a:buClr>
              <a:buSzPct val="80000"/>
              <a:buFont typeface="Wingdings" pitchFamily="2" charset="2"/>
              <a:buChar char="§"/>
            </a:pPr>
            <a:r>
              <a:rPr lang="en-US" sz="2000" dirty="0">
                <a:latin typeface="Slate Pro Light" panose="02000306040000020004" pitchFamily="2" charset="0"/>
              </a:rPr>
              <a:t>Increasing returns and incumbent advantages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6096000" cy="4419600"/>
          </a:xfrm>
        </p:spPr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Network effects, first-mover advantage, and winner-take-all markets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Examples: QWERTY, VHS, MS-DOS, 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en-US" dirty="0">
                <a:latin typeface="Slate Pro Light" panose="02000306040000020004" pitchFamily="2" charset="0"/>
              </a:rPr>
              <a:t>	A/C power, internal-combustion engine, social media platforms</a:t>
            </a:r>
          </a:p>
          <a:p>
            <a:r>
              <a:rPr lang="en-US" dirty="0">
                <a:latin typeface="Slate Pro Light" panose="02000306040000020004" pitchFamily="2" charset="0"/>
              </a:rPr>
              <a:t>Do network effects cause “market failure”?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Imperfect knowledge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The political process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Are there any real-world examples? </a:t>
            </a:r>
          </a:p>
        </p:txBody>
      </p:sp>
      <p:pic>
        <p:nvPicPr>
          <p:cNvPr id="1126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50" y="3209026"/>
            <a:ext cx="1828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Network effects and path dependence</a:t>
            </a:r>
          </a:p>
        </p:txBody>
      </p:sp>
      <p:pic>
        <p:nvPicPr>
          <p:cNvPr id="1126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99275" y="448574"/>
            <a:ext cx="1600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0" y="2447026"/>
            <a:ext cx="19621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The Economics Of Qwerty: History, Theory, Policy: Essays by Stan J.  Liebowitz and Steven E. Margolis (Political Economy of the Austrian  School): 9780814751787: Business Development Books @ Amazon.com">
            <a:extLst>
              <a:ext uri="{FF2B5EF4-FFF2-40B4-BE49-F238E27FC236}">
                <a16:creationId xmlns:a16="http://schemas.microsoft.com/office/drawing/2014/main" id="{523266C2-2330-41B0-B926-8367F0AE96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76" y="4800600"/>
            <a:ext cx="3009900" cy="475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498A29A4-B74F-4E86-B218-32B092C84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86" y="533400"/>
            <a:ext cx="3733800" cy="395246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7513102-AE83-488F-9F28-F5758EE54A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6899" y="1219200"/>
            <a:ext cx="7324725" cy="46386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665A53C-C158-4B05-8FEE-94A1BD83B275}"/>
              </a:ext>
            </a:extLst>
          </p:cNvPr>
          <p:cNvSpPr/>
          <p:nvPr/>
        </p:nvSpPr>
        <p:spPr bwMode="auto">
          <a:xfrm>
            <a:off x="4953000" y="3733800"/>
            <a:ext cx="3276600" cy="457200"/>
          </a:xfrm>
          <a:prstGeom prst="rect">
            <a:avLst/>
          </a:prstGeom>
          <a:noFill/>
          <a:ln w="762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7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Platforms, ecosystems, and two-sided markets</a:t>
            </a:r>
          </a:p>
        </p:txBody>
      </p:sp>
      <p:sp>
        <p:nvSpPr>
          <p:cNvPr id="54374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4800" y="1219200"/>
            <a:ext cx="8153400" cy="5105400"/>
          </a:xfrm>
        </p:spPr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Platforms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Slate Pro Light" panose="02000306040000020004" pitchFamily="2" charset="0"/>
              </a:rPr>
              <a:t>Access restrictions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Competition with providers</a:t>
            </a:r>
            <a:endParaRPr lang="en-US" dirty="0">
              <a:solidFill>
                <a:schemeClr val="tx1"/>
              </a:solidFill>
              <a:latin typeface="Slate Pro Light" panose="02000306040000020004" pitchFamily="2" charset="0"/>
            </a:endParaRPr>
          </a:p>
        </p:txBody>
      </p:sp>
      <p:pic>
        <p:nvPicPr>
          <p:cNvPr id="5126" name="Picture 6">
            <a:extLst>
              <a:ext uri="{FF2B5EF4-FFF2-40B4-BE49-F238E27FC236}">
                <a16:creationId xmlns:a16="http://schemas.microsoft.com/office/drawing/2014/main" id="{832FCB79-121B-4FF3-98CE-8F9D1AAF64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198981"/>
            <a:ext cx="2497558" cy="440531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>
            <a:extLst>
              <a:ext uri="{FF2B5EF4-FFF2-40B4-BE49-F238E27FC236}">
                <a16:creationId xmlns:a16="http://schemas.microsoft.com/office/drawing/2014/main" id="{C5C035AF-97EE-4D9A-A33F-54E3DF119F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587" y="890587"/>
            <a:ext cx="2600325" cy="576262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TreeHouse Foods profiles the private label consumer | Bakingbusiness.com |  June 15, 2016 12:04">
            <a:extLst>
              <a:ext uri="{FF2B5EF4-FFF2-40B4-BE49-F238E27FC236}">
                <a16:creationId xmlns:a16="http://schemas.microsoft.com/office/drawing/2014/main" id="{4CDFCA28-2659-4A52-B105-6BF42B1F5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46" y="2687107"/>
            <a:ext cx="3124200" cy="2169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9639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7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Platforms, ecosystems, and two-sided markets</a:t>
            </a:r>
          </a:p>
        </p:txBody>
      </p:sp>
      <p:sp>
        <p:nvSpPr>
          <p:cNvPr id="54374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4800" y="1219200"/>
            <a:ext cx="8153400" cy="5105400"/>
          </a:xfrm>
        </p:spPr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Platforms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Slate Pro Light" panose="02000306040000020004" pitchFamily="2" charset="0"/>
              </a:rPr>
              <a:t>Access restrictions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Competition with providers</a:t>
            </a:r>
          </a:p>
          <a:p>
            <a:r>
              <a:rPr lang="en-US" dirty="0">
                <a:latin typeface="Slate Pro Light" panose="02000306040000020004" pitchFamily="2" charset="0"/>
              </a:rPr>
              <a:t>Ecosystems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DD509213-D539-4ECA-B50B-F845330ED7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884627"/>
            <a:ext cx="5437330" cy="3744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1370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Making sense of Internet Platforms: Network Effects and Two Sided Markets –  George Dallas">
            <a:extLst>
              <a:ext uri="{FF2B5EF4-FFF2-40B4-BE49-F238E27FC236}">
                <a16:creationId xmlns:a16="http://schemas.microsoft.com/office/drawing/2014/main" id="{6BEE34DC-046D-4423-9586-E9E584F117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125" y="2667000"/>
            <a:ext cx="6553200" cy="2772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37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Platforms, ecosystems, and two-sided markets</a:t>
            </a:r>
          </a:p>
        </p:txBody>
      </p:sp>
      <p:sp>
        <p:nvSpPr>
          <p:cNvPr id="54374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4800" y="1219200"/>
            <a:ext cx="8153400" cy="5105400"/>
          </a:xfrm>
        </p:spPr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Platforms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Slate Pro Light" panose="02000306040000020004" pitchFamily="2" charset="0"/>
              </a:rPr>
              <a:t>Access restrictions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Competition with providers</a:t>
            </a:r>
          </a:p>
          <a:p>
            <a:r>
              <a:rPr lang="en-US" dirty="0">
                <a:latin typeface="Slate Pro Light" panose="02000306040000020004" pitchFamily="2" charset="0"/>
              </a:rPr>
              <a:t>Ecosystems</a:t>
            </a:r>
          </a:p>
          <a:p>
            <a:r>
              <a:rPr lang="en-US" dirty="0">
                <a:latin typeface="Slate Pro Light" panose="02000306040000020004" pitchFamily="2" charset="0"/>
              </a:rPr>
              <a:t>Two-sided markets</a:t>
            </a:r>
          </a:p>
        </p:txBody>
      </p:sp>
    </p:spTree>
    <p:extLst>
      <p:ext uri="{BB962C8B-B14F-4D97-AF65-F5344CB8AC3E}">
        <p14:creationId xmlns:p14="http://schemas.microsoft.com/office/powerpoint/2010/main" val="3188177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7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Platforms, ecosystems, and two-sided markets</a:t>
            </a:r>
          </a:p>
        </p:txBody>
      </p:sp>
      <p:sp>
        <p:nvSpPr>
          <p:cNvPr id="54374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4800" y="1219200"/>
            <a:ext cx="8153400" cy="5105400"/>
          </a:xfrm>
        </p:spPr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Platforms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Slate Pro Light" panose="02000306040000020004" pitchFamily="2" charset="0"/>
              </a:rPr>
              <a:t>Access restrictions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Competition with providers</a:t>
            </a:r>
          </a:p>
          <a:p>
            <a:r>
              <a:rPr lang="en-US" dirty="0">
                <a:latin typeface="Slate Pro Light" panose="02000306040000020004" pitchFamily="2" charset="0"/>
              </a:rPr>
              <a:t>Ecosystems</a:t>
            </a:r>
          </a:p>
          <a:p>
            <a:r>
              <a:rPr lang="en-US" dirty="0">
                <a:latin typeface="Slate Pro Light" panose="02000306040000020004" pitchFamily="2" charset="0"/>
              </a:rPr>
              <a:t>Two-sided markets</a:t>
            </a:r>
          </a:p>
          <a:p>
            <a:r>
              <a:rPr lang="en-US" dirty="0">
                <a:latin typeface="Slate Pro Light" panose="02000306040000020004" pitchFamily="2" charset="0"/>
              </a:rPr>
              <a:t>Freemium pricing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Other business-model issues: subscriptions or ads, data collection and sharing, upgrade strategies, licenses or subscriptions, etc. </a:t>
            </a:r>
          </a:p>
        </p:txBody>
      </p:sp>
    </p:spTree>
    <p:extLst>
      <p:ext uri="{BB962C8B-B14F-4D97-AF65-F5344CB8AC3E}">
        <p14:creationId xmlns:p14="http://schemas.microsoft.com/office/powerpoint/2010/main" val="2722277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7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Should big tech firms be regulated or broken up?</a:t>
            </a:r>
          </a:p>
        </p:txBody>
      </p:sp>
      <p:sp>
        <p:nvSpPr>
          <p:cNvPr id="54374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4800" y="1219200"/>
            <a:ext cx="4495800" cy="5105400"/>
          </a:xfrm>
        </p:spPr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Standard monopoly arguments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“Natural monopoly”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Platforms as public utilities</a:t>
            </a:r>
          </a:p>
          <a:p>
            <a:r>
              <a:rPr lang="en-US" dirty="0">
                <a:latin typeface="Slate Pro Light" panose="02000306040000020004" pitchFamily="2" charset="0"/>
              </a:rPr>
              <a:t>“Misinformation”</a:t>
            </a:r>
          </a:p>
          <a:p>
            <a:r>
              <a:rPr lang="en-US" dirty="0">
                <a:latin typeface="Slate Pro Light" panose="02000306040000020004" pitchFamily="2" charset="0"/>
              </a:rPr>
              <a:t>Are tech firms “part of the state”?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Origins in public funding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Data sharing</a:t>
            </a:r>
          </a:p>
          <a:p>
            <a:pPr lvl="1"/>
            <a:r>
              <a:rPr lang="en-US" dirty="0" err="1">
                <a:latin typeface="Slate Pro Light" panose="02000306040000020004" pitchFamily="2" charset="0"/>
              </a:rPr>
              <a:t>Deplatforming</a:t>
            </a:r>
            <a:endParaRPr lang="en-US" dirty="0">
              <a:latin typeface="Slate Pro Light" panose="02000306040000020004" pitchFamily="2" charset="0"/>
            </a:endParaRP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Section 230 and other privileges</a:t>
            </a:r>
          </a:p>
          <a:p>
            <a:r>
              <a:rPr lang="en-US" dirty="0">
                <a:latin typeface="Slate Pro Light" panose="02000306040000020004" pitchFamily="2" charset="0"/>
              </a:rPr>
              <a:t>The public-private boundary in a mixed economy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Ownership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Control</a:t>
            </a:r>
          </a:p>
        </p:txBody>
      </p:sp>
      <p:pic>
        <p:nvPicPr>
          <p:cNvPr id="1026" name="Picture 2" descr="Mariana Mazzucato : Mariana Mazzucato">
            <a:extLst>
              <a:ext uri="{FF2B5EF4-FFF2-40B4-BE49-F238E27FC236}">
                <a16:creationId xmlns:a16="http://schemas.microsoft.com/office/drawing/2014/main" id="{B430C9A0-8A92-4910-9E90-EA710F24A0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2193" y="3590923"/>
            <a:ext cx="1619358" cy="247860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urprises in the Facebook antitrust lawsuits - Axios">
            <a:extLst>
              <a:ext uri="{FF2B5EF4-FFF2-40B4-BE49-F238E27FC236}">
                <a16:creationId xmlns:a16="http://schemas.microsoft.com/office/drawing/2014/main" id="{93330603-74CF-4BA6-9676-1471C2FB32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945" y="1381124"/>
            <a:ext cx="3369734" cy="189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bout : Mariana Mazzucato">
            <a:extLst>
              <a:ext uri="{FF2B5EF4-FFF2-40B4-BE49-F238E27FC236}">
                <a16:creationId xmlns:a16="http://schemas.microsoft.com/office/drawing/2014/main" id="{D12417EE-F521-4512-AC70-C5EDF41A43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2" r="9181"/>
          <a:stretch/>
        </p:blipFill>
        <p:spPr bwMode="auto">
          <a:xfrm>
            <a:off x="5057918" y="3611051"/>
            <a:ext cx="1466957" cy="2478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1656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3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43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3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43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43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43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43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3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43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43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43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437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3747" grpId="0" uiExpand="1" build="p"/>
    </p:bldLst>
  </p:timing>
</p:sld>
</file>

<file path=ppt/theme/theme1.xml><?xml version="1.0" encoding="utf-8"?>
<a:theme xmlns:a="http://schemas.openxmlformats.org/drawingml/2006/main" name="Compass">
  <a:themeElements>
    <a:clrScheme name="Compass 9">
      <a:dk1>
        <a:srgbClr val="000000"/>
      </a:dk1>
      <a:lt1>
        <a:srgbClr val="FFFFFF"/>
      </a:lt1>
      <a:dk2>
        <a:srgbClr val="000000"/>
      </a:dk2>
      <a:lt2>
        <a:srgbClr val="FEFEFE"/>
      </a:lt2>
      <a:accent1>
        <a:srgbClr val="E1E1FF"/>
      </a:accent1>
      <a:accent2>
        <a:srgbClr val="D9FFF8"/>
      </a:accent2>
      <a:accent3>
        <a:srgbClr val="FFFFFF"/>
      </a:accent3>
      <a:accent4>
        <a:srgbClr val="000000"/>
      </a:accent4>
      <a:accent5>
        <a:srgbClr val="EEEEFF"/>
      </a:accent5>
      <a:accent6>
        <a:srgbClr val="C4E7E1"/>
      </a:accent6>
      <a:hlink>
        <a:srgbClr val="9966FF"/>
      </a:hlink>
      <a:folHlink>
        <a:srgbClr val="666699"/>
      </a:folHlink>
    </a:clrScheme>
    <a:fontScheme name="Compas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Compass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ss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Compass</Template>
  <TotalTime>10889</TotalTime>
  <Words>351</Words>
  <Application>Microsoft Office PowerPoint</Application>
  <PresentationFormat>On-screen Show (4:3)</PresentationFormat>
  <Paragraphs>82</Paragraphs>
  <Slides>12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Wingdings</vt:lpstr>
      <vt:lpstr>Calibri</vt:lpstr>
      <vt:lpstr>Tahoma</vt:lpstr>
      <vt:lpstr>Slate Pro Light</vt:lpstr>
      <vt:lpstr>Arial</vt:lpstr>
      <vt:lpstr>Compass</vt:lpstr>
      <vt:lpstr>PowerPoint Presentation</vt:lpstr>
      <vt:lpstr>PowerPoint Presentation</vt:lpstr>
      <vt:lpstr>Hating on big tech</vt:lpstr>
      <vt:lpstr>PowerPoint Presentation</vt:lpstr>
      <vt:lpstr>Key terms and concepts</vt:lpstr>
      <vt:lpstr>Information goods</vt:lpstr>
      <vt:lpstr>Network effects and path dependence</vt:lpstr>
      <vt:lpstr>Platforms, ecosystems, and two-sided markets</vt:lpstr>
      <vt:lpstr>Platforms, ecosystems, and two-sided markets</vt:lpstr>
      <vt:lpstr>Platforms, ecosystems, and two-sided markets</vt:lpstr>
      <vt:lpstr>Platforms, ecosystems, and two-sided markets</vt:lpstr>
      <vt:lpstr>Should big tech firms be regulated or broken up?</vt:lpstr>
    </vt:vector>
  </TitlesOfParts>
  <Company>University of Missouri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asdfa</dc:title>
  <dc:creator>Peter G. Klein</dc:creator>
  <cp:lastModifiedBy>Peter Klein</cp:lastModifiedBy>
  <cp:revision>250</cp:revision>
  <cp:lastPrinted>2014-01-15T23:15:36Z</cp:lastPrinted>
  <dcterms:created xsi:type="dcterms:W3CDTF">2008-01-13T04:24:45Z</dcterms:created>
  <dcterms:modified xsi:type="dcterms:W3CDTF">2021-07-21T13:07:02Z</dcterms:modified>
</cp:coreProperties>
</file>