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sldIdLst>
    <p:sldId id="256" r:id="rId3"/>
    <p:sldId id="303" r:id="rId4"/>
    <p:sldId id="257" r:id="rId5"/>
    <p:sldId id="258" r:id="rId6"/>
    <p:sldId id="259" r:id="rId7"/>
    <p:sldId id="260" r:id="rId8"/>
    <p:sldId id="277" r:id="rId9"/>
    <p:sldId id="273" r:id="rId10"/>
    <p:sldId id="274" r:id="rId11"/>
    <p:sldId id="275" r:id="rId12"/>
    <p:sldId id="276" r:id="rId13"/>
    <p:sldId id="278" r:id="rId14"/>
    <p:sldId id="301" r:id="rId15"/>
    <p:sldId id="262" r:id="rId16"/>
    <p:sldId id="264" r:id="rId17"/>
    <p:sldId id="279" r:id="rId18"/>
    <p:sldId id="280" r:id="rId19"/>
    <p:sldId id="281" r:id="rId20"/>
    <p:sldId id="302" r:id="rId21"/>
    <p:sldId id="282" r:id="rId22"/>
    <p:sldId id="283" r:id="rId23"/>
    <p:sldId id="284" r:id="rId24"/>
    <p:sldId id="285" r:id="rId25"/>
    <p:sldId id="286" r:id="rId26"/>
    <p:sldId id="287" r:id="rId27"/>
    <p:sldId id="288" r:id="rId28"/>
    <p:sldId id="290" r:id="rId29"/>
    <p:sldId id="269" r:id="rId30"/>
    <p:sldId id="292" r:id="rId31"/>
    <p:sldId id="291" r:id="rId32"/>
    <p:sldId id="304" r:id="rId33"/>
    <p:sldId id="293" r:id="rId34"/>
    <p:sldId id="305" r:id="rId35"/>
    <p:sldId id="294" r:id="rId36"/>
    <p:sldId id="295" r:id="rId37"/>
    <p:sldId id="306" r:id="rId38"/>
    <p:sldId id="296" r:id="rId39"/>
    <p:sldId id="307" r:id="rId40"/>
    <p:sldId id="297" r:id="rId41"/>
    <p:sldId id="298" r:id="rId42"/>
    <p:sldId id="289" r:id="rId43"/>
    <p:sldId id="270" r:id="rId44"/>
    <p:sldId id="271" r:id="rId45"/>
    <p:sldId id="299" r:id="rId46"/>
    <p:sldId id="300"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napToObjects="1">
      <p:cViewPr varScale="1">
        <p:scale>
          <a:sx n="110" d="100"/>
          <a:sy n="110" d="100"/>
        </p:scale>
        <p:origin x="492" y="10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13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17574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98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E52FD-9F18-264B-AEE6-34ED7AA30172}" type="datetimeFigureOut">
              <a:rPr lang="en-US" smtClean="0"/>
              <a:t>7/19/2021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5449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E52FD-9F18-264B-AEE6-34ED7AA30172}" type="datetimeFigureOut">
              <a:rPr lang="en-US" smtClean="0"/>
              <a:t>7/19/2021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48031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E52FD-9F18-264B-AEE6-34ED7AA30172}" type="datetimeFigureOut">
              <a:rPr lang="en-US" smtClean="0"/>
              <a:t>7/19/2021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11472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FFE52FD-9F18-264B-AEE6-34ED7AA30172}" type="datetimeFigureOut">
              <a:rPr lang="en-US" smtClean="0"/>
              <a:t>7/19/2021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1314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FFE52FD-9F18-264B-AEE6-34ED7AA30172}" type="datetimeFigureOut">
              <a:rPr lang="en-US" smtClean="0"/>
              <a:t>7/19/2021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62493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E52FD-9F18-264B-AEE6-34ED7AA30172}" type="datetimeFigureOut">
              <a:rPr lang="en-US" smtClean="0"/>
              <a:t>7/19/2021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260690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9000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65865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8A4F-1A85-4887-8700-18DB5E4C09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464233-9229-416A-B608-2CEC114D0C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F5AC0-F7F7-4E18-A8FB-7B7E803AA792}"/>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8EE1E4B0-6D31-4C52-B6D8-540B3F20A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4CBF8-6F19-4A83-B01C-374541F7B1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919127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DEF0-2A4C-4109-A071-9ED4D2C1DA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E216F-3766-4CD7-B103-D6D61DEE2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E1129-C3F2-4A7E-AE8E-A4931717E014}"/>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1A113566-09A8-4B0B-9A39-60CB95BE1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B8F65-E85B-4104-A503-447D8F65941E}"/>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13356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CF45-9FD9-4792-BDFF-81C5C424CB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76C578-D134-481E-B053-3DBBB0834F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E3BD1-5516-4377-9A22-44BA3A264575}"/>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3D192873-2851-4C2A-8506-799135AC8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5B466-607E-43A6-8E08-BF565722A1D7}"/>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38170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BF9F-4100-44EB-81B0-1A6A52EC4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BA2524-7A18-47B4-869B-9FA08DC08B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DCC542-59F3-48D7-81F4-C0A1254C98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D803D2-12AC-4A3D-A089-8E2674FCCBA3}"/>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6" name="Footer Placeholder 5">
            <a:extLst>
              <a:ext uri="{FF2B5EF4-FFF2-40B4-BE49-F238E27FC236}">
                <a16:creationId xmlns:a16="http://schemas.microsoft.com/office/drawing/2014/main" id="{FCC1E9FE-3B8B-4643-9E96-1D5B81386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4AB4F-6D08-45D2-80EC-2BEDB1AC758B}"/>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092022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E5A6-9F38-4A00-87D5-836F04B9FE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779A3F-A85A-4B7D-8CF4-CCD8B868C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85BCB-FC2F-4CC4-93A3-B2B77C13CB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4D437C-ADF1-4A71-A700-D1288258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2B0BAF-B9D9-4326-B839-CF35AAA532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4DDF5-6CE6-4AC7-BA67-1A0ECCAC008F}"/>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8" name="Footer Placeholder 7">
            <a:extLst>
              <a:ext uri="{FF2B5EF4-FFF2-40B4-BE49-F238E27FC236}">
                <a16:creationId xmlns:a16="http://schemas.microsoft.com/office/drawing/2014/main" id="{C2B9D082-5C1F-48A2-81FB-D695B2007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FED48D-7C55-4DD4-A4A9-4AA13E4418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04058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1CD4-E9DE-482D-84E8-8992B792BF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598D4B-73A2-4F01-A3C8-C0433F8DD7EA}"/>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4" name="Footer Placeholder 3">
            <a:extLst>
              <a:ext uri="{FF2B5EF4-FFF2-40B4-BE49-F238E27FC236}">
                <a16:creationId xmlns:a16="http://schemas.microsoft.com/office/drawing/2014/main" id="{4D24DC82-16C9-4ECA-A1E6-2FDC4E3B10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2A08B0-0D3A-4579-AE89-732AE59484A0}"/>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215156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CD7F-9CFF-42C7-8374-1DD4B9CF674D}"/>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3" name="Footer Placeholder 2">
            <a:extLst>
              <a:ext uri="{FF2B5EF4-FFF2-40B4-BE49-F238E27FC236}">
                <a16:creationId xmlns:a16="http://schemas.microsoft.com/office/drawing/2014/main" id="{B6C064D4-20E6-4247-858D-2130B2DB15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B9D3D3-5CCD-4C75-8E53-3DA17DC5FA32}"/>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753956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2E335-09C8-4C6E-84EC-919863F35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B799F-5F72-4EA2-B8A2-B1D8BA4DA6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1279E4-400E-4975-B00A-6E9E659E9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1C88F-DEEA-4015-A34E-F62CC8FD7BDF}"/>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6" name="Footer Placeholder 5">
            <a:extLst>
              <a:ext uri="{FF2B5EF4-FFF2-40B4-BE49-F238E27FC236}">
                <a16:creationId xmlns:a16="http://schemas.microsoft.com/office/drawing/2014/main" id="{EA0AE919-8DBB-4D4F-A5D8-7DEB8858B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E17F7-F03C-496D-A4E7-712FAECADA85}"/>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357547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7785-6D53-4486-9CFB-A929B31EB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A0E19A-59A5-4BDE-90E5-CFA643095E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2BD671-E7D3-47A9-AC84-B4B1B49E2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96E4F1-F682-42CE-9F3E-83831FFB4A45}"/>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6" name="Footer Placeholder 5">
            <a:extLst>
              <a:ext uri="{FF2B5EF4-FFF2-40B4-BE49-F238E27FC236}">
                <a16:creationId xmlns:a16="http://schemas.microsoft.com/office/drawing/2014/main" id="{5576DB66-9B49-4729-A747-63E87E214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72CD3-7266-4EAE-BA31-A42B9E563E4C}"/>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80745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3D8B-655F-4EF3-9FE9-2C54101397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E05-0D9B-4060-B357-F661F5A91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1400D-017F-4A31-A31C-11DEB0E99FCB}"/>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C206F0E0-B5B1-4D62-A121-615280F62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50A1F-A732-4A8B-ACDE-EC14F8524A64}"/>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141237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7847B4-C461-4F8E-9002-CBAB21BFA2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8CAC4C-DB81-47A8-ACBA-927EFEA6D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1C35B-65A3-4423-A9B9-1CE8B924ABAF}"/>
              </a:ext>
            </a:extLst>
          </p:cNvPr>
          <p:cNvSpPr>
            <a:spLocks noGrp="1"/>
          </p:cNvSpPr>
          <p:nvPr>
            <p:ph type="dt" sz="half" idx="10"/>
          </p:nvPr>
        </p:nvSpPr>
        <p:spPr/>
        <p:txBody>
          <a:body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91DAFDF3-203C-46D8-A0DA-E1DD31B02C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922CE-ED14-475C-903D-5F38B42ECE7F}"/>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1012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FFE52FD-9F18-264B-AEE6-34ED7AA30172}" type="datetimeFigureOut">
              <a:rPr lang="en-US" smtClean="0"/>
              <a:t>7/19/2021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D9602E1-F6B0-A44E-896A-27245E7FBDC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6959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8F43-EDFB-4A2C-9328-16E7FD63F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D1476-CA28-4F44-9502-4FC7A5ED9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EEAC-B3C2-4A8A-8384-E70F324F0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E52FD-9F18-264B-AEE6-34ED7AA30172}" type="datetimeFigureOut">
              <a:rPr lang="en-US" smtClean="0"/>
              <a:t>7/19/2021</a:t>
            </a:fld>
            <a:endParaRPr lang="en-US"/>
          </a:p>
        </p:txBody>
      </p:sp>
      <p:sp>
        <p:nvSpPr>
          <p:cNvPr id="5" name="Footer Placeholder 4">
            <a:extLst>
              <a:ext uri="{FF2B5EF4-FFF2-40B4-BE49-F238E27FC236}">
                <a16:creationId xmlns:a16="http://schemas.microsoft.com/office/drawing/2014/main" id="{9121DB87-75A3-4382-9839-7370464F8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1F713D-9575-436F-9EE7-5EACBFA5D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4861031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latin typeface="+mn-lt"/>
              </a:rPr>
              <a:t>The Austrian Theory of the Business Cycle</a:t>
            </a:r>
          </a:p>
        </p:txBody>
      </p:sp>
      <p:sp>
        <p:nvSpPr>
          <p:cNvPr id="3" name="Subtitle 2"/>
          <p:cNvSpPr>
            <a:spLocks noGrp="1"/>
          </p:cNvSpPr>
          <p:nvPr>
            <p:ph type="subTitle" idx="1"/>
          </p:nvPr>
        </p:nvSpPr>
        <p:spPr/>
        <p:txBody>
          <a:bodyPr/>
          <a:lstStyle/>
          <a:p>
            <a:r>
              <a:rPr lang="en-US" dirty="0"/>
              <a:t>Jonathan Newman</a:t>
            </a:r>
          </a:p>
          <a:p>
            <a:r>
              <a:rPr lang="en-US" dirty="0"/>
              <a:t>Mises University 2021</a:t>
            </a:r>
          </a:p>
        </p:txBody>
      </p:sp>
    </p:spTree>
    <p:extLst>
      <p:ext uri="{BB962C8B-B14F-4D97-AF65-F5344CB8AC3E}">
        <p14:creationId xmlns:p14="http://schemas.microsoft.com/office/powerpoint/2010/main" val="2864194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58AB-099D-40A0-9422-1E1327678C1A}"/>
              </a:ext>
            </a:extLst>
          </p:cNvPr>
          <p:cNvSpPr>
            <a:spLocks noGrp="1"/>
          </p:cNvSpPr>
          <p:nvPr>
            <p:ph type="title"/>
          </p:nvPr>
        </p:nvSpPr>
        <p:spPr/>
        <p:txBody>
          <a:bodyPr/>
          <a:lstStyle/>
          <a:p>
            <a:r>
              <a:rPr lang="en-US" dirty="0"/>
              <a:t>Mises’s analogy</a:t>
            </a:r>
          </a:p>
        </p:txBody>
      </p:sp>
      <p:sp>
        <p:nvSpPr>
          <p:cNvPr id="3" name="Content Placeholder 2">
            <a:extLst>
              <a:ext uri="{FF2B5EF4-FFF2-40B4-BE49-F238E27FC236}">
                <a16:creationId xmlns:a16="http://schemas.microsoft.com/office/drawing/2014/main" id="{F866BAB5-F4E8-4FD0-B5DE-95C7C9FE113F}"/>
              </a:ext>
            </a:extLst>
          </p:cNvPr>
          <p:cNvSpPr>
            <a:spLocks noGrp="1"/>
          </p:cNvSpPr>
          <p:nvPr>
            <p:ph idx="1"/>
          </p:nvPr>
        </p:nvSpPr>
        <p:spPr/>
        <p:txBody>
          <a:bodyPr/>
          <a:lstStyle/>
          <a:p>
            <a:r>
              <a:rPr lang="en-US" dirty="0"/>
              <a:t>“The whole entrepreneurial class is, as it were, in the position of a master-builder whose task it is to erect a building out of a limited supply of building materials. If this man overestimates the quantity of the available supply, he drafts a plan for the execution of which the means at his disposal are not sufficient. He </a:t>
            </a:r>
            <a:r>
              <a:rPr lang="en-US" dirty="0" err="1"/>
              <a:t>oversizes</a:t>
            </a:r>
            <a:r>
              <a:rPr lang="en-US" dirty="0"/>
              <a:t> the groundwork and the foundations and only discovers later in the progress of the construction that he lacks the material needed for the completion of the structure. It is obvious that our master-builder's fault was not overinvestment, but an inappropriate employment of the means at his disposal.”</a:t>
            </a:r>
          </a:p>
          <a:p>
            <a:r>
              <a:rPr lang="en-US" dirty="0"/>
              <a:t>Human Action, p. 557</a:t>
            </a:r>
          </a:p>
        </p:txBody>
      </p:sp>
    </p:spTree>
    <p:extLst>
      <p:ext uri="{BB962C8B-B14F-4D97-AF65-F5344CB8AC3E}">
        <p14:creationId xmlns:p14="http://schemas.microsoft.com/office/powerpoint/2010/main" val="285805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What is a business cycle?</a:t>
            </a:r>
          </a:p>
        </p:txBody>
      </p:sp>
      <p:sp>
        <p:nvSpPr>
          <p:cNvPr id="3" name="Content Placeholder 2"/>
          <p:cNvSpPr>
            <a:spLocks noGrp="1"/>
          </p:cNvSpPr>
          <p:nvPr>
            <p:ph idx="1"/>
          </p:nvPr>
        </p:nvSpPr>
        <p:spPr/>
        <p:txBody>
          <a:bodyPr>
            <a:normAutofit/>
          </a:bodyPr>
          <a:lstStyle/>
          <a:p>
            <a:r>
              <a:rPr lang="en-US" dirty="0"/>
              <a:t>What it is </a:t>
            </a:r>
            <a:r>
              <a:rPr lang="en-US" i="1" dirty="0"/>
              <a:t>not</a:t>
            </a:r>
            <a:r>
              <a:rPr lang="en-US" dirty="0"/>
              <a:t>: Business fluctuations</a:t>
            </a:r>
          </a:p>
          <a:p>
            <a:pPr lvl="1"/>
            <a:r>
              <a:rPr lang="en-US" dirty="0"/>
              <a:t>Changes happen all the time in the market economy (production, consumption, preferences, resources)</a:t>
            </a:r>
          </a:p>
          <a:p>
            <a:pPr lvl="1"/>
            <a:r>
              <a:rPr lang="en-US" dirty="0"/>
              <a:t>Entrepreneurs have the task of dealing with and anticipating these changes by putting resources on the line to satisfy consumer demands.</a:t>
            </a:r>
          </a:p>
          <a:p>
            <a:pPr lvl="1"/>
            <a:endParaRPr lang="en-US" dirty="0"/>
          </a:p>
        </p:txBody>
      </p:sp>
    </p:spTree>
    <p:extLst>
      <p:ext uri="{BB962C8B-B14F-4D97-AF65-F5344CB8AC3E}">
        <p14:creationId xmlns:p14="http://schemas.microsoft.com/office/powerpoint/2010/main" val="320811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580172"/>
            <a:ext cx="10058400" cy="1450757"/>
          </a:xfrm>
        </p:spPr>
        <p:txBody>
          <a:bodyPr>
            <a:normAutofit/>
          </a:bodyPr>
          <a:lstStyle/>
          <a:p>
            <a:r>
              <a:rPr lang="en-US" dirty="0"/>
              <a:t>What is a business cycle?</a:t>
            </a:r>
          </a:p>
        </p:txBody>
      </p:sp>
      <p:sp>
        <p:nvSpPr>
          <p:cNvPr id="3" name="Content Placeholder 2"/>
          <p:cNvSpPr>
            <a:spLocks noGrp="1"/>
          </p:cNvSpPr>
          <p:nvPr>
            <p:ph idx="1"/>
          </p:nvPr>
        </p:nvSpPr>
        <p:spPr>
          <a:xfrm>
            <a:off x="1227669" y="811549"/>
            <a:ext cx="10058400" cy="4023360"/>
          </a:xfrm>
        </p:spPr>
        <p:txBody>
          <a:bodyPr>
            <a:normAutofit/>
          </a:bodyPr>
          <a:lstStyle/>
          <a:p>
            <a:r>
              <a:rPr lang="en-US" i="1" dirty="0"/>
              <a:t>General</a:t>
            </a:r>
            <a:r>
              <a:rPr lang="en-US" dirty="0"/>
              <a:t> boom and </a:t>
            </a:r>
            <a:r>
              <a:rPr lang="en-US" i="1" dirty="0"/>
              <a:t>general</a:t>
            </a:r>
            <a:r>
              <a:rPr lang="en-US" dirty="0"/>
              <a:t> bust</a:t>
            </a:r>
          </a:p>
          <a:p>
            <a:r>
              <a:rPr lang="en-US" dirty="0"/>
              <a:t>We see patterns in economic data like this:</a:t>
            </a:r>
          </a:p>
          <a:p>
            <a:endParaRPr lang="en-US" dirty="0"/>
          </a:p>
          <a:p>
            <a:pPr lvl="1"/>
            <a:endParaRPr lang="en-US" dirty="0"/>
          </a:p>
        </p:txBody>
      </p:sp>
      <p:pic>
        <p:nvPicPr>
          <p:cNvPr id="13" name="Picture 12" descr="A screenshot of a cell phone&#10;&#10;Description automatically generated">
            <a:extLst>
              <a:ext uri="{FF2B5EF4-FFF2-40B4-BE49-F238E27FC236}">
                <a16:creationId xmlns:a16="http://schemas.microsoft.com/office/drawing/2014/main" id="{9AB8AD08-78CE-42C4-8964-3EA4C5C2C846}"/>
              </a:ext>
            </a:extLst>
          </p:cNvPr>
          <p:cNvPicPr>
            <a:picLocks noChangeAspect="1"/>
          </p:cNvPicPr>
          <p:nvPr/>
        </p:nvPicPr>
        <p:blipFill>
          <a:blip r:embed="rId2"/>
          <a:stretch>
            <a:fillRect/>
          </a:stretch>
        </p:blipFill>
        <p:spPr>
          <a:xfrm>
            <a:off x="492560" y="1758843"/>
            <a:ext cx="5568726" cy="2227489"/>
          </a:xfrm>
          <a:prstGeom prst="rect">
            <a:avLst/>
          </a:prstGeom>
        </p:spPr>
      </p:pic>
      <p:pic>
        <p:nvPicPr>
          <p:cNvPr id="15" name="Picture 14" descr="A close up of a map&#10;&#10;Description automatically generated">
            <a:extLst>
              <a:ext uri="{FF2B5EF4-FFF2-40B4-BE49-F238E27FC236}">
                <a16:creationId xmlns:a16="http://schemas.microsoft.com/office/drawing/2014/main" id="{20B134B1-A4CF-4212-A563-175E4D3ECD11}"/>
              </a:ext>
            </a:extLst>
          </p:cNvPr>
          <p:cNvPicPr>
            <a:picLocks noChangeAspect="1"/>
          </p:cNvPicPr>
          <p:nvPr/>
        </p:nvPicPr>
        <p:blipFill>
          <a:blip r:embed="rId3"/>
          <a:stretch>
            <a:fillRect/>
          </a:stretch>
        </p:blipFill>
        <p:spPr>
          <a:xfrm>
            <a:off x="6126480" y="1842374"/>
            <a:ext cx="5568726" cy="2143958"/>
          </a:xfrm>
          <a:prstGeom prst="rect">
            <a:avLst/>
          </a:prstGeom>
        </p:spPr>
      </p:pic>
      <p:pic>
        <p:nvPicPr>
          <p:cNvPr id="8" name="Picture 7" descr="A screenshot of a social media post&#10;&#10;Description automatically generated">
            <a:extLst>
              <a:ext uri="{FF2B5EF4-FFF2-40B4-BE49-F238E27FC236}">
                <a16:creationId xmlns:a16="http://schemas.microsoft.com/office/drawing/2014/main" id="{7C5426A1-1C1E-4488-9052-3F7E8E4ABBEA}"/>
              </a:ext>
            </a:extLst>
          </p:cNvPr>
          <p:cNvPicPr>
            <a:picLocks noChangeAspect="1"/>
          </p:cNvPicPr>
          <p:nvPr/>
        </p:nvPicPr>
        <p:blipFill>
          <a:blip r:embed="rId4"/>
          <a:stretch>
            <a:fillRect/>
          </a:stretch>
        </p:blipFill>
        <p:spPr>
          <a:xfrm>
            <a:off x="492563" y="4020412"/>
            <a:ext cx="5568723" cy="2143958"/>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C04A5F4E-5ACA-41A1-B189-47FDB6315FDD}"/>
              </a:ext>
            </a:extLst>
          </p:cNvPr>
          <p:cNvPicPr>
            <a:picLocks noChangeAspect="1"/>
          </p:cNvPicPr>
          <p:nvPr/>
        </p:nvPicPr>
        <p:blipFill>
          <a:blip r:embed="rId5"/>
          <a:stretch>
            <a:fillRect/>
          </a:stretch>
        </p:blipFill>
        <p:spPr>
          <a:xfrm>
            <a:off x="6126480" y="4020412"/>
            <a:ext cx="5568726" cy="2143958"/>
          </a:xfrm>
          <a:prstGeom prst="rect">
            <a:avLst/>
          </a:prstGeom>
        </p:spPr>
      </p:pic>
    </p:spTree>
    <p:extLst>
      <p:ext uri="{BB962C8B-B14F-4D97-AF65-F5344CB8AC3E}">
        <p14:creationId xmlns:p14="http://schemas.microsoft.com/office/powerpoint/2010/main" val="615272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Consumer prices vs. factor prices</a:t>
            </a:r>
          </a:p>
          <a:p>
            <a:pPr lvl="1"/>
            <a:r>
              <a:rPr lang="en-US" dirty="0"/>
              <a:t>Rothbard, </a:t>
            </a:r>
            <a:r>
              <a:rPr lang="en-US" i="1" dirty="0"/>
              <a:t>America’s Great Depression, </a:t>
            </a:r>
            <a:r>
              <a:rPr lang="en-US" dirty="0"/>
              <a:t>p. 9: “capital-goods industries fluctuate more widely than do the consumer-goods industries”</a:t>
            </a:r>
          </a:p>
          <a:p>
            <a:pPr lvl="1"/>
            <a:endParaRPr lang="en-US" dirty="0"/>
          </a:p>
          <a:p>
            <a:endParaRPr lang="en-US" dirty="0"/>
          </a:p>
          <a:p>
            <a:pPr lvl="1"/>
            <a:endParaRPr lang="en-US" dirty="0"/>
          </a:p>
        </p:txBody>
      </p:sp>
      <p:pic>
        <p:nvPicPr>
          <p:cNvPr id="5" name="Picture 4" descr="fredgrap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1491" y="3319779"/>
            <a:ext cx="3569367" cy="2370699"/>
          </a:xfrm>
          <a:prstGeom prst="rect">
            <a:avLst/>
          </a:prstGeom>
        </p:spPr>
      </p:pic>
      <p:pic>
        <p:nvPicPr>
          <p:cNvPr id="6" name="Picture 5" descr="fredgrap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8247" y="3319778"/>
            <a:ext cx="3569366" cy="2370698"/>
          </a:xfrm>
          <a:prstGeom prst="rect">
            <a:avLst/>
          </a:prstGeom>
        </p:spPr>
      </p:pic>
    </p:spTree>
    <p:extLst>
      <p:ext uri="{BB962C8B-B14F-4D97-AF65-F5344CB8AC3E}">
        <p14:creationId xmlns:p14="http://schemas.microsoft.com/office/powerpoint/2010/main" val="3351819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Theory must account for these phenomena:</a:t>
            </a:r>
          </a:p>
          <a:p>
            <a:pPr lvl="1"/>
            <a:r>
              <a:rPr lang="en-US" dirty="0"/>
              <a:t>The “shape” or stages of the cycle: boom then bust</a:t>
            </a:r>
          </a:p>
          <a:p>
            <a:pPr lvl="1"/>
            <a:r>
              <a:rPr lang="en-US" dirty="0"/>
              <a:t>The cluster of entrepreneurial errors</a:t>
            </a:r>
          </a:p>
          <a:p>
            <a:pPr lvl="1"/>
            <a:r>
              <a:rPr lang="en-US" dirty="0"/>
              <a:t>The more dramatic fluctuations in capital-goods industries compared to consumer-goods industries</a:t>
            </a:r>
          </a:p>
          <a:p>
            <a:r>
              <a:rPr lang="en-US" dirty="0"/>
              <a:t>Suspects:</a:t>
            </a:r>
          </a:p>
          <a:p>
            <a:pPr lvl="1"/>
            <a:r>
              <a:rPr lang="en-US" dirty="0"/>
              <a:t>Money</a:t>
            </a:r>
          </a:p>
          <a:p>
            <a:pPr lvl="1"/>
            <a:r>
              <a:rPr lang="en-US" dirty="0"/>
              <a:t>Credit</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84494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AFCE-C367-4753-A909-25887DF8A3B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A8591B9-64CA-42E5-8F0C-BD236034E76B}"/>
              </a:ext>
            </a:extLst>
          </p:cNvPr>
          <p:cNvSpPr>
            <a:spLocks noGrp="1"/>
          </p:cNvSpPr>
          <p:nvPr>
            <p:ph idx="1"/>
          </p:nvPr>
        </p:nvSpPr>
        <p:spPr/>
        <p:txBody>
          <a:bodyPr/>
          <a:lstStyle/>
          <a:p>
            <a:pPr marL="457200" indent="-457200">
              <a:buFont typeface="+mj-lt"/>
              <a:buAutoNum type="arabicPeriod"/>
            </a:pPr>
            <a:r>
              <a:rPr lang="en-US" dirty="0"/>
              <a:t>Structure of production</a:t>
            </a:r>
          </a:p>
          <a:p>
            <a:pPr marL="457200" indent="-457200">
              <a:buFont typeface="+mj-lt"/>
              <a:buAutoNum type="arabicPeriod"/>
            </a:pPr>
            <a:r>
              <a:rPr lang="en-US" dirty="0"/>
              <a:t>Time preference and interest</a:t>
            </a:r>
          </a:p>
          <a:p>
            <a:pPr marL="457200" indent="-457200">
              <a:buFont typeface="+mj-lt"/>
              <a:buAutoNum type="arabicPeriod"/>
            </a:pPr>
            <a:r>
              <a:rPr lang="en-US" dirty="0"/>
              <a:t>Sustainable growth</a:t>
            </a:r>
          </a:p>
          <a:p>
            <a:pPr marL="457200" indent="-457200">
              <a:buFont typeface="+mj-lt"/>
              <a:buAutoNum type="arabicPeriod"/>
            </a:pPr>
            <a:r>
              <a:rPr lang="en-US" dirty="0"/>
              <a:t>Unsustainable growth</a:t>
            </a:r>
          </a:p>
          <a:p>
            <a:pPr marL="457200" indent="-457200">
              <a:buFont typeface="+mj-lt"/>
              <a:buAutoNum type="arabicPeriod"/>
            </a:pPr>
            <a:r>
              <a:rPr lang="en-US" dirty="0"/>
              <a:t>Overconsumption and malinvestment</a:t>
            </a:r>
          </a:p>
          <a:p>
            <a:endParaRPr lang="en-US" dirty="0"/>
          </a:p>
        </p:txBody>
      </p:sp>
    </p:spTree>
    <p:extLst>
      <p:ext uri="{BB962C8B-B14F-4D97-AF65-F5344CB8AC3E}">
        <p14:creationId xmlns:p14="http://schemas.microsoft.com/office/powerpoint/2010/main" val="155167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dianakitchen.com/wp-content/uploads/2015/03/Ham-Sandwich.jpg">
            <a:extLst>
              <a:ext uri="{FF2B5EF4-FFF2-40B4-BE49-F238E27FC236}">
                <a16:creationId xmlns:a16="http://schemas.microsoft.com/office/drawing/2014/main" id="{FE19D570-F6B1-411E-A52C-EC8D47F3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463" y="0"/>
            <a:ext cx="7837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191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1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6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7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7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9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9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8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9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7"/>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0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nodeType="clickEffect">
                                  <p:stCondLst>
                                    <p:cond delay="0"/>
                                  </p:stCondLst>
                                  <p:childTnLst>
                                    <p:set>
                                      <p:cBhvr>
                                        <p:cTn id="184" dur="1" fill="hold">
                                          <p:stCondLst>
                                            <p:cond delay="0"/>
                                          </p:stCondLst>
                                        </p:cTn>
                                        <p:tgtEl>
                                          <p:spTgt spid="150"/>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5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1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7"/>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4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46"/>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3"/>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5"/>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26"/>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28"/>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11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4"/>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nodeType="clickEffect">
                                  <p:stCondLst>
                                    <p:cond delay="0"/>
                                  </p:stCondLst>
                                  <p:childTnLst>
                                    <p:set>
                                      <p:cBhvr>
                                        <p:cTn id="222" dur="1" fill="hold">
                                          <p:stCondLst>
                                            <p:cond delay="0"/>
                                          </p:stCondLst>
                                        </p:cTn>
                                        <p:tgtEl>
                                          <p:spTgt spid="121"/>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nodeType="clickEffect">
                                  <p:stCondLst>
                                    <p:cond delay="0"/>
                                  </p:stCondLst>
                                  <p:childTnLst>
                                    <p:set>
                                      <p:cBhvr>
                                        <p:cTn id="226" dur="1" fill="hold">
                                          <p:stCondLst>
                                            <p:cond delay="0"/>
                                          </p:stCondLst>
                                        </p:cTn>
                                        <p:tgtEl>
                                          <p:spTgt spid="15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nodeType="clickEffect">
                                  <p:stCondLst>
                                    <p:cond delay="0"/>
                                  </p:stCondLst>
                                  <p:childTnLst>
                                    <p:set>
                                      <p:cBhvr>
                                        <p:cTn id="230" dur="1" fill="hold">
                                          <p:stCondLst>
                                            <p:cond delay="0"/>
                                          </p:stCondLst>
                                        </p:cTn>
                                        <p:tgtEl>
                                          <p:spTgt spid="117"/>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15"/>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13"/>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8"/>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9"/>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42"/>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154"/>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132"/>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34"/>
                                        </p:tgtEl>
                                        <p:attrNameLst>
                                          <p:attrName>style.visibility</p:attrName>
                                        </p:attrNameLst>
                                      </p:cBhvr>
                                      <p:to>
                                        <p:strVal val="visible"/>
                                      </p:to>
                                    </p:set>
                                  </p:childTnLst>
                                </p:cTn>
                              </p:par>
                              <p:par>
                                <p:cTn id="251" presetID="1" presetClass="entr" presetSubtype="0" fill="hold" nodeType="withEffect">
                                  <p:stCondLst>
                                    <p:cond delay="0"/>
                                  </p:stCondLst>
                                  <p:childTnLst>
                                    <p:set>
                                      <p:cBhvr>
                                        <p:cTn id="252" dur="1" fill="hold">
                                          <p:stCondLst>
                                            <p:cond delay="0"/>
                                          </p:stCondLst>
                                        </p:cTn>
                                        <p:tgtEl>
                                          <p:spTgt spid="139"/>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29"/>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nodeType="clickEffect">
                                  <p:stCondLst>
                                    <p:cond delay="0"/>
                                  </p:stCondLst>
                                  <p:childTnLst>
                                    <p:set>
                                      <p:cBhvr>
                                        <p:cTn id="258" dur="1" fill="hold">
                                          <p:stCondLst>
                                            <p:cond delay="0"/>
                                          </p:stCondLst>
                                        </p:cTn>
                                        <p:tgtEl>
                                          <p:spTgt spid="184"/>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186"/>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65"/>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6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2"/>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59"/>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189"/>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191"/>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66"/>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67"/>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nodeType="clickEffect">
                                  <p:stCondLst>
                                    <p:cond delay="0"/>
                                  </p:stCondLst>
                                  <p:childTnLst>
                                    <p:set>
                                      <p:cBhvr>
                                        <p:cTn id="282" dur="1" fill="hold">
                                          <p:stCondLst>
                                            <p:cond delay="0"/>
                                          </p:stCondLst>
                                        </p:cTn>
                                        <p:tgtEl>
                                          <p:spTgt spid="164"/>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60"/>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193"/>
                                        </p:tgtEl>
                                        <p:attrNameLst>
                                          <p:attrName>style.visibility</p:attrName>
                                        </p:attrNameLst>
                                      </p:cBhvr>
                                      <p:to>
                                        <p:strVal val="visible"/>
                                      </p:to>
                                    </p:set>
                                  </p:childTnLst>
                                </p:cTn>
                              </p:par>
                              <p:par>
                                <p:cTn id="287" presetID="1" presetClass="entr" presetSubtype="0" fill="hold" nodeType="withEffect">
                                  <p:stCondLst>
                                    <p:cond delay="0"/>
                                  </p:stCondLst>
                                  <p:childTnLst>
                                    <p:set>
                                      <p:cBhvr>
                                        <p:cTn id="288" dur="1" fill="hold">
                                          <p:stCondLst>
                                            <p:cond delay="0"/>
                                          </p:stCondLst>
                                        </p:cTn>
                                        <p:tgtEl>
                                          <p:spTgt spid="195"/>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70"/>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68"/>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nodeType="clickEffect">
                                  <p:stCondLst>
                                    <p:cond delay="0"/>
                                  </p:stCondLst>
                                  <p:childTnLst>
                                    <p:set>
                                      <p:cBhvr>
                                        <p:cTn id="296" dur="1" fill="hold">
                                          <p:stCondLst>
                                            <p:cond delay="0"/>
                                          </p:stCondLst>
                                        </p:cTn>
                                        <p:tgtEl>
                                          <p:spTgt spid="229"/>
                                        </p:tgtEl>
                                        <p:attrNameLst>
                                          <p:attrName>style.visibility</p:attrName>
                                        </p:attrNameLst>
                                      </p:cBhvr>
                                      <p:to>
                                        <p:strVal val="visible"/>
                                      </p:to>
                                    </p:set>
                                  </p:childTnLst>
                                </p:cTn>
                              </p:par>
                              <p:par>
                                <p:cTn id="297" presetID="1" presetClass="entr" presetSubtype="0" fill="hold" nodeType="withEffect">
                                  <p:stCondLst>
                                    <p:cond delay="0"/>
                                  </p:stCondLst>
                                  <p:childTnLst>
                                    <p:set>
                                      <p:cBhvr>
                                        <p:cTn id="298" dur="1" fill="hold">
                                          <p:stCondLst>
                                            <p:cond delay="0"/>
                                          </p:stCondLst>
                                        </p:cTn>
                                        <p:tgtEl>
                                          <p:spTgt spid="231"/>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nodeType="clickEffect">
                                  <p:stCondLst>
                                    <p:cond delay="0"/>
                                  </p:stCondLst>
                                  <p:childTnLst>
                                    <p:set>
                                      <p:cBhvr>
                                        <p:cTn id="304" dur="1" fill="hold">
                                          <p:stCondLst>
                                            <p:cond delay="0"/>
                                          </p:stCondLst>
                                        </p:cTn>
                                        <p:tgtEl>
                                          <p:spTgt spid="179"/>
                                        </p:tgtEl>
                                        <p:attrNameLst>
                                          <p:attrName>style.visibility</p:attrName>
                                        </p:attrNameLst>
                                      </p:cBhvr>
                                      <p:to>
                                        <p:strVal val="visible"/>
                                      </p:to>
                                    </p:set>
                                  </p:childTnLst>
                                </p:cTn>
                              </p:par>
                              <p:par>
                                <p:cTn id="305" presetID="1" presetClass="entr" presetSubtype="0" fill="hold" nodeType="withEffect">
                                  <p:stCondLst>
                                    <p:cond delay="0"/>
                                  </p:stCondLst>
                                  <p:childTnLst>
                                    <p:set>
                                      <p:cBhvr>
                                        <p:cTn id="306" dur="1" fill="hold">
                                          <p:stCondLst>
                                            <p:cond delay="0"/>
                                          </p:stCondLst>
                                        </p:cTn>
                                        <p:tgtEl>
                                          <p:spTgt spid="177"/>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81"/>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74"/>
                                        </p:tgtEl>
                                        <p:attrNameLst>
                                          <p:attrName>style.visibility</p:attrName>
                                        </p:attrNameLst>
                                      </p:cBhvr>
                                      <p:to>
                                        <p:strVal val="visible"/>
                                      </p:to>
                                    </p:set>
                                  </p:childTnLst>
                                </p:cTn>
                              </p:par>
                              <p:par>
                                <p:cTn id="311" presetID="1" presetClass="entr" presetSubtype="0" fill="hold" nodeType="withEffect">
                                  <p:stCondLst>
                                    <p:cond delay="0"/>
                                  </p:stCondLst>
                                  <p:childTnLst>
                                    <p:set>
                                      <p:cBhvr>
                                        <p:cTn id="312" dur="1" fill="hold">
                                          <p:stCondLst>
                                            <p:cond delay="0"/>
                                          </p:stCondLst>
                                        </p:cTn>
                                        <p:tgtEl>
                                          <p:spTgt spid="172"/>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130"/>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presetID="1" presetClass="entr" presetSubtype="0" fill="hold" grpId="0" nodeType="clickEffect">
                                  <p:stCondLst>
                                    <p:cond delay="0"/>
                                  </p:stCondLst>
                                  <p:childTnLst>
                                    <p:set>
                                      <p:cBhvr>
                                        <p:cTn id="318" dur="1" fill="hold">
                                          <p:stCondLst>
                                            <p:cond delay="0"/>
                                          </p:stCondLst>
                                        </p:cTn>
                                        <p:tgtEl>
                                          <p:spTgt spid="220"/>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8"/>
                                        </p:tgtEl>
                                        <p:attrNameLst>
                                          <p:attrName>style.visibility</p:attrName>
                                        </p:attrNameLst>
                                      </p:cBhvr>
                                      <p:to>
                                        <p:strVal val="visible"/>
                                      </p:to>
                                    </p:set>
                                  </p:childTnLst>
                                </p:cTn>
                              </p:par>
                              <p:par>
                                <p:cTn id="321" presetID="1" presetClass="entr" presetSubtype="0" fill="hold" nodeType="withEffect">
                                  <p:stCondLst>
                                    <p:cond delay="0"/>
                                  </p:stCondLst>
                                  <p:childTnLst>
                                    <p:set>
                                      <p:cBhvr>
                                        <p:cTn id="322" dur="1" fill="hold">
                                          <p:stCondLst>
                                            <p:cond delay="0"/>
                                          </p:stCondLst>
                                        </p:cTn>
                                        <p:tgtEl>
                                          <p:spTgt spid="222"/>
                                        </p:tgtEl>
                                        <p:attrNameLst>
                                          <p:attrName>style.visibility</p:attrName>
                                        </p:attrNameLst>
                                      </p:cBhvr>
                                      <p:to>
                                        <p:strVal val="visible"/>
                                      </p:to>
                                    </p:set>
                                  </p:childTnLst>
                                </p:cTn>
                              </p:par>
                              <p:par>
                                <p:cTn id="323" presetID="1" presetClass="entr" presetSubtype="0" fill="hold" nodeType="withEffect">
                                  <p:stCondLst>
                                    <p:cond delay="0"/>
                                  </p:stCondLst>
                                  <p:childTnLst>
                                    <p:set>
                                      <p:cBhvr>
                                        <p:cTn id="324" dur="1" fill="hold">
                                          <p:stCondLst>
                                            <p:cond delay="0"/>
                                          </p:stCondLst>
                                        </p:cTn>
                                        <p:tgtEl>
                                          <p:spTgt spid="207"/>
                                        </p:tgtEl>
                                        <p:attrNameLst>
                                          <p:attrName>style.visibility</p:attrName>
                                        </p:attrNameLst>
                                      </p:cBhvr>
                                      <p:to>
                                        <p:strVal val="visible"/>
                                      </p:to>
                                    </p:set>
                                  </p:childTnLst>
                                </p:cTn>
                              </p:par>
                              <p:par>
                                <p:cTn id="325" presetID="1" presetClass="entr" presetSubtype="0" fill="hold" nodeType="withEffect">
                                  <p:stCondLst>
                                    <p:cond delay="0"/>
                                  </p:stCondLst>
                                  <p:childTnLst>
                                    <p:set>
                                      <p:cBhvr>
                                        <p:cTn id="326" dur="1" fill="hold">
                                          <p:stCondLst>
                                            <p:cond delay="0"/>
                                          </p:stCondLst>
                                        </p:cTn>
                                        <p:tgtEl>
                                          <p:spTgt spid="209"/>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202"/>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82"/>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203"/>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nodeType="clickEffect">
                                  <p:stCondLst>
                                    <p:cond delay="0"/>
                                  </p:stCondLst>
                                  <p:childTnLst>
                                    <p:set>
                                      <p:cBhvr>
                                        <p:cTn id="336" dur="1" fill="hold">
                                          <p:stCondLst>
                                            <p:cond delay="0"/>
                                          </p:stCondLst>
                                        </p:cTn>
                                        <p:tgtEl>
                                          <p:spTgt spid="200"/>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196"/>
                                        </p:tgtEl>
                                        <p:attrNameLst>
                                          <p:attrName>style.visibility</p:attrName>
                                        </p:attrNameLst>
                                      </p:cBhvr>
                                      <p:to>
                                        <p:strVal val="visible"/>
                                      </p:to>
                                    </p:set>
                                  </p:childTnLst>
                                </p:cTn>
                              </p:par>
                              <p:par>
                                <p:cTn id="339" presetID="1" presetClass="entr" presetSubtype="0" fill="hold" nodeType="withEffect">
                                  <p:stCondLst>
                                    <p:cond delay="0"/>
                                  </p:stCondLst>
                                  <p:childTnLst>
                                    <p:set>
                                      <p:cBhvr>
                                        <p:cTn id="340" dur="1" fill="hold">
                                          <p:stCondLst>
                                            <p:cond delay="0"/>
                                          </p:stCondLst>
                                        </p:cTn>
                                        <p:tgtEl>
                                          <p:spTgt spid="216"/>
                                        </p:tgtEl>
                                        <p:attrNameLst>
                                          <p:attrName>style.visibility</p:attrName>
                                        </p:attrNameLst>
                                      </p:cBhvr>
                                      <p:to>
                                        <p:strVal val="visible"/>
                                      </p:to>
                                    </p:set>
                                  </p:childTnLst>
                                </p:cTn>
                              </p:par>
                              <p:par>
                                <p:cTn id="341" presetID="1" presetClass="entr" presetSubtype="0" fill="hold" nodeType="withEffect">
                                  <p:stCondLst>
                                    <p:cond delay="0"/>
                                  </p:stCondLst>
                                  <p:childTnLst>
                                    <p:set>
                                      <p:cBhvr>
                                        <p:cTn id="342" dur="1" fill="hold">
                                          <p:stCondLst>
                                            <p:cond delay="0"/>
                                          </p:stCondLst>
                                        </p:cTn>
                                        <p:tgtEl>
                                          <p:spTgt spid="211"/>
                                        </p:tgtEl>
                                        <p:attrNameLst>
                                          <p:attrName>style.visibility</p:attrName>
                                        </p:attrNameLst>
                                      </p:cBhvr>
                                      <p:to>
                                        <p:strVal val="visible"/>
                                      </p:to>
                                    </p:set>
                                  </p:childTnLst>
                                </p:cTn>
                              </p:par>
                              <p:par>
                                <p:cTn id="343" presetID="1" presetClass="entr" presetSubtype="0" fill="hold" nodeType="withEffect">
                                  <p:stCondLst>
                                    <p:cond delay="0"/>
                                  </p:stCondLst>
                                  <p:childTnLst>
                                    <p:set>
                                      <p:cBhvr>
                                        <p:cTn id="344" dur="1" fill="hold">
                                          <p:stCondLst>
                                            <p:cond delay="0"/>
                                          </p:stCondLst>
                                        </p:cTn>
                                        <p:tgtEl>
                                          <p:spTgt spid="213"/>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204"/>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205"/>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214"/>
                                        </p:tgtEl>
                                        <p:attrNameLst>
                                          <p:attrName>style.visibility</p:attrName>
                                        </p:attrNameLst>
                                      </p:cBhvr>
                                      <p:to>
                                        <p:strVal val="visible"/>
                                      </p:to>
                                    </p:set>
                                  </p:childTnLst>
                                </p:cTn>
                              </p:par>
                              <p:par>
                                <p:cTn id="351" presetID="1" presetClass="entr" presetSubtype="0" fill="hold" nodeType="withEffect">
                                  <p:stCondLst>
                                    <p:cond delay="0"/>
                                  </p:stCondLst>
                                  <p:childTnLst>
                                    <p:set>
                                      <p:cBhvr>
                                        <p:cTn id="352" dur="1" fill="hold">
                                          <p:stCondLst>
                                            <p:cond delay="0"/>
                                          </p:stCondLst>
                                        </p:cTn>
                                        <p:tgtEl>
                                          <p:spTgt spid="226"/>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15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nodeType="clickEffect">
                                  <p:stCondLst>
                                    <p:cond delay="0"/>
                                  </p:stCondLst>
                                  <p:childTnLst>
                                    <p:set>
                                      <p:cBhvr>
                                        <p:cTn id="360" dur="1" fill="hold">
                                          <p:stCondLst>
                                            <p:cond delay="0"/>
                                          </p:stCondLst>
                                        </p:cTn>
                                        <p:tgtEl>
                                          <p:spTgt spid="224"/>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nodeType="clickEffect">
                                  <p:stCondLst>
                                    <p:cond delay="0"/>
                                  </p:stCondLst>
                                  <p:childTnLst>
                                    <p:set>
                                      <p:cBhvr>
                                        <p:cTn id="364"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6" grpId="0"/>
      <p:bldP spid="167" grpId="0"/>
      <p:bldP spid="168" grpId="0"/>
      <p:bldP spid="169" grpId="0"/>
      <p:bldP spid="170" grpId="0"/>
      <p:bldP spid="182" grpId="0"/>
      <p:bldP spid="196" grpId="0"/>
      <p:bldP spid="202" grpId="0"/>
      <p:bldP spid="203" grpId="0"/>
      <p:bldP spid="204" grpId="0"/>
      <p:bldP spid="205" grpId="0"/>
      <p:bldP spid="214" grpId="0"/>
      <p:bldP spid="220" grpId="0"/>
      <p:bldP spid="2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cytoscape.org/images/screenshots/nested_network3.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1" r="4677" b="13741"/>
          <a:stretch/>
        </p:blipFill>
        <p:spPr bwMode="auto">
          <a:xfrm>
            <a:off x="-278533" y="-167071"/>
            <a:ext cx="13258800" cy="7996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mages.patternity.org/Patternity_ScribbleSketch.jpeg"/>
          <p:cNvPicPr>
            <a:picLocks noChangeAspect="1" noChangeArrowheads="1"/>
          </p:cNvPicPr>
          <p:nvPr/>
        </p:nvPicPr>
        <p:blipFill rotWithShape="1">
          <a:blip r:embed="rId2">
            <a:extLst>
              <a:ext uri="{28A0092B-C50C-407E-A947-70E740481C1C}">
                <a14:useLocalDpi xmlns:a14="http://schemas.microsoft.com/office/drawing/2010/main" val="0"/>
              </a:ext>
            </a:extLst>
          </a:blip>
          <a:srcRect r="10436"/>
          <a:stretch/>
        </p:blipFill>
        <p:spPr bwMode="auto">
          <a:xfrm rot="5400000">
            <a:off x="1619181" y="-2401096"/>
            <a:ext cx="8515487" cy="1263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562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
        <p:nvSpPr>
          <p:cNvPr id="236" name="Arrow: Right 235">
            <a:extLst>
              <a:ext uri="{FF2B5EF4-FFF2-40B4-BE49-F238E27FC236}">
                <a16:creationId xmlns:a16="http://schemas.microsoft.com/office/drawing/2014/main" id="{D1113489-D54F-4AA4-BF53-82290849FBB2}"/>
              </a:ext>
            </a:extLst>
          </p:cNvPr>
          <p:cNvSpPr/>
          <p:nvPr/>
        </p:nvSpPr>
        <p:spPr>
          <a:xfrm>
            <a:off x="952597" y="345719"/>
            <a:ext cx="10343299" cy="6055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22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par>
                                <p:cTn id="8" presetID="42" presetClass="path" presetSubtype="0" accel="50000" decel="50000" fill="hold" grpId="0" nodeType="withEffect">
                                  <p:stCondLst>
                                    <p:cond delay="0"/>
                                  </p:stCondLst>
                                  <p:childTnLst>
                                    <p:animMotion origin="layout" path="M 6.25E-7 -2.96296E-6 L 0.37435 0.00579 " pathEditMode="relative" rAng="0" ptsTypes="AA">
                                      <p:cBhvr>
                                        <p:cTn id="9" dur="2000" fill="hold"/>
                                        <p:tgtEl>
                                          <p:spTgt spid="5"/>
                                        </p:tgtEl>
                                        <p:attrNameLst>
                                          <p:attrName>ppt_x</p:attrName>
                                          <p:attrName>ppt_y</p:attrName>
                                        </p:attrNameLst>
                                      </p:cBhvr>
                                      <p:rCtr x="18711" y="278"/>
                                    </p:animMotion>
                                  </p:childTnLst>
                                </p:cTn>
                              </p:par>
                              <p:par>
                                <p:cTn id="10" presetID="42" presetClass="path" presetSubtype="0" accel="50000" decel="50000" fill="hold" grpId="0" nodeType="withEffect">
                                  <p:stCondLst>
                                    <p:cond delay="0"/>
                                  </p:stCondLst>
                                  <p:childTnLst>
                                    <p:animMotion origin="layout" path="M 8.33333E-7 -2.96296E-6 L 0.43268 0.31736 " pathEditMode="relative" rAng="0" ptsTypes="AA">
                                      <p:cBhvr>
                                        <p:cTn id="11" dur="2000" fill="hold"/>
                                        <p:tgtEl>
                                          <p:spTgt spid="31"/>
                                        </p:tgtEl>
                                        <p:attrNameLst>
                                          <p:attrName>ppt_x</p:attrName>
                                          <p:attrName>ppt_y</p:attrName>
                                        </p:attrNameLst>
                                      </p:cBhvr>
                                      <p:rCtr x="21628" y="15856"/>
                                    </p:animMotion>
                                  </p:childTnLst>
                                </p:cTn>
                              </p:par>
                              <p:par>
                                <p:cTn id="12" presetID="42" presetClass="path" presetSubtype="0" accel="50000" decel="50000" fill="hold" grpId="0" nodeType="withEffect">
                                  <p:stCondLst>
                                    <p:cond delay="0"/>
                                  </p:stCondLst>
                                  <p:childTnLst>
                                    <p:animMotion origin="layout" path="M 3.75E-6 7.40741E-7 L 0.34531 -0.10232 " pathEditMode="relative" rAng="0" ptsTypes="AA">
                                      <p:cBhvr>
                                        <p:cTn id="13" dur="2000" fill="hold"/>
                                        <p:tgtEl>
                                          <p:spTgt spid="24"/>
                                        </p:tgtEl>
                                        <p:attrNameLst>
                                          <p:attrName>ppt_x</p:attrName>
                                          <p:attrName>ppt_y</p:attrName>
                                        </p:attrNameLst>
                                      </p:cBhvr>
                                      <p:rCtr x="17266" y="-5116"/>
                                    </p:animMotion>
                                  </p:childTnLst>
                                </p:cTn>
                              </p:par>
                              <p:par>
                                <p:cTn id="14" presetID="42" presetClass="path" presetSubtype="0" accel="50000" decel="50000" fill="hold" grpId="0" nodeType="withEffect">
                                  <p:stCondLst>
                                    <p:cond delay="0"/>
                                  </p:stCondLst>
                                  <p:childTnLst>
                                    <p:animMotion origin="layout" path="M 2.5E-6 7.40741E-7 L 0.2069 -0.02222 " pathEditMode="relative" rAng="0" ptsTypes="AA">
                                      <p:cBhvr>
                                        <p:cTn id="15" dur="2000" fill="hold"/>
                                        <p:tgtEl>
                                          <p:spTgt spid="25"/>
                                        </p:tgtEl>
                                        <p:attrNameLst>
                                          <p:attrName>ppt_x</p:attrName>
                                          <p:attrName>ppt_y</p:attrName>
                                        </p:attrNameLst>
                                      </p:cBhvr>
                                      <p:rCtr x="10339" y="-1111"/>
                                    </p:animMotion>
                                  </p:childTnLst>
                                </p:cTn>
                              </p:par>
                              <p:par>
                                <p:cTn id="16" presetID="42" presetClass="path" presetSubtype="0" accel="50000" decel="50000" fill="hold" grpId="0" nodeType="withEffect">
                                  <p:stCondLst>
                                    <p:cond delay="0"/>
                                  </p:stCondLst>
                                  <p:childTnLst>
                                    <p:animMotion origin="layout" path="M 2.5E-6 4.81481E-6 L 0.07669 0.03611 " pathEditMode="relative" rAng="0" ptsTypes="AA">
                                      <p:cBhvr>
                                        <p:cTn id="17" dur="2000" fill="hold"/>
                                        <p:tgtEl>
                                          <p:spTgt spid="26"/>
                                        </p:tgtEl>
                                        <p:attrNameLst>
                                          <p:attrName>ppt_x</p:attrName>
                                          <p:attrName>ppt_y</p:attrName>
                                        </p:attrNameLst>
                                      </p:cBhvr>
                                      <p:rCtr x="3828" y="1806"/>
                                    </p:animMotion>
                                  </p:childTnLst>
                                </p:cTn>
                              </p:par>
                              <p:par>
                                <p:cTn id="18" presetID="42" presetClass="path" presetSubtype="0" accel="50000" decel="50000" fill="hold" grpId="0" nodeType="withEffect">
                                  <p:stCondLst>
                                    <p:cond delay="0"/>
                                  </p:stCondLst>
                                  <p:childTnLst>
                                    <p:animMotion origin="layout" path="M 4.58333E-6 4.81481E-6 L -0.01641 -0.0551 " pathEditMode="relative" rAng="0" ptsTypes="AA">
                                      <p:cBhvr>
                                        <p:cTn id="19" dur="2000" fill="hold"/>
                                        <p:tgtEl>
                                          <p:spTgt spid="27"/>
                                        </p:tgtEl>
                                        <p:attrNameLst>
                                          <p:attrName>ppt_x</p:attrName>
                                          <p:attrName>ppt_y</p:attrName>
                                        </p:attrNameLst>
                                      </p:cBhvr>
                                      <p:rCtr x="-820" y="-2755"/>
                                    </p:animMotion>
                                  </p:childTnLst>
                                </p:cTn>
                              </p:par>
                              <p:par>
                                <p:cTn id="20" presetID="42" presetClass="path" presetSubtype="0" accel="50000" decel="50000" fill="hold" grpId="0" nodeType="withEffect">
                                  <p:stCondLst>
                                    <p:cond delay="0"/>
                                  </p:stCondLst>
                                  <p:childTnLst>
                                    <p:animMotion origin="layout" path="M -3.75E-6 3.33333E-6 L 0.08086 -0.12385 " pathEditMode="relative" rAng="0" ptsTypes="AA">
                                      <p:cBhvr>
                                        <p:cTn id="21" dur="2000" fill="hold"/>
                                        <p:tgtEl>
                                          <p:spTgt spid="29"/>
                                        </p:tgtEl>
                                        <p:attrNameLst>
                                          <p:attrName>ppt_x</p:attrName>
                                          <p:attrName>ppt_y</p:attrName>
                                        </p:attrNameLst>
                                      </p:cBhvr>
                                      <p:rCtr x="4036" y="-6204"/>
                                    </p:animMotion>
                                  </p:childTnLst>
                                </p:cTn>
                              </p:par>
                              <p:par>
                                <p:cTn id="22" presetID="42" presetClass="path" presetSubtype="0" accel="50000" decel="50000" fill="hold" grpId="0" nodeType="withEffect">
                                  <p:stCondLst>
                                    <p:cond delay="0"/>
                                  </p:stCondLst>
                                  <p:childTnLst>
                                    <p:animMotion origin="layout" path="M -8.33333E-7 3.33333E-6 L 0.21224 -0.06181 " pathEditMode="relative" rAng="0" ptsTypes="AA">
                                      <p:cBhvr>
                                        <p:cTn id="23" dur="2000" fill="hold"/>
                                        <p:tgtEl>
                                          <p:spTgt spid="28"/>
                                        </p:tgtEl>
                                        <p:attrNameLst>
                                          <p:attrName>ppt_x</p:attrName>
                                          <p:attrName>ppt_y</p:attrName>
                                        </p:attrNameLst>
                                      </p:cBhvr>
                                      <p:rCtr x="10612" y="-3102"/>
                                    </p:animMotion>
                                  </p:childTnLst>
                                </p:cTn>
                              </p:par>
                              <p:par>
                                <p:cTn id="24" presetID="42" presetClass="path" presetSubtype="0" accel="50000" decel="50000" fill="hold" grpId="0" nodeType="withEffect">
                                  <p:stCondLst>
                                    <p:cond delay="0"/>
                                  </p:stCondLst>
                                  <p:childTnLst>
                                    <p:animMotion origin="layout" path="M 1.45833E-6 -4.07407E-6 L 0.28346 -0.0324 " pathEditMode="relative" rAng="0" ptsTypes="AA">
                                      <p:cBhvr>
                                        <p:cTn id="25" dur="2000" fill="hold"/>
                                        <p:tgtEl>
                                          <p:spTgt spid="34"/>
                                        </p:tgtEl>
                                        <p:attrNameLst>
                                          <p:attrName>ppt_x</p:attrName>
                                          <p:attrName>ppt_y</p:attrName>
                                        </p:attrNameLst>
                                      </p:cBhvr>
                                      <p:rCtr x="14167" y="-1620"/>
                                    </p:animMotion>
                                  </p:childTnLst>
                                </p:cTn>
                              </p:par>
                              <p:par>
                                <p:cTn id="26" presetID="42" presetClass="path" presetSubtype="0" accel="50000" decel="50000" fill="hold" grpId="0" nodeType="withEffect">
                                  <p:stCondLst>
                                    <p:cond delay="0"/>
                                  </p:stCondLst>
                                  <p:childTnLst>
                                    <p:animMotion origin="layout" path="M -2.08333E-6 7.40741E-7 L 0.34961 0.09583 " pathEditMode="relative" rAng="0" ptsTypes="AA">
                                      <p:cBhvr>
                                        <p:cTn id="27" dur="2000" fill="hold"/>
                                        <p:tgtEl>
                                          <p:spTgt spid="30"/>
                                        </p:tgtEl>
                                        <p:attrNameLst>
                                          <p:attrName>ppt_x</p:attrName>
                                          <p:attrName>ppt_y</p:attrName>
                                        </p:attrNameLst>
                                      </p:cBhvr>
                                      <p:rCtr x="17474" y="4792"/>
                                    </p:animMotion>
                                  </p:childTnLst>
                                </p:cTn>
                              </p:par>
                              <p:par>
                                <p:cTn id="28" presetID="42" presetClass="path" presetSubtype="0" accel="50000" decel="50000" fill="hold" grpId="0" nodeType="withEffect">
                                  <p:stCondLst>
                                    <p:cond delay="0"/>
                                  </p:stCondLst>
                                  <p:childTnLst>
                                    <p:animMotion origin="layout" path="M -2.91667E-6 7.40741E-7 L 0.20886 -0.40255 " pathEditMode="relative" rAng="0" ptsTypes="AA">
                                      <p:cBhvr>
                                        <p:cTn id="29" dur="2000" fill="hold"/>
                                        <p:tgtEl>
                                          <p:spTgt spid="59"/>
                                        </p:tgtEl>
                                        <p:attrNameLst>
                                          <p:attrName>ppt_x</p:attrName>
                                          <p:attrName>ppt_y</p:attrName>
                                        </p:attrNameLst>
                                      </p:cBhvr>
                                      <p:rCtr x="10443" y="-20139"/>
                                    </p:animMotion>
                                  </p:childTnLst>
                                </p:cTn>
                              </p:par>
                              <p:par>
                                <p:cTn id="30" presetID="42" presetClass="path" presetSubtype="0" accel="50000" decel="50000" fill="hold" grpId="0" nodeType="withEffect">
                                  <p:stCondLst>
                                    <p:cond delay="0"/>
                                  </p:stCondLst>
                                  <p:childTnLst>
                                    <p:animMotion origin="layout" path="M 2.29167E-6 4.07407E-6 L -0.06055 -0.14675 " pathEditMode="relative" rAng="0" ptsTypes="AA">
                                      <p:cBhvr>
                                        <p:cTn id="31" dur="2000" fill="hold"/>
                                        <p:tgtEl>
                                          <p:spTgt spid="56"/>
                                        </p:tgtEl>
                                        <p:attrNameLst>
                                          <p:attrName>ppt_x</p:attrName>
                                          <p:attrName>ppt_y</p:attrName>
                                        </p:attrNameLst>
                                      </p:cBhvr>
                                      <p:rCtr x="-3073" y="-7269"/>
                                    </p:animMotion>
                                  </p:childTnLst>
                                </p:cTn>
                              </p:par>
                              <p:par>
                                <p:cTn id="32" presetID="42" presetClass="path" presetSubtype="0" accel="50000" decel="50000" fill="hold" grpId="0" nodeType="withEffect">
                                  <p:stCondLst>
                                    <p:cond delay="0"/>
                                  </p:stCondLst>
                                  <p:childTnLst>
                                    <p:animMotion origin="layout" path="M -3.125E-6 -3.33333E-6 L -0.28659 -0.20532 " pathEditMode="relative" rAng="0" ptsTypes="AA">
                                      <p:cBhvr>
                                        <p:cTn id="33" dur="2000" fill="hold"/>
                                        <p:tgtEl>
                                          <p:spTgt spid="51"/>
                                        </p:tgtEl>
                                        <p:attrNameLst>
                                          <p:attrName>ppt_x</p:attrName>
                                          <p:attrName>ppt_y</p:attrName>
                                        </p:attrNameLst>
                                      </p:cBhvr>
                                      <p:rCtr x="-14336" y="-10278"/>
                                    </p:animMotion>
                                  </p:childTnLst>
                                </p:cTn>
                              </p:par>
                              <p:par>
                                <p:cTn id="34" presetID="42" presetClass="path" presetSubtype="0" accel="50000" decel="50000" fill="hold" grpId="0" nodeType="withEffect">
                                  <p:stCondLst>
                                    <p:cond delay="0"/>
                                  </p:stCondLst>
                                  <p:childTnLst>
                                    <p:animMotion origin="layout" path="M -2.08333E-6 -2.96296E-6 L -0.18919 0.3125 " pathEditMode="relative" rAng="0" ptsTypes="AA">
                                      <p:cBhvr>
                                        <p:cTn id="35" dur="2000" fill="hold"/>
                                        <p:tgtEl>
                                          <p:spTgt spid="42"/>
                                        </p:tgtEl>
                                        <p:attrNameLst>
                                          <p:attrName>ppt_x</p:attrName>
                                          <p:attrName>ppt_y</p:attrName>
                                        </p:attrNameLst>
                                      </p:cBhvr>
                                      <p:rCtr x="-8802" y="13519"/>
                                    </p:animMotion>
                                  </p:childTnLst>
                                </p:cTn>
                              </p:par>
                              <p:par>
                                <p:cTn id="36" presetID="42" presetClass="path" presetSubtype="0" accel="50000" decel="50000" fill="hold" grpId="0" nodeType="withEffect">
                                  <p:stCondLst>
                                    <p:cond delay="0"/>
                                  </p:stCondLst>
                                  <p:childTnLst>
                                    <p:animMotion origin="layout" path="M 8.33333E-7 3.33333E-6 L -0.13646 0.28472 " pathEditMode="relative" rAng="0" ptsTypes="AA">
                                      <p:cBhvr>
                                        <p:cTn id="37" dur="2000" fill="hold"/>
                                        <p:tgtEl>
                                          <p:spTgt spid="39"/>
                                        </p:tgtEl>
                                        <p:attrNameLst>
                                          <p:attrName>ppt_x</p:attrName>
                                          <p:attrName>ppt_y</p:attrName>
                                        </p:attrNameLst>
                                      </p:cBhvr>
                                      <p:rCtr x="-6823" y="14213"/>
                                    </p:animMotion>
                                  </p:childTnLst>
                                </p:cTn>
                              </p:par>
                              <p:par>
                                <p:cTn id="38" presetID="42" presetClass="path" presetSubtype="0" accel="50000" decel="50000" fill="hold" grpId="0" nodeType="withEffect">
                                  <p:stCondLst>
                                    <p:cond delay="0"/>
                                  </p:stCondLst>
                                  <p:childTnLst>
                                    <p:animMotion origin="layout" path="M 4.16667E-7 3.33333E-6 L 0.21119 0.12385 " pathEditMode="relative" rAng="0" ptsTypes="AA">
                                      <p:cBhvr>
                                        <p:cTn id="39" dur="2000" fill="hold"/>
                                        <p:tgtEl>
                                          <p:spTgt spid="37"/>
                                        </p:tgtEl>
                                        <p:attrNameLst>
                                          <p:attrName>ppt_x</p:attrName>
                                          <p:attrName>ppt_y</p:attrName>
                                        </p:attrNameLst>
                                      </p:cBhvr>
                                      <p:rCtr x="10768" y="6088"/>
                                    </p:animMotion>
                                  </p:childTnLst>
                                </p:cTn>
                              </p:par>
                              <p:par>
                                <p:cTn id="40" presetID="42" presetClass="path" presetSubtype="0" accel="50000" decel="50000" fill="hold" grpId="0" nodeType="withEffect">
                                  <p:stCondLst>
                                    <p:cond delay="0"/>
                                  </p:stCondLst>
                                  <p:childTnLst>
                                    <p:animMotion origin="layout" path="M -4.58333E-6 -1.11111E-6 L 0.1517 -0.02685 " pathEditMode="relative" rAng="0" ptsTypes="AA">
                                      <p:cBhvr>
                                        <p:cTn id="41" dur="2000" fill="hold"/>
                                        <p:tgtEl>
                                          <p:spTgt spid="63"/>
                                        </p:tgtEl>
                                        <p:attrNameLst>
                                          <p:attrName>ppt_x</p:attrName>
                                          <p:attrName>ppt_y</p:attrName>
                                        </p:attrNameLst>
                                      </p:cBhvr>
                                      <p:rCtr x="7578" y="-1343"/>
                                    </p:animMotion>
                                  </p:childTnLst>
                                </p:cTn>
                              </p:par>
                              <p:par>
                                <p:cTn id="42" presetID="42" presetClass="path" presetSubtype="0" accel="50000" decel="50000" fill="hold" grpId="0" nodeType="withEffect">
                                  <p:stCondLst>
                                    <p:cond delay="0"/>
                                  </p:stCondLst>
                                  <p:childTnLst>
                                    <p:animMotion origin="layout" path="M -2.91667E-6 -2.96296E-6 L 0.18138 -0.01481 " pathEditMode="relative" rAng="0" ptsTypes="AA">
                                      <p:cBhvr>
                                        <p:cTn id="43" dur="2000" fill="hold"/>
                                        <p:tgtEl>
                                          <p:spTgt spid="62"/>
                                        </p:tgtEl>
                                        <p:attrNameLst>
                                          <p:attrName>ppt_x</p:attrName>
                                          <p:attrName>ppt_y</p:attrName>
                                        </p:attrNameLst>
                                      </p:cBhvr>
                                      <p:rCtr x="9063" y="-741"/>
                                    </p:animMotion>
                                  </p:childTnLst>
                                </p:cTn>
                              </p:par>
                              <p:par>
                                <p:cTn id="44" presetID="42" presetClass="path" presetSubtype="0" accel="50000" decel="50000" fill="hold" grpId="0" nodeType="withEffect">
                                  <p:stCondLst>
                                    <p:cond delay="0"/>
                                  </p:stCondLst>
                                  <p:childTnLst>
                                    <p:animMotion origin="layout" path="M -6.25E-7 -2.59259E-6 L 0.10352 0.21667 " pathEditMode="relative" rAng="0" ptsTypes="AA">
                                      <p:cBhvr>
                                        <p:cTn id="45" dur="2000" fill="hold"/>
                                        <p:tgtEl>
                                          <p:spTgt spid="61"/>
                                        </p:tgtEl>
                                        <p:attrNameLst>
                                          <p:attrName>ppt_x</p:attrName>
                                          <p:attrName>ppt_y</p:attrName>
                                        </p:attrNameLst>
                                      </p:cBhvr>
                                      <p:rCtr x="5169" y="10833"/>
                                    </p:animMotion>
                                  </p:childTnLst>
                                </p:cTn>
                              </p:par>
                              <p:par>
                                <p:cTn id="46" presetID="42" presetClass="path" presetSubtype="0" accel="50000" decel="50000" fill="hold" grpId="0" nodeType="withEffect">
                                  <p:stCondLst>
                                    <p:cond delay="0"/>
                                  </p:stCondLst>
                                  <p:childTnLst>
                                    <p:animMotion origin="layout" path="M -3.125E-6 4.81481E-6 L -3.125E-6 0.28078 " pathEditMode="relative" rAng="0" ptsTypes="AA">
                                      <p:cBhvr>
                                        <p:cTn id="47" dur="2000" fill="hold"/>
                                        <p:tgtEl>
                                          <p:spTgt spid="60"/>
                                        </p:tgtEl>
                                        <p:attrNameLst>
                                          <p:attrName>ppt_x</p:attrName>
                                          <p:attrName>ppt_y</p:attrName>
                                        </p:attrNameLst>
                                      </p:cBhvr>
                                      <p:rCtr x="0" y="14028"/>
                                    </p:animMotion>
                                  </p:childTnLst>
                                </p:cTn>
                              </p:par>
                              <p:par>
                                <p:cTn id="48" presetID="42" presetClass="path" presetSubtype="0" accel="50000" decel="50000" fill="hold" grpId="0" nodeType="withEffect">
                                  <p:stCondLst>
                                    <p:cond delay="0"/>
                                  </p:stCondLst>
                                  <p:childTnLst>
                                    <p:animMotion origin="layout" path="M -1.45833E-6 1.48148E-6 L -0.04987 0.22176 " pathEditMode="relative" rAng="0" ptsTypes="AA">
                                      <p:cBhvr>
                                        <p:cTn id="49" dur="2000" fill="hold"/>
                                        <p:tgtEl>
                                          <p:spTgt spid="88"/>
                                        </p:tgtEl>
                                        <p:attrNameLst>
                                          <p:attrName>ppt_x</p:attrName>
                                          <p:attrName>ppt_y</p:attrName>
                                        </p:attrNameLst>
                                      </p:cBhvr>
                                      <p:rCtr x="-2500" y="11088"/>
                                    </p:animMotion>
                                  </p:childTnLst>
                                </p:cTn>
                              </p:par>
                              <p:par>
                                <p:cTn id="50" presetID="42" presetClass="path" presetSubtype="0" accel="50000" decel="50000" fill="hold" grpId="0" nodeType="withEffect">
                                  <p:stCondLst>
                                    <p:cond delay="0"/>
                                  </p:stCondLst>
                                  <p:childTnLst>
                                    <p:animMotion origin="layout" path="M -1.45833E-6 4.81481E-6 L -0.07591 0.75555 " pathEditMode="relative" rAng="0" ptsTypes="AA">
                                      <p:cBhvr>
                                        <p:cTn id="51" dur="2000" fill="hold"/>
                                        <p:tgtEl>
                                          <p:spTgt spid="74"/>
                                        </p:tgtEl>
                                        <p:attrNameLst>
                                          <p:attrName>ppt_x</p:attrName>
                                          <p:attrName>ppt_y</p:attrName>
                                        </p:attrNameLst>
                                      </p:cBhvr>
                                      <p:rCtr x="-3802" y="37778"/>
                                    </p:animMotion>
                                  </p:childTnLst>
                                </p:cTn>
                              </p:par>
                              <p:par>
                                <p:cTn id="52" presetID="42" presetClass="path" presetSubtype="0" accel="50000" decel="50000" fill="hold" grpId="0" nodeType="withEffect">
                                  <p:stCondLst>
                                    <p:cond delay="0"/>
                                  </p:stCondLst>
                                  <p:childTnLst>
                                    <p:animMotion origin="layout" path="M 2.5E-6 -4.44444E-6 L -0.17266 0.48681 " pathEditMode="relative" rAng="0" ptsTypes="AA">
                                      <p:cBhvr>
                                        <p:cTn id="53" dur="2000" fill="hold"/>
                                        <p:tgtEl>
                                          <p:spTgt spid="77"/>
                                        </p:tgtEl>
                                        <p:attrNameLst>
                                          <p:attrName>ppt_x</p:attrName>
                                          <p:attrName>ppt_y</p:attrName>
                                        </p:attrNameLst>
                                      </p:cBhvr>
                                      <p:rCtr x="-8633" y="24329"/>
                                    </p:animMotion>
                                  </p:childTnLst>
                                </p:cTn>
                              </p:par>
                              <p:par>
                                <p:cTn id="54" presetID="42" presetClass="path" presetSubtype="0" accel="50000" decel="50000" fill="hold" grpId="0" nodeType="withEffect">
                                  <p:stCondLst>
                                    <p:cond delay="0"/>
                                  </p:stCondLst>
                                  <p:childTnLst>
                                    <p:animMotion origin="layout" path="M -2.08333E-7 2.96296E-6 L -0.2168 0.37708 " pathEditMode="relative" rAng="0" ptsTypes="AA">
                                      <p:cBhvr>
                                        <p:cTn id="55" dur="2000" fill="hold"/>
                                        <p:tgtEl>
                                          <p:spTgt spid="78"/>
                                        </p:tgtEl>
                                        <p:attrNameLst>
                                          <p:attrName>ppt_x</p:attrName>
                                          <p:attrName>ppt_y</p:attrName>
                                        </p:attrNameLst>
                                      </p:cBhvr>
                                      <p:rCtr x="-10846" y="18843"/>
                                    </p:animMotion>
                                  </p:childTnLst>
                                </p:cTn>
                              </p:par>
                              <p:par>
                                <p:cTn id="56" presetID="42" presetClass="path" presetSubtype="0" accel="50000" decel="50000" fill="hold" grpId="0" nodeType="withEffect">
                                  <p:stCondLst>
                                    <p:cond delay="0"/>
                                  </p:stCondLst>
                                  <p:childTnLst>
                                    <p:animMotion origin="layout" path="M -3.95833E-6 1.38778E-17 L -0.2513 0.51435 " pathEditMode="relative" rAng="0" ptsTypes="AA">
                                      <p:cBhvr>
                                        <p:cTn id="57" dur="2000" fill="hold"/>
                                        <p:tgtEl>
                                          <p:spTgt spid="83"/>
                                        </p:tgtEl>
                                        <p:attrNameLst>
                                          <p:attrName>ppt_x</p:attrName>
                                          <p:attrName>ppt_y</p:attrName>
                                        </p:attrNameLst>
                                      </p:cBhvr>
                                      <p:rCtr x="-12565" y="25718"/>
                                    </p:animMotion>
                                  </p:childTnLst>
                                </p:cTn>
                              </p:par>
                              <p:par>
                                <p:cTn id="58" presetID="42" presetClass="path" presetSubtype="0" accel="50000" decel="50000" fill="hold" grpId="0" nodeType="withEffect">
                                  <p:stCondLst>
                                    <p:cond delay="0"/>
                                  </p:stCondLst>
                                  <p:childTnLst>
                                    <p:animMotion origin="layout" path="M 3.95833E-6 1.38778E-17 L -0.34245 0.61134 " pathEditMode="relative" rAng="0" ptsTypes="AA">
                                      <p:cBhvr>
                                        <p:cTn id="59" dur="2000" fill="hold"/>
                                        <p:tgtEl>
                                          <p:spTgt spid="86"/>
                                        </p:tgtEl>
                                        <p:attrNameLst>
                                          <p:attrName>ppt_x</p:attrName>
                                          <p:attrName>ppt_y</p:attrName>
                                        </p:attrNameLst>
                                      </p:cBhvr>
                                      <p:rCtr x="-17122" y="30556"/>
                                    </p:animMotion>
                                  </p:childTnLst>
                                </p:cTn>
                              </p:par>
                              <p:par>
                                <p:cTn id="60" presetID="42" presetClass="path" presetSubtype="0" accel="50000" decel="50000" fill="hold" grpId="0" nodeType="withEffect">
                                  <p:stCondLst>
                                    <p:cond delay="0"/>
                                  </p:stCondLst>
                                  <p:childTnLst>
                                    <p:animMotion origin="layout" path="M 4.16667E-7 -1.48148E-6 L -0.41406 0.62222 " pathEditMode="relative" rAng="0" ptsTypes="AA">
                                      <p:cBhvr>
                                        <p:cTn id="61" dur="2000" fill="hold"/>
                                        <p:tgtEl>
                                          <p:spTgt spid="87"/>
                                        </p:tgtEl>
                                        <p:attrNameLst>
                                          <p:attrName>ppt_x</p:attrName>
                                          <p:attrName>ppt_y</p:attrName>
                                        </p:attrNameLst>
                                      </p:cBhvr>
                                      <p:rCtr x="-20703" y="31111"/>
                                    </p:animMotion>
                                  </p:childTnLst>
                                </p:cTn>
                              </p:par>
                              <p:par>
                                <p:cTn id="62" presetID="42" presetClass="path" presetSubtype="0" accel="50000" decel="50000" fill="hold" grpId="0" nodeType="withEffect">
                                  <p:stCondLst>
                                    <p:cond delay="0"/>
                                  </p:stCondLst>
                                  <p:childTnLst>
                                    <p:animMotion origin="layout" path="M -1.66667E-6 1.48148E-6 L -0.44883 0.10023 " pathEditMode="relative" rAng="0" ptsTypes="AA">
                                      <p:cBhvr>
                                        <p:cTn id="63" dur="2000" fill="hold"/>
                                        <p:tgtEl>
                                          <p:spTgt spid="95"/>
                                        </p:tgtEl>
                                        <p:attrNameLst>
                                          <p:attrName>ppt_x</p:attrName>
                                          <p:attrName>ppt_y</p:attrName>
                                        </p:attrNameLst>
                                      </p:cBhvr>
                                      <p:rCtr x="-22448" y="5000"/>
                                    </p:animMotion>
                                  </p:childTnLst>
                                </p:cTn>
                              </p:par>
                              <p:par>
                                <p:cTn id="64" presetID="42" presetClass="path" presetSubtype="0" accel="50000" decel="50000" fill="hold" grpId="0" nodeType="withEffect">
                                  <p:stCondLst>
                                    <p:cond delay="0"/>
                                  </p:stCondLst>
                                  <p:childTnLst>
                                    <p:animMotion origin="layout" path="M -1.25E-6 3.33333E-6 L -0.62448 -0.62385 " pathEditMode="relative" rAng="0" ptsTypes="AA">
                                      <p:cBhvr>
                                        <p:cTn id="65" dur="2000" fill="hold"/>
                                        <p:tgtEl>
                                          <p:spTgt spid="96"/>
                                        </p:tgtEl>
                                        <p:attrNameLst>
                                          <p:attrName>ppt_x</p:attrName>
                                          <p:attrName>ppt_y</p:attrName>
                                        </p:attrNameLst>
                                      </p:cBhvr>
                                      <p:rCtr x="-31224" y="-31204"/>
                                    </p:animMotion>
                                  </p:childTnLst>
                                </p:cTn>
                              </p:par>
                              <p:par>
                                <p:cTn id="66" presetID="42" presetClass="path" presetSubtype="0" accel="50000" decel="50000" fill="hold" grpId="0" nodeType="withEffect">
                                  <p:stCondLst>
                                    <p:cond delay="0"/>
                                  </p:stCondLst>
                                  <p:childTnLst>
                                    <p:animMotion origin="layout" path="M 1.45833E-6 2.96296E-6 L -0.53099 -0.62523 " pathEditMode="relative" rAng="0" ptsTypes="AA">
                                      <p:cBhvr>
                                        <p:cTn id="67" dur="2000" fill="hold"/>
                                        <p:tgtEl>
                                          <p:spTgt spid="97"/>
                                        </p:tgtEl>
                                        <p:attrNameLst>
                                          <p:attrName>ppt_x</p:attrName>
                                          <p:attrName>ppt_y</p:attrName>
                                        </p:attrNameLst>
                                      </p:cBhvr>
                                      <p:rCtr x="-26549" y="-31273"/>
                                    </p:animMotion>
                                  </p:childTnLst>
                                </p:cTn>
                              </p:par>
                              <p:par>
                                <p:cTn id="68" presetID="42" presetClass="path" presetSubtype="0" accel="50000" decel="50000" fill="hold" grpId="0" nodeType="withEffect">
                                  <p:stCondLst>
                                    <p:cond delay="0"/>
                                  </p:stCondLst>
                                  <p:childTnLst>
                                    <p:animMotion origin="layout" path="M 3.125E-6 3.33333E-6 L -0.39883 -0.54908 " pathEditMode="relative" rAng="0" ptsTypes="AA">
                                      <p:cBhvr>
                                        <p:cTn id="69" dur="2000" fill="hold"/>
                                        <p:tgtEl>
                                          <p:spTgt spid="107"/>
                                        </p:tgtEl>
                                        <p:attrNameLst>
                                          <p:attrName>ppt_x</p:attrName>
                                          <p:attrName>ppt_y</p:attrName>
                                        </p:attrNameLst>
                                      </p:cBhvr>
                                      <p:rCtr x="-19948" y="-27454"/>
                                    </p:animMotion>
                                  </p:childTnLst>
                                </p:cTn>
                              </p:par>
                              <p:par>
                                <p:cTn id="70" presetID="42" presetClass="path" presetSubtype="0" accel="50000" decel="50000" fill="hold" grpId="0" nodeType="withEffect">
                                  <p:stCondLst>
                                    <p:cond delay="0"/>
                                  </p:stCondLst>
                                  <p:childTnLst>
                                    <p:animMotion origin="layout" path="M -3.75E-6 2.96296E-6 L -0.30872 -0.47986 " pathEditMode="relative" rAng="0" ptsTypes="AA">
                                      <p:cBhvr>
                                        <p:cTn id="71" dur="2000" fill="hold"/>
                                        <p:tgtEl>
                                          <p:spTgt spid="110"/>
                                        </p:tgtEl>
                                        <p:attrNameLst>
                                          <p:attrName>ppt_x</p:attrName>
                                          <p:attrName>ppt_y</p:attrName>
                                        </p:attrNameLst>
                                      </p:cBhvr>
                                      <p:rCtr x="-15443" y="-24005"/>
                                    </p:animMotion>
                                  </p:childTnLst>
                                </p:cTn>
                              </p:par>
                              <p:par>
                                <p:cTn id="72" presetID="42" presetClass="path" presetSubtype="0" accel="50000" decel="50000" fill="hold" grpId="0" nodeType="withEffect">
                                  <p:stCondLst>
                                    <p:cond delay="0"/>
                                  </p:stCondLst>
                                  <p:childTnLst>
                                    <p:animMotion origin="layout" path="M 2.91667E-6 -2.96296E-6 L -0.19857 -0.3243 " pathEditMode="relative" rAng="0" ptsTypes="AA">
                                      <p:cBhvr>
                                        <p:cTn id="73" dur="2000" fill="hold"/>
                                        <p:tgtEl>
                                          <p:spTgt spid="146"/>
                                        </p:tgtEl>
                                        <p:attrNameLst>
                                          <p:attrName>ppt_x</p:attrName>
                                          <p:attrName>ppt_y</p:attrName>
                                        </p:attrNameLst>
                                      </p:cBhvr>
                                      <p:rCtr x="-9935" y="-16227"/>
                                    </p:animMotion>
                                  </p:childTnLst>
                                </p:cTn>
                              </p:par>
                              <p:par>
                                <p:cTn id="74" presetID="42" presetClass="path" presetSubtype="0" accel="50000" decel="50000" fill="hold" grpId="0" nodeType="withEffect">
                                  <p:stCondLst>
                                    <p:cond delay="0"/>
                                  </p:stCondLst>
                                  <p:childTnLst>
                                    <p:animMotion origin="layout" path="M 3.125E-6 -3.33333E-6 L -0.08672 -0.25185 " pathEditMode="relative" rAng="0" ptsTypes="AA">
                                      <p:cBhvr>
                                        <p:cTn id="75" dur="2000" fill="hold"/>
                                        <p:tgtEl>
                                          <p:spTgt spid="126"/>
                                        </p:tgtEl>
                                        <p:attrNameLst>
                                          <p:attrName>ppt_x</p:attrName>
                                          <p:attrName>ppt_y</p:attrName>
                                        </p:attrNameLst>
                                      </p:cBhvr>
                                      <p:rCtr x="-4336" y="-12593"/>
                                    </p:animMotion>
                                  </p:childTnLst>
                                </p:cTn>
                              </p:par>
                              <p:par>
                                <p:cTn id="76" presetID="42" presetClass="path" presetSubtype="0" accel="50000" decel="50000" fill="hold" grpId="0" nodeType="withEffect">
                                  <p:stCondLst>
                                    <p:cond delay="0"/>
                                  </p:stCondLst>
                                  <p:childTnLst>
                                    <p:animMotion origin="layout" path="M -2.29167E-6 2.96296E-6 L 0.05261 -0.16528 " pathEditMode="relative" rAng="0" ptsTypes="AA">
                                      <p:cBhvr>
                                        <p:cTn id="77" dur="2000" fill="hold"/>
                                        <p:tgtEl>
                                          <p:spTgt spid="106"/>
                                        </p:tgtEl>
                                        <p:attrNameLst>
                                          <p:attrName>ppt_x</p:attrName>
                                          <p:attrName>ppt_y</p:attrName>
                                        </p:attrNameLst>
                                      </p:cBhvr>
                                      <p:rCtr x="2630" y="-8264"/>
                                    </p:animMotion>
                                  </p:childTnLst>
                                </p:cTn>
                              </p:par>
                              <p:par>
                                <p:cTn id="78" presetID="42" presetClass="path" presetSubtype="0" accel="50000" decel="50000" fill="hold" grpId="0" nodeType="withEffect">
                                  <p:stCondLst>
                                    <p:cond delay="0"/>
                                  </p:stCondLst>
                                  <p:childTnLst>
                                    <p:animMotion origin="layout" path="M 2.5E-6 -1.48148E-6 L 0.14088 -0.07223 " pathEditMode="relative" rAng="0" ptsTypes="AA">
                                      <p:cBhvr>
                                        <p:cTn id="79" dur="2000" fill="hold"/>
                                        <p:tgtEl>
                                          <p:spTgt spid="105"/>
                                        </p:tgtEl>
                                        <p:attrNameLst>
                                          <p:attrName>ppt_x</p:attrName>
                                          <p:attrName>ppt_y</p:attrName>
                                        </p:attrNameLst>
                                      </p:cBhvr>
                                      <p:rCtr x="7044" y="-4051"/>
                                    </p:animMotion>
                                  </p:childTnLst>
                                </p:cTn>
                              </p:par>
                              <p:par>
                                <p:cTn id="80" presetID="42" presetClass="path" presetSubtype="0" accel="50000" decel="50000" fill="hold" grpId="0" nodeType="withEffect">
                                  <p:stCondLst>
                                    <p:cond delay="0"/>
                                  </p:stCondLst>
                                  <p:childTnLst>
                                    <p:animMotion origin="layout" path="M 4.16667E-7 3.33333E-6 L 0.09687 -0.02431 " pathEditMode="relative" rAng="0" ptsTypes="AA">
                                      <p:cBhvr>
                                        <p:cTn id="81" dur="2000" fill="hold"/>
                                        <p:tgtEl>
                                          <p:spTgt spid="159"/>
                                        </p:tgtEl>
                                        <p:attrNameLst>
                                          <p:attrName>ppt_x</p:attrName>
                                          <p:attrName>ppt_y</p:attrName>
                                        </p:attrNameLst>
                                      </p:cBhvr>
                                      <p:rCtr x="4844" y="-1227"/>
                                    </p:animMotion>
                                  </p:childTnLst>
                                </p:cTn>
                              </p:par>
                              <p:par>
                                <p:cTn id="82" presetID="42" presetClass="path" presetSubtype="0" accel="50000" decel="50000" fill="hold" grpId="0" nodeType="withEffect">
                                  <p:stCondLst>
                                    <p:cond delay="0"/>
                                  </p:stCondLst>
                                  <p:childTnLst>
                                    <p:animMotion origin="layout" path="M 5E-6 -2.96296E-6 L -0.07149 0.36875 " pathEditMode="relative" rAng="0" ptsTypes="AA">
                                      <p:cBhvr>
                                        <p:cTn id="83" dur="2000" fill="hold"/>
                                        <p:tgtEl>
                                          <p:spTgt spid="227"/>
                                        </p:tgtEl>
                                        <p:attrNameLst>
                                          <p:attrName>ppt_x</p:attrName>
                                          <p:attrName>ppt_y</p:attrName>
                                        </p:attrNameLst>
                                      </p:cBhvr>
                                      <p:rCtr x="-3151" y="18495"/>
                                    </p:animMotion>
                                  </p:childTnLst>
                                </p:cTn>
                              </p:par>
                              <p:par>
                                <p:cTn id="84" presetID="42" presetClass="path" presetSubtype="0" accel="50000" decel="50000" fill="hold" grpId="0" nodeType="withEffect">
                                  <p:stCondLst>
                                    <p:cond delay="0"/>
                                  </p:stCondLst>
                                  <p:childTnLst>
                                    <p:animMotion origin="layout" path="M 2.70833E-6 1.85185E-6 L -0.02005 0.28981 " pathEditMode="relative" rAng="0" ptsTypes="AA">
                                      <p:cBhvr>
                                        <p:cTn id="85" dur="2000" fill="hold"/>
                                        <p:tgtEl>
                                          <p:spTgt spid="160"/>
                                        </p:tgtEl>
                                        <p:attrNameLst>
                                          <p:attrName>ppt_x</p:attrName>
                                          <p:attrName>ppt_y</p:attrName>
                                        </p:attrNameLst>
                                      </p:cBhvr>
                                      <p:rCtr x="-1003" y="14491"/>
                                    </p:animMotion>
                                  </p:childTnLst>
                                </p:cTn>
                              </p:par>
                              <p:par>
                                <p:cTn id="86" presetID="42" presetClass="path" presetSubtype="0" accel="50000" decel="50000" fill="hold" grpId="0" nodeType="withEffect">
                                  <p:stCondLst>
                                    <p:cond delay="0"/>
                                  </p:stCondLst>
                                  <p:childTnLst>
                                    <p:animMotion origin="layout" path="M -4.16667E-6 3.7037E-7 L -4.16667E-6 0.25 " pathEditMode="relative" rAng="0" ptsTypes="AA">
                                      <p:cBhvr>
                                        <p:cTn id="87" dur="2000" fill="hold"/>
                                        <p:tgtEl>
                                          <p:spTgt spid="170"/>
                                        </p:tgtEl>
                                        <p:attrNameLst>
                                          <p:attrName>ppt_x</p:attrName>
                                          <p:attrName>ppt_y</p:attrName>
                                        </p:attrNameLst>
                                      </p:cBhvr>
                                      <p:rCtr x="0" y="12500"/>
                                    </p:animMotion>
                                  </p:childTnLst>
                                </p:cTn>
                              </p:par>
                              <p:par>
                                <p:cTn id="88" presetID="42" presetClass="path" presetSubtype="0" accel="50000" decel="50000" fill="hold" grpId="0" nodeType="withEffect">
                                  <p:stCondLst>
                                    <p:cond delay="0"/>
                                  </p:stCondLst>
                                  <p:childTnLst>
                                    <p:animMotion origin="layout" path="M 4.16667E-6 6.93889E-18 L 4.16667E-6 0.25 " pathEditMode="relative" rAng="0" ptsTypes="AA">
                                      <p:cBhvr>
                                        <p:cTn id="89" dur="2000" fill="hold"/>
                                        <p:tgtEl>
                                          <p:spTgt spid="168"/>
                                        </p:tgtEl>
                                        <p:attrNameLst>
                                          <p:attrName>ppt_x</p:attrName>
                                          <p:attrName>ppt_y</p:attrName>
                                        </p:attrNameLst>
                                      </p:cBhvr>
                                      <p:rCtr x="0" y="12500"/>
                                    </p:animMotion>
                                  </p:childTnLst>
                                </p:cTn>
                              </p:par>
                              <p:par>
                                <p:cTn id="90" presetID="42" presetClass="path" presetSubtype="0" accel="50000" decel="50000" fill="hold" grpId="0" nodeType="withEffect">
                                  <p:stCondLst>
                                    <p:cond delay="0"/>
                                  </p:stCondLst>
                                  <p:childTnLst>
                                    <p:animMotion origin="layout" path="M -3.125E-6 -2.59259E-6 L -0.86328 0.68658 " pathEditMode="relative" rAng="0" ptsTypes="AA">
                                      <p:cBhvr>
                                        <p:cTn id="91" dur="2000" fill="hold"/>
                                        <p:tgtEl>
                                          <p:spTgt spid="182"/>
                                        </p:tgtEl>
                                        <p:attrNameLst>
                                          <p:attrName>ppt_x</p:attrName>
                                          <p:attrName>ppt_y</p:attrName>
                                        </p:attrNameLst>
                                      </p:cBhvr>
                                      <p:rCtr x="-43164" y="34329"/>
                                    </p:animMotion>
                                  </p:childTnLst>
                                </p:cTn>
                              </p:par>
                              <p:par>
                                <p:cTn id="92" presetID="42" presetClass="path" presetSubtype="0" accel="50000" decel="50000" fill="hold" grpId="0" nodeType="withEffect">
                                  <p:stCondLst>
                                    <p:cond delay="0"/>
                                  </p:stCondLst>
                                  <p:childTnLst>
                                    <p:animMotion origin="layout" path="M 1.66667E-6 2.22222E-6 L -0.93711 0.61065 " pathEditMode="relative" rAng="0" ptsTypes="AA">
                                      <p:cBhvr>
                                        <p:cTn id="93" dur="2000" fill="hold"/>
                                        <p:tgtEl>
                                          <p:spTgt spid="202"/>
                                        </p:tgtEl>
                                        <p:attrNameLst>
                                          <p:attrName>ppt_x</p:attrName>
                                          <p:attrName>ppt_y</p:attrName>
                                        </p:attrNameLst>
                                      </p:cBhvr>
                                      <p:rCtr x="-46862" y="30532"/>
                                    </p:animMotion>
                                  </p:childTnLst>
                                </p:cTn>
                              </p:par>
                              <p:par>
                                <p:cTn id="94" presetID="42" presetClass="path" presetSubtype="0" accel="50000" decel="50000" fill="hold" grpId="0" nodeType="withEffect">
                                  <p:stCondLst>
                                    <p:cond delay="0"/>
                                  </p:stCondLst>
                                  <p:childTnLst>
                                    <p:animMotion origin="layout" path="M 3.33333E-6 2.59259E-6 L -0.70026 0.81551 " pathEditMode="relative" rAng="0" ptsTypes="AA">
                                      <p:cBhvr>
                                        <p:cTn id="95" dur="2000" fill="hold"/>
                                        <p:tgtEl>
                                          <p:spTgt spid="203"/>
                                        </p:tgtEl>
                                        <p:attrNameLst>
                                          <p:attrName>ppt_x</p:attrName>
                                          <p:attrName>ppt_y</p:attrName>
                                        </p:attrNameLst>
                                      </p:cBhvr>
                                      <p:rCtr x="-35013" y="40764"/>
                                    </p:animMotion>
                                  </p:childTnLst>
                                </p:cTn>
                              </p:par>
                              <p:par>
                                <p:cTn id="96" presetID="42" presetClass="path" presetSubtype="0" accel="50000" decel="50000" fill="hold" grpId="0" nodeType="withEffect">
                                  <p:stCondLst>
                                    <p:cond delay="0"/>
                                  </p:stCondLst>
                                  <p:childTnLst>
                                    <p:animMotion origin="layout" path="M 2.08333E-7 -2.96296E-6 L -0.79362 -0.01203 " pathEditMode="relative" rAng="0" ptsTypes="AA">
                                      <p:cBhvr>
                                        <p:cTn id="97" dur="2000" fill="hold"/>
                                        <p:tgtEl>
                                          <p:spTgt spid="196"/>
                                        </p:tgtEl>
                                        <p:attrNameLst>
                                          <p:attrName>ppt_x</p:attrName>
                                          <p:attrName>ppt_y</p:attrName>
                                        </p:attrNameLst>
                                      </p:cBhvr>
                                      <p:rCtr x="-39687" y="-602"/>
                                    </p:animMotion>
                                  </p:childTnLst>
                                </p:cTn>
                              </p:par>
                              <p:par>
                                <p:cTn id="98" presetID="42" presetClass="path" presetSubtype="0" accel="50000" decel="50000" fill="hold" grpId="0" nodeType="withEffect">
                                  <p:stCondLst>
                                    <p:cond delay="0"/>
                                  </p:stCondLst>
                                  <p:childTnLst>
                                    <p:animMotion origin="layout" path="M -2.29167E-6 1.85185E-6 L -0.59557 0.22569 " pathEditMode="relative" rAng="0" ptsTypes="AA">
                                      <p:cBhvr>
                                        <p:cTn id="99" dur="2000" fill="hold"/>
                                        <p:tgtEl>
                                          <p:spTgt spid="214"/>
                                        </p:tgtEl>
                                        <p:attrNameLst>
                                          <p:attrName>ppt_x</p:attrName>
                                          <p:attrName>ppt_y</p:attrName>
                                        </p:attrNameLst>
                                      </p:cBhvr>
                                      <p:rCtr x="-29779" y="11273"/>
                                    </p:animMotion>
                                  </p:childTnLst>
                                </p:cTn>
                              </p:par>
                              <p:par>
                                <p:cTn id="100" presetID="42" presetClass="path" presetSubtype="0" accel="50000" decel="50000" fill="hold" grpId="0" nodeType="withEffect">
                                  <p:stCondLst>
                                    <p:cond delay="0"/>
                                  </p:stCondLst>
                                  <p:childTnLst>
                                    <p:animMotion origin="layout" path="M -2.5E-6 -4.07407E-6 L -0.70247 -0.05023 " pathEditMode="relative" rAng="0" ptsTypes="AA">
                                      <p:cBhvr>
                                        <p:cTn id="101" dur="2000" fill="hold"/>
                                        <p:tgtEl>
                                          <p:spTgt spid="205"/>
                                        </p:tgtEl>
                                        <p:attrNameLst>
                                          <p:attrName>ppt_x</p:attrName>
                                          <p:attrName>ppt_y</p:attrName>
                                        </p:attrNameLst>
                                      </p:cBhvr>
                                      <p:rCtr x="-35130" y="-2523"/>
                                    </p:animMotion>
                                  </p:childTnLst>
                                </p:cTn>
                              </p:par>
                              <p:par>
                                <p:cTn id="102" presetID="42" presetClass="path" presetSubtype="0" accel="50000" decel="50000" fill="hold" grpId="0" nodeType="withEffect">
                                  <p:stCondLst>
                                    <p:cond delay="0"/>
                                  </p:stCondLst>
                                  <p:childTnLst>
                                    <p:animMotion origin="layout" path="M -3.95833E-6 -4.44444E-6 L -0.90546 -0.1074 " pathEditMode="relative" rAng="0" ptsTypes="AA">
                                      <p:cBhvr>
                                        <p:cTn id="103" dur="2000" fill="hold"/>
                                        <p:tgtEl>
                                          <p:spTgt spid="204"/>
                                        </p:tgtEl>
                                        <p:attrNameLst>
                                          <p:attrName>ppt_x</p:attrName>
                                          <p:attrName>ppt_y</p:attrName>
                                        </p:attrNameLst>
                                      </p:cBhvr>
                                      <p:rCtr x="-45273" y="-5370"/>
                                    </p:animMotion>
                                  </p:childTnLst>
                                </p:cTn>
                              </p:par>
                              <p:par>
                                <p:cTn id="104" presetID="42" presetClass="path" presetSubtype="0" accel="50000" decel="50000" fill="hold" grpId="0" nodeType="withEffect">
                                  <p:stCondLst>
                                    <p:cond delay="0"/>
                                  </p:stCondLst>
                                  <p:childTnLst>
                                    <p:animMotion origin="layout" path="M 2.08333E-6 7.40741E-7 L 2.08333E-6 0.25 " pathEditMode="relative" rAng="0" ptsTypes="AA">
                                      <p:cBhvr>
                                        <p:cTn id="105" dur="2000" fill="hold"/>
                                        <p:tgtEl>
                                          <p:spTgt spid="104"/>
                                        </p:tgtEl>
                                        <p:attrNameLst>
                                          <p:attrName>ppt_x</p:attrName>
                                          <p:attrName>ppt_y</p:attrName>
                                        </p:attrNameLst>
                                      </p:cBhvr>
                                      <p:rCtr x="0" y="12500"/>
                                    </p:animMotion>
                                  </p:childTnLst>
                                </p:cTn>
                              </p:par>
                              <p:par>
                                <p:cTn id="106" presetID="42" presetClass="path" presetSubtype="0" accel="50000" decel="50000" fill="hold" grpId="0" nodeType="withEffect">
                                  <p:stCondLst>
                                    <p:cond delay="0"/>
                                  </p:stCondLst>
                                  <p:childTnLst>
                                    <p:animMotion origin="layout" path="M 4.16667E-6 7.40741E-7 L 0.025 -0.59722 " pathEditMode="relative" rAng="0" ptsTypes="AA">
                                      <p:cBhvr>
                                        <p:cTn id="107" dur="2000" fill="hold"/>
                                        <p:tgtEl>
                                          <p:spTgt spid="111"/>
                                        </p:tgtEl>
                                        <p:attrNameLst>
                                          <p:attrName>ppt_x</p:attrName>
                                          <p:attrName>ppt_y</p:attrName>
                                        </p:attrNameLst>
                                      </p:cBhvr>
                                      <p:rCtr x="1250" y="-29861"/>
                                    </p:animMotion>
                                  </p:childTnLst>
                                </p:cTn>
                              </p:par>
                              <p:par>
                                <p:cTn id="108" presetID="42" presetClass="path" presetSubtype="0" accel="50000" decel="50000" fill="hold" grpId="0" nodeType="withEffect">
                                  <p:stCondLst>
                                    <p:cond delay="0"/>
                                  </p:stCondLst>
                                  <p:childTnLst>
                                    <p:animMotion origin="layout" path="M 3.54167E-6 -3.7037E-7 L 3.54167E-6 0.25 " pathEditMode="relative" rAng="0" ptsTypes="AA">
                                      <p:cBhvr>
                                        <p:cTn id="109" dur="2000" fill="hold"/>
                                        <p:tgtEl>
                                          <p:spTgt spid="109"/>
                                        </p:tgtEl>
                                        <p:attrNameLst>
                                          <p:attrName>ppt_x</p:attrName>
                                          <p:attrName>ppt_y</p:attrName>
                                        </p:attrNameLst>
                                      </p:cBhvr>
                                      <p:rCtr x="0" y="12500"/>
                                    </p:animMotion>
                                  </p:childTnLst>
                                </p:cTn>
                              </p:par>
                              <p:par>
                                <p:cTn id="110" presetID="42" presetClass="path" presetSubtype="0" accel="50000" decel="50000" fill="hold" grpId="0" nodeType="withEffect">
                                  <p:stCondLst>
                                    <p:cond delay="0"/>
                                  </p:stCondLst>
                                  <p:childTnLst>
                                    <p:animMotion origin="layout" path="M 3.54167E-6 -4.81481E-6 L 3.54167E-6 0.25 " pathEditMode="relative" rAng="0" ptsTypes="AA">
                                      <p:cBhvr>
                                        <p:cTn id="111" dur="2000" fill="hold"/>
                                        <p:tgtEl>
                                          <p:spTgt spid="108"/>
                                        </p:tgtEl>
                                        <p:attrNameLst>
                                          <p:attrName>ppt_x</p:attrName>
                                          <p:attrName>ppt_y</p:attrName>
                                        </p:attrNameLst>
                                      </p:cBhvr>
                                      <p:rCtr x="0" y="12500"/>
                                    </p:animMotion>
                                  </p:childTnLst>
                                </p:cTn>
                              </p:par>
                              <p:par>
                                <p:cTn id="112" presetID="42" presetClass="path" presetSubtype="0" accel="50000" decel="50000" fill="hold" grpId="0" nodeType="withEffect">
                                  <p:stCondLst>
                                    <p:cond delay="0"/>
                                  </p:stCondLst>
                                  <p:childTnLst>
                                    <p:animMotion origin="layout" path="M -6.25E-7 -2.96296E-6 L -0.00794 0.2463 " pathEditMode="relative" rAng="0" ptsTypes="AA">
                                      <p:cBhvr>
                                        <p:cTn id="113" dur="2000" fill="hold"/>
                                        <p:tgtEl>
                                          <p:spTgt spid="129"/>
                                        </p:tgtEl>
                                        <p:attrNameLst>
                                          <p:attrName>ppt_x</p:attrName>
                                          <p:attrName>ppt_y</p:attrName>
                                        </p:attrNameLst>
                                      </p:cBhvr>
                                      <p:rCtr x="-404" y="12315"/>
                                    </p:animMotion>
                                  </p:childTnLst>
                                </p:cTn>
                              </p:par>
                              <p:par>
                                <p:cTn id="114" presetID="42" presetClass="path" presetSubtype="0" accel="50000" decel="50000" fill="hold" grpId="0" nodeType="withEffect">
                                  <p:stCondLst>
                                    <p:cond delay="0"/>
                                  </p:stCondLst>
                                  <p:childTnLst>
                                    <p:animMotion origin="layout" path="M 0 4.07407E-6 L -0.07799 0.40115 " pathEditMode="relative" rAng="0" ptsTypes="AA">
                                      <p:cBhvr>
                                        <p:cTn id="115" dur="2000" fill="hold"/>
                                        <p:tgtEl>
                                          <p:spTgt spid="169"/>
                                        </p:tgtEl>
                                        <p:attrNameLst>
                                          <p:attrName>ppt_x</p:attrName>
                                          <p:attrName>ppt_y</p:attrName>
                                        </p:attrNameLst>
                                      </p:cBhvr>
                                      <p:rCtr x="-3906" y="20046"/>
                                    </p:animMotion>
                                  </p:childTnLst>
                                </p:cTn>
                              </p:par>
                              <p:par>
                                <p:cTn id="116" presetID="42" presetClass="path" presetSubtype="0" accel="50000" decel="50000" fill="hold" grpId="0" nodeType="withEffect">
                                  <p:stCondLst>
                                    <p:cond delay="0"/>
                                  </p:stCondLst>
                                  <p:childTnLst>
                                    <p:animMotion origin="layout" path="M -1.875E-6 1.48148E-6 L 0.10117 0.34629 " pathEditMode="relative" rAng="0" ptsTypes="AA">
                                      <p:cBhvr>
                                        <p:cTn id="117" dur="2000" fill="hold"/>
                                        <p:tgtEl>
                                          <p:spTgt spid="165"/>
                                        </p:tgtEl>
                                        <p:attrNameLst>
                                          <p:attrName>ppt_x</p:attrName>
                                          <p:attrName>ppt_y</p:attrName>
                                        </p:attrNameLst>
                                      </p:cBhvr>
                                      <p:rCtr x="5052" y="17315"/>
                                    </p:animMotion>
                                  </p:childTnLst>
                                </p:cTn>
                              </p:par>
                              <p:par>
                                <p:cTn id="118" presetID="42" presetClass="path" presetSubtype="0" accel="50000" decel="50000" fill="hold" grpId="0" nodeType="withEffect">
                                  <p:stCondLst>
                                    <p:cond delay="0"/>
                                  </p:stCondLst>
                                  <p:childTnLst>
                                    <p:animMotion origin="layout" path="M -6.25E-7 -2.59259E-6 L -0.58945 0.5926 " pathEditMode="relative" rAng="0" ptsTypes="AA">
                                      <p:cBhvr>
                                        <p:cTn id="119" dur="2000" fill="hold"/>
                                        <p:tgtEl>
                                          <p:spTgt spid="130"/>
                                        </p:tgtEl>
                                        <p:attrNameLst>
                                          <p:attrName>ppt_x</p:attrName>
                                          <p:attrName>ppt_y</p:attrName>
                                        </p:attrNameLst>
                                      </p:cBhvr>
                                      <p:rCtr x="-29479" y="29630"/>
                                    </p:animMotion>
                                  </p:childTnLst>
                                </p:cTn>
                              </p:par>
                              <p:par>
                                <p:cTn id="120" presetID="42" presetClass="path" presetSubtype="0" accel="50000" decel="50000" fill="hold" grpId="0" nodeType="withEffect">
                                  <p:stCondLst>
                                    <p:cond delay="0"/>
                                  </p:stCondLst>
                                  <p:childTnLst>
                                    <p:animMotion origin="layout" path="M 4.79167E-6 3.7037E-7 L -0.78047 0.00046 " pathEditMode="relative" rAng="0" ptsTypes="AA">
                                      <p:cBhvr>
                                        <p:cTn id="121" dur="2000" fill="hold"/>
                                        <p:tgtEl>
                                          <p:spTgt spid="220"/>
                                        </p:tgtEl>
                                        <p:attrNameLst>
                                          <p:attrName>ppt_x</p:attrName>
                                          <p:attrName>ppt_y</p:attrName>
                                        </p:attrNameLst>
                                      </p:cBhvr>
                                      <p:rCtr x="-39023" y="23"/>
                                    </p:animMotion>
                                  </p:childTnLst>
                                </p:cTn>
                              </p:par>
                              <p:par>
                                <p:cTn id="122" presetID="10" presetClass="exit" presetSubtype="0" fill="hold" nodeType="withEffect">
                                  <p:stCondLst>
                                    <p:cond delay="0"/>
                                  </p:stCondLst>
                                  <p:childTnLst>
                                    <p:animEffect transition="out" filter="fade">
                                      <p:cBhvr>
                                        <p:cTn id="123" dur="500"/>
                                        <p:tgtEl>
                                          <p:spTgt spid="164"/>
                                        </p:tgtEl>
                                      </p:cBhvr>
                                    </p:animEffect>
                                    <p:set>
                                      <p:cBhvr>
                                        <p:cTn id="124" dur="1" fill="hold">
                                          <p:stCondLst>
                                            <p:cond delay="499"/>
                                          </p:stCondLst>
                                        </p:cTn>
                                        <p:tgtEl>
                                          <p:spTgt spid="16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231"/>
                                        </p:tgtEl>
                                      </p:cBhvr>
                                    </p:animEffect>
                                    <p:set>
                                      <p:cBhvr>
                                        <p:cTn id="127" dur="1" fill="hold">
                                          <p:stCondLst>
                                            <p:cond delay="499"/>
                                          </p:stCondLst>
                                        </p:cTn>
                                        <p:tgtEl>
                                          <p:spTgt spid="231"/>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91"/>
                                        </p:tgtEl>
                                      </p:cBhvr>
                                    </p:animEffect>
                                    <p:set>
                                      <p:cBhvr>
                                        <p:cTn id="130" dur="1" fill="hold">
                                          <p:stCondLst>
                                            <p:cond delay="499"/>
                                          </p:stCondLst>
                                        </p:cTn>
                                        <p:tgtEl>
                                          <p:spTgt spid="191"/>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162"/>
                                        </p:tgtEl>
                                      </p:cBhvr>
                                    </p:animEffect>
                                    <p:set>
                                      <p:cBhvr>
                                        <p:cTn id="133" dur="1" fill="hold">
                                          <p:stCondLst>
                                            <p:cond delay="499"/>
                                          </p:stCondLst>
                                        </p:cTn>
                                        <p:tgtEl>
                                          <p:spTgt spid="162"/>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186"/>
                                        </p:tgtEl>
                                      </p:cBhvr>
                                    </p:animEffect>
                                    <p:set>
                                      <p:cBhvr>
                                        <p:cTn id="136" dur="1" fill="hold">
                                          <p:stCondLst>
                                            <p:cond delay="499"/>
                                          </p:stCondLst>
                                        </p:cTn>
                                        <p:tgtEl>
                                          <p:spTgt spid="186"/>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184"/>
                                        </p:tgtEl>
                                      </p:cBhvr>
                                    </p:animEffect>
                                    <p:set>
                                      <p:cBhvr>
                                        <p:cTn id="139" dur="1" fill="hold">
                                          <p:stCondLst>
                                            <p:cond delay="499"/>
                                          </p:stCondLst>
                                        </p:cTn>
                                        <p:tgtEl>
                                          <p:spTgt spid="184"/>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113"/>
                                        </p:tgtEl>
                                      </p:cBhvr>
                                    </p:animEffect>
                                    <p:set>
                                      <p:cBhvr>
                                        <p:cTn id="142" dur="1" fill="hold">
                                          <p:stCondLst>
                                            <p:cond delay="499"/>
                                          </p:stCondLst>
                                        </p:cTn>
                                        <p:tgtEl>
                                          <p:spTgt spid="113"/>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115"/>
                                        </p:tgtEl>
                                      </p:cBhvr>
                                    </p:animEffect>
                                    <p:set>
                                      <p:cBhvr>
                                        <p:cTn id="145" dur="1" fill="hold">
                                          <p:stCondLst>
                                            <p:cond delay="499"/>
                                          </p:stCondLst>
                                        </p:cTn>
                                        <p:tgtEl>
                                          <p:spTgt spid="115"/>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117"/>
                                        </p:tgtEl>
                                      </p:cBhvr>
                                    </p:animEffect>
                                    <p:set>
                                      <p:cBhvr>
                                        <p:cTn id="148" dur="1" fill="hold">
                                          <p:stCondLst>
                                            <p:cond delay="499"/>
                                          </p:stCondLst>
                                        </p:cTn>
                                        <p:tgtEl>
                                          <p:spTgt spid="117"/>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119"/>
                                        </p:tgtEl>
                                      </p:cBhvr>
                                    </p:animEffect>
                                    <p:set>
                                      <p:cBhvr>
                                        <p:cTn id="151" dur="1" fill="hold">
                                          <p:stCondLst>
                                            <p:cond delay="499"/>
                                          </p:stCondLst>
                                        </p:cTn>
                                        <p:tgtEl>
                                          <p:spTgt spid="119"/>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23"/>
                                        </p:tgtEl>
                                      </p:cBhvr>
                                    </p:animEffect>
                                    <p:set>
                                      <p:cBhvr>
                                        <p:cTn id="154" dur="1" fill="hold">
                                          <p:stCondLst>
                                            <p:cond delay="499"/>
                                          </p:stCondLst>
                                        </p:cTn>
                                        <p:tgtEl>
                                          <p:spTgt spid="123"/>
                                        </p:tgtEl>
                                        <p:attrNameLst>
                                          <p:attrName>style.visibility</p:attrName>
                                        </p:attrNameLst>
                                      </p:cBhvr>
                                      <p:to>
                                        <p:strVal val="hidden"/>
                                      </p:to>
                                    </p:set>
                                  </p:childTnLst>
                                </p:cTn>
                              </p:par>
                              <p:par>
                                <p:cTn id="155" presetID="10" presetClass="exit" presetSubtype="0" fill="hold" nodeType="withEffect">
                                  <p:stCondLst>
                                    <p:cond delay="0"/>
                                  </p:stCondLst>
                                  <p:childTnLst>
                                    <p:animEffect transition="out" filter="fade">
                                      <p:cBhvr>
                                        <p:cTn id="156" dur="500"/>
                                        <p:tgtEl>
                                          <p:spTgt spid="174"/>
                                        </p:tgtEl>
                                      </p:cBhvr>
                                    </p:animEffect>
                                    <p:set>
                                      <p:cBhvr>
                                        <p:cTn id="157" dur="1" fill="hold">
                                          <p:stCondLst>
                                            <p:cond delay="499"/>
                                          </p:stCondLst>
                                        </p:cTn>
                                        <p:tgtEl>
                                          <p:spTgt spid="174"/>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58"/>
                                        </p:tgtEl>
                                      </p:cBhvr>
                                    </p:animEffect>
                                    <p:set>
                                      <p:cBhvr>
                                        <p:cTn id="160" dur="1" fill="hold">
                                          <p:stCondLst>
                                            <p:cond delay="499"/>
                                          </p:stCondLst>
                                        </p:cTn>
                                        <p:tgtEl>
                                          <p:spTgt spid="158"/>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6"/>
                                        </p:tgtEl>
                                      </p:cBhvr>
                                    </p:animEffect>
                                    <p:set>
                                      <p:cBhvr>
                                        <p:cTn id="163" dur="1" fill="hold">
                                          <p:stCondLst>
                                            <p:cond delay="499"/>
                                          </p:stCondLst>
                                        </p:cTn>
                                        <p:tgtEl>
                                          <p:spTgt spid="156"/>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42"/>
                                        </p:tgtEl>
                                      </p:cBhvr>
                                    </p:animEffect>
                                    <p:set>
                                      <p:cBhvr>
                                        <p:cTn id="166" dur="1" fill="hold">
                                          <p:stCondLst>
                                            <p:cond delay="499"/>
                                          </p:stCondLst>
                                        </p:cTn>
                                        <p:tgtEl>
                                          <p:spTgt spid="142"/>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21"/>
                                        </p:tgtEl>
                                      </p:cBhvr>
                                    </p:animEffect>
                                    <p:set>
                                      <p:cBhvr>
                                        <p:cTn id="169" dur="1" fill="hold">
                                          <p:stCondLst>
                                            <p:cond delay="499"/>
                                          </p:stCondLst>
                                        </p:cTn>
                                        <p:tgtEl>
                                          <p:spTgt spid="121"/>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145"/>
                                        </p:tgtEl>
                                      </p:cBhvr>
                                    </p:animEffect>
                                    <p:set>
                                      <p:cBhvr>
                                        <p:cTn id="172" dur="1" fill="hold">
                                          <p:stCondLst>
                                            <p:cond delay="499"/>
                                          </p:stCondLst>
                                        </p:cTn>
                                        <p:tgtEl>
                                          <p:spTgt spid="145"/>
                                        </p:tgtEl>
                                        <p:attrNameLst>
                                          <p:attrName>style.visibility</p:attrName>
                                        </p:attrNameLst>
                                      </p:cBhvr>
                                      <p:to>
                                        <p:strVal val="hidden"/>
                                      </p:to>
                                    </p:set>
                                  </p:childTnLst>
                                </p:cTn>
                              </p:par>
                              <p:par>
                                <p:cTn id="173" presetID="10" presetClass="exit" presetSubtype="0" fill="hold" nodeType="withEffect">
                                  <p:stCondLst>
                                    <p:cond delay="0"/>
                                  </p:stCondLst>
                                  <p:childTnLst>
                                    <p:animEffect transition="out" filter="fade">
                                      <p:cBhvr>
                                        <p:cTn id="174" dur="500"/>
                                        <p:tgtEl>
                                          <p:spTgt spid="154"/>
                                        </p:tgtEl>
                                      </p:cBhvr>
                                    </p:animEffect>
                                    <p:set>
                                      <p:cBhvr>
                                        <p:cTn id="175" dur="1" fill="hold">
                                          <p:stCondLst>
                                            <p:cond delay="499"/>
                                          </p:stCondLst>
                                        </p:cTn>
                                        <p:tgtEl>
                                          <p:spTgt spid="154"/>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500"/>
                                        <p:tgtEl>
                                          <p:spTgt spid="226"/>
                                        </p:tgtEl>
                                      </p:cBhvr>
                                    </p:animEffect>
                                    <p:set>
                                      <p:cBhvr>
                                        <p:cTn id="178" dur="1" fill="hold">
                                          <p:stCondLst>
                                            <p:cond delay="499"/>
                                          </p:stCondLst>
                                        </p:cTn>
                                        <p:tgtEl>
                                          <p:spTgt spid="226"/>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139"/>
                                        </p:tgtEl>
                                      </p:cBhvr>
                                    </p:animEffect>
                                    <p:set>
                                      <p:cBhvr>
                                        <p:cTn id="181" dur="1" fill="hold">
                                          <p:stCondLst>
                                            <p:cond delay="499"/>
                                          </p:stCondLst>
                                        </p:cTn>
                                        <p:tgtEl>
                                          <p:spTgt spid="139"/>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500"/>
                                        <p:tgtEl>
                                          <p:spTgt spid="224"/>
                                        </p:tgtEl>
                                      </p:cBhvr>
                                    </p:animEffect>
                                    <p:set>
                                      <p:cBhvr>
                                        <p:cTn id="184" dur="1" fill="hold">
                                          <p:stCondLst>
                                            <p:cond delay="499"/>
                                          </p:stCondLst>
                                        </p:cTn>
                                        <p:tgtEl>
                                          <p:spTgt spid="224"/>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500"/>
                                        <p:tgtEl>
                                          <p:spTgt spid="134"/>
                                        </p:tgtEl>
                                      </p:cBhvr>
                                    </p:animEffect>
                                    <p:set>
                                      <p:cBhvr>
                                        <p:cTn id="187" dur="1" fill="hold">
                                          <p:stCondLst>
                                            <p:cond delay="499"/>
                                          </p:stCondLst>
                                        </p:cTn>
                                        <p:tgtEl>
                                          <p:spTgt spid="134"/>
                                        </p:tgtEl>
                                        <p:attrNameLst>
                                          <p:attrName>style.visibility</p:attrName>
                                        </p:attrNameLst>
                                      </p:cBhvr>
                                      <p:to>
                                        <p:strVal val="hidden"/>
                                      </p:to>
                                    </p:set>
                                  </p:childTnLst>
                                </p:cTn>
                              </p:par>
                              <p:par>
                                <p:cTn id="188" presetID="10" presetClass="exit" presetSubtype="0" fill="hold" nodeType="withEffect">
                                  <p:stCondLst>
                                    <p:cond delay="0"/>
                                  </p:stCondLst>
                                  <p:childTnLst>
                                    <p:animEffect transition="out" filter="fade">
                                      <p:cBhvr>
                                        <p:cTn id="189" dur="500"/>
                                        <p:tgtEl>
                                          <p:spTgt spid="132"/>
                                        </p:tgtEl>
                                      </p:cBhvr>
                                    </p:animEffect>
                                    <p:set>
                                      <p:cBhvr>
                                        <p:cTn id="190" dur="1" fill="hold">
                                          <p:stCondLst>
                                            <p:cond delay="499"/>
                                          </p:stCondLst>
                                        </p:cTn>
                                        <p:tgtEl>
                                          <p:spTgt spid="132"/>
                                        </p:tgtEl>
                                        <p:attrNameLst>
                                          <p:attrName>style.visibility</p:attrName>
                                        </p:attrNameLst>
                                      </p:cBhvr>
                                      <p:to>
                                        <p:strVal val="hidden"/>
                                      </p:to>
                                    </p:set>
                                  </p:childTnLst>
                                </p:cTn>
                              </p:par>
                              <p:par>
                                <p:cTn id="191" presetID="10" presetClass="exit" presetSubtype="0" fill="hold" nodeType="withEffect">
                                  <p:stCondLst>
                                    <p:cond delay="0"/>
                                  </p:stCondLst>
                                  <p:childTnLst>
                                    <p:animEffect transition="out" filter="fade">
                                      <p:cBhvr>
                                        <p:cTn id="192" dur="500"/>
                                        <p:tgtEl>
                                          <p:spTgt spid="71"/>
                                        </p:tgtEl>
                                      </p:cBhvr>
                                    </p:animEffect>
                                    <p:set>
                                      <p:cBhvr>
                                        <p:cTn id="193" dur="1" fill="hold">
                                          <p:stCondLst>
                                            <p:cond delay="499"/>
                                          </p:stCondLst>
                                        </p:cTn>
                                        <p:tgtEl>
                                          <p:spTgt spid="71"/>
                                        </p:tgtEl>
                                        <p:attrNameLst>
                                          <p:attrName>style.visibility</p:attrName>
                                        </p:attrNameLst>
                                      </p:cBhvr>
                                      <p:to>
                                        <p:strVal val="hidden"/>
                                      </p:to>
                                    </p:set>
                                  </p:childTnLst>
                                </p:cTn>
                              </p:par>
                              <p:par>
                                <p:cTn id="194" presetID="10" presetClass="exit" presetSubtype="0" fill="hold" nodeType="withEffect">
                                  <p:stCondLst>
                                    <p:cond delay="0"/>
                                  </p:stCondLst>
                                  <p:childTnLst>
                                    <p:animEffect transition="out" filter="fade">
                                      <p:cBhvr>
                                        <p:cTn id="195" dur="500"/>
                                        <p:tgtEl>
                                          <p:spTgt spid="69"/>
                                        </p:tgtEl>
                                      </p:cBhvr>
                                    </p:animEffect>
                                    <p:set>
                                      <p:cBhvr>
                                        <p:cTn id="196" dur="1" fill="hold">
                                          <p:stCondLst>
                                            <p:cond delay="499"/>
                                          </p:stCondLst>
                                        </p:cTn>
                                        <p:tgtEl>
                                          <p:spTgt spid="69"/>
                                        </p:tgtEl>
                                        <p:attrNameLst>
                                          <p:attrName>style.visibility</p:attrName>
                                        </p:attrNameLst>
                                      </p:cBhvr>
                                      <p:to>
                                        <p:strVal val="hidden"/>
                                      </p:to>
                                    </p:set>
                                  </p:childTnLst>
                                </p:cTn>
                              </p:par>
                              <p:par>
                                <p:cTn id="197" presetID="10" presetClass="exit" presetSubtype="0" fill="hold" nodeType="withEffect">
                                  <p:stCondLst>
                                    <p:cond delay="0"/>
                                  </p:stCondLst>
                                  <p:childTnLst>
                                    <p:animEffect transition="out" filter="fade">
                                      <p:cBhvr>
                                        <p:cTn id="198" dur="500"/>
                                        <p:tgtEl>
                                          <p:spTgt spid="67"/>
                                        </p:tgtEl>
                                      </p:cBhvr>
                                    </p:animEffect>
                                    <p:set>
                                      <p:cBhvr>
                                        <p:cTn id="199" dur="1" fill="hold">
                                          <p:stCondLst>
                                            <p:cond delay="499"/>
                                          </p:stCondLst>
                                        </p:cTn>
                                        <p:tgtEl>
                                          <p:spTgt spid="67"/>
                                        </p:tgtEl>
                                        <p:attrNameLst>
                                          <p:attrName>style.visibility</p:attrName>
                                        </p:attrNameLst>
                                      </p:cBhvr>
                                      <p:to>
                                        <p:strVal val="hidden"/>
                                      </p:to>
                                    </p:set>
                                  </p:childTnLst>
                                </p:cTn>
                              </p:par>
                              <p:par>
                                <p:cTn id="200" presetID="10" presetClass="exit" presetSubtype="0" fill="hold" nodeType="withEffect">
                                  <p:stCondLst>
                                    <p:cond delay="0"/>
                                  </p:stCondLst>
                                  <p:childTnLst>
                                    <p:animEffect transition="out" filter="fade">
                                      <p:cBhvr>
                                        <p:cTn id="201" dur="500"/>
                                        <p:tgtEl>
                                          <p:spTgt spid="179"/>
                                        </p:tgtEl>
                                      </p:cBhvr>
                                    </p:animEffect>
                                    <p:set>
                                      <p:cBhvr>
                                        <p:cTn id="202" dur="1" fill="hold">
                                          <p:stCondLst>
                                            <p:cond delay="499"/>
                                          </p:stCondLst>
                                        </p:cTn>
                                        <p:tgtEl>
                                          <p:spTgt spid="179"/>
                                        </p:tgtEl>
                                        <p:attrNameLst>
                                          <p:attrName>style.visibility</p:attrName>
                                        </p:attrNameLst>
                                      </p:cBhvr>
                                      <p:to>
                                        <p:strVal val="hidden"/>
                                      </p:to>
                                    </p:set>
                                  </p:childTnLst>
                                </p:cTn>
                              </p:par>
                              <p:par>
                                <p:cTn id="203" presetID="10" presetClass="exit" presetSubtype="0" fill="hold" nodeType="withEffect">
                                  <p:stCondLst>
                                    <p:cond delay="0"/>
                                  </p:stCondLst>
                                  <p:childTnLst>
                                    <p:animEffect transition="out" filter="fade">
                                      <p:cBhvr>
                                        <p:cTn id="204" dur="500"/>
                                        <p:tgtEl>
                                          <p:spTgt spid="65"/>
                                        </p:tgtEl>
                                      </p:cBhvr>
                                    </p:animEffect>
                                    <p:set>
                                      <p:cBhvr>
                                        <p:cTn id="205" dur="1" fill="hold">
                                          <p:stCondLst>
                                            <p:cond delay="499"/>
                                          </p:stCondLst>
                                        </p:cTn>
                                        <p:tgtEl>
                                          <p:spTgt spid="65"/>
                                        </p:tgtEl>
                                        <p:attrNameLst>
                                          <p:attrName>style.visibility</p:attrName>
                                        </p:attrNameLst>
                                      </p:cBhvr>
                                      <p:to>
                                        <p:strVal val="hidden"/>
                                      </p:to>
                                    </p:set>
                                  </p:childTnLst>
                                </p:cTn>
                              </p:par>
                              <p:par>
                                <p:cTn id="206" presetID="10" presetClass="exit" presetSubtype="0" fill="hold" nodeType="withEffect">
                                  <p:stCondLst>
                                    <p:cond delay="0"/>
                                  </p:stCondLst>
                                  <p:childTnLst>
                                    <p:animEffect transition="out" filter="fade">
                                      <p:cBhvr>
                                        <p:cTn id="207" dur="500"/>
                                        <p:tgtEl>
                                          <p:spTgt spid="36"/>
                                        </p:tgtEl>
                                      </p:cBhvr>
                                    </p:animEffect>
                                    <p:set>
                                      <p:cBhvr>
                                        <p:cTn id="208" dur="1" fill="hold">
                                          <p:stCondLst>
                                            <p:cond delay="499"/>
                                          </p:stCondLst>
                                        </p:cTn>
                                        <p:tgtEl>
                                          <p:spTgt spid="36"/>
                                        </p:tgtEl>
                                        <p:attrNameLst>
                                          <p:attrName>style.visibility</p:attrName>
                                        </p:attrNameLst>
                                      </p:cBhvr>
                                      <p:to>
                                        <p:strVal val="hidden"/>
                                      </p:to>
                                    </p:set>
                                  </p:childTnLst>
                                </p:cTn>
                              </p:par>
                              <p:par>
                                <p:cTn id="209" presetID="10" presetClass="exit" presetSubtype="0" fill="hold" nodeType="withEffect">
                                  <p:stCondLst>
                                    <p:cond delay="0"/>
                                  </p:stCondLst>
                                  <p:childTnLst>
                                    <p:animEffect transition="out" filter="fade">
                                      <p:cBhvr>
                                        <p:cTn id="210" dur="500"/>
                                        <p:tgtEl>
                                          <p:spTgt spid="189"/>
                                        </p:tgtEl>
                                      </p:cBhvr>
                                    </p:animEffect>
                                    <p:set>
                                      <p:cBhvr>
                                        <p:cTn id="211" dur="1" fill="hold">
                                          <p:stCondLst>
                                            <p:cond delay="499"/>
                                          </p:stCondLst>
                                        </p:cTn>
                                        <p:tgtEl>
                                          <p:spTgt spid="189"/>
                                        </p:tgtEl>
                                        <p:attrNameLst>
                                          <p:attrName>style.visibility</p:attrName>
                                        </p:attrNameLst>
                                      </p:cBhvr>
                                      <p:to>
                                        <p:strVal val="hidden"/>
                                      </p:to>
                                    </p:set>
                                  </p:childTnLst>
                                </p:cTn>
                              </p:par>
                              <p:par>
                                <p:cTn id="212" presetID="10" presetClass="exit" presetSubtype="0" fill="hold" nodeType="withEffect">
                                  <p:stCondLst>
                                    <p:cond delay="0"/>
                                  </p:stCondLst>
                                  <p:childTnLst>
                                    <p:animEffect transition="out" filter="fade">
                                      <p:cBhvr>
                                        <p:cTn id="213" dur="500"/>
                                        <p:tgtEl>
                                          <p:spTgt spid="92"/>
                                        </p:tgtEl>
                                      </p:cBhvr>
                                    </p:animEffect>
                                    <p:set>
                                      <p:cBhvr>
                                        <p:cTn id="214" dur="1" fill="hold">
                                          <p:stCondLst>
                                            <p:cond delay="499"/>
                                          </p:stCondLst>
                                        </p:cTn>
                                        <p:tgtEl>
                                          <p:spTgt spid="92"/>
                                        </p:tgtEl>
                                        <p:attrNameLst>
                                          <p:attrName>style.visibility</p:attrName>
                                        </p:attrNameLst>
                                      </p:cBhvr>
                                      <p:to>
                                        <p:strVal val="hidden"/>
                                      </p:to>
                                    </p:set>
                                  </p:childTnLst>
                                </p:cTn>
                              </p:par>
                              <p:par>
                                <p:cTn id="215" presetID="10" presetClass="exit" presetSubtype="0" fill="hold" nodeType="withEffect">
                                  <p:stCondLst>
                                    <p:cond delay="0"/>
                                  </p:stCondLst>
                                  <p:childTnLst>
                                    <p:animEffect transition="out" filter="fade">
                                      <p:cBhvr>
                                        <p:cTn id="216" dur="500"/>
                                        <p:tgtEl>
                                          <p:spTgt spid="90"/>
                                        </p:tgtEl>
                                      </p:cBhvr>
                                    </p:animEffect>
                                    <p:set>
                                      <p:cBhvr>
                                        <p:cTn id="217" dur="1" fill="hold">
                                          <p:stCondLst>
                                            <p:cond delay="499"/>
                                          </p:stCondLst>
                                        </p:cTn>
                                        <p:tgtEl>
                                          <p:spTgt spid="90"/>
                                        </p:tgtEl>
                                        <p:attrNameLst>
                                          <p:attrName>style.visibility</p:attrName>
                                        </p:attrNameLst>
                                      </p:cBhvr>
                                      <p:to>
                                        <p:strVal val="hidden"/>
                                      </p:to>
                                    </p:set>
                                  </p:childTnLst>
                                </p:cTn>
                              </p:par>
                              <p:par>
                                <p:cTn id="218" presetID="10" presetClass="exit" presetSubtype="0" fill="hold" nodeType="withEffect">
                                  <p:stCondLst>
                                    <p:cond delay="0"/>
                                  </p:stCondLst>
                                  <p:childTnLst>
                                    <p:animEffect transition="out" filter="fade">
                                      <p:cBhvr>
                                        <p:cTn id="219" dur="500"/>
                                        <p:tgtEl>
                                          <p:spTgt spid="177"/>
                                        </p:tgtEl>
                                      </p:cBhvr>
                                    </p:animEffect>
                                    <p:set>
                                      <p:cBhvr>
                                        <p:cTn id="220" dur="1" fill="hold">
                                          <p:stCondLst>
                                            <p:cond delay="499"/>
                                          </p:stCondLst>
                                        </p:cTn>
                                        <p:tgtEl>
                                          <p:spTgt spid="177"/>
                                        </p:tgtEl>
                                        <p:attrNameLst>
                                          <p:attrName>style.visibility</p:attrName>
                                        </p:attrNameLst>
                                      </p:cBhvr>
                                      <p:to>
                                        <p:strVal val="hidden"/>
                                      </p:to>
                                    </p:set>
                                  </p:childTnLst>
                                </p:cTn>
                              </p:par>
                              <p:par>
                                <p:cTn id="221" presetID="10" presetClass="exit" presetSubtype="0" fill="hold" nodeType="withEffect">
                                  <p:stCondLst>
                                    <p:cond delay="0"/>
                                  </p:stCondLst>
                                  <p:childTnLst>
                                    <p:animEffect transition="out" filter="fade">
                                      <p:cBhvr>
                                        <p:cTn id="222" dur="500"/>
                                        <p:tgtEl>
                                          <p:spTgt spid="73"/>
                                        </p:tgtEl>
                                      </p:cBhvr>
                                    </p:animEffect>
                                    <p:set>
                                      <p:cBhvr>
                                        <p:cTn id="223" dur="1" fill="hold">
                                          <p:stCondLst>
                                            <p:cond delay="499"/>
                                          </p:stCondLst>
                                        </p:cTn>
                                        <p:tgtEl>
                                          <p:spTgt spid="73"/>
                                        </p:tgtEl>
                                        <p:attrNameLst>
                                          <p:attrName>style.visibility</p:attrName>
                                        </p:attrNameLst>
                                      </p:cBhvr>
                                      <p:to>
                                        <p:strVal val="hidden"/>
                                      </p:to>
                                    </p:set>
                                  </p:childTnLst>
                                </p:cTn>
                              </p:par>
                              <p:par>
                                <p:cTn id="224" presetID="10" presetClass="exit" presetSubtype="0" fill="hold" nodeType="withEffect">
                                  <p:stCondLst>
                                    <p:cond delay="0"/>
                                  </p:stCondLst>
                                  <p:childTnLst>
                                    <p:animEffect transition="out" filter="fade">
                                      <p:cBhvr>
                                        <p:cTn id="225" dur="500"/>
                                        <p:tgtEl>
                                          <p:spTgt spid="181"/>
                                        </p:tgtEl>
                                      </p:cBhvr>
                                    </p:animEffect>
                                    <p:set>
                                      <p:cBhvr>
                                        <p:cTn id="226" dur="1" fill="hold">
                                          <p:stCondLst>
                                            <p:cond delay="499"/>
                                          </p:stCondLst>
                                        </p:cTn>
                                        <p:tgtEl>
                                          <p:spTgt spid="181"/>
                                        </p:tgtEl>
                                        <p:attrNameLst>
                                          <p:attrName>style.visibility</p:attrName>
                                        </p:attrNameLst>
                                      </p:cBhvr>
                                      <p:to>
                                        <p:strVal val="hidden"/>
                                      </p:to>
                                    </p:set>
                                  </p:childTnLst>
                                </p:cTn>
                              </p:par>
                              <p:par>
                                <p:cTn id="227" presetID="10" presetClass="exit" presetSubtype="0" fill="hold" nodeType="withEffect">
                                  <p:stCondLst>
                                    <p:cond delay="0"/>
                                  </p:stCondLst>
                                  <p:childTnLst>
                                    <p:animEffect transition="out" filter="fade">
                                      <p:cBhvr>
                                        <p:cTn id="228" dur="500"/>
                                        <p:tgtEl>
                                          <p:spTgt spid="76"/>
                                        </p:tgtEl>
                                      </p:cBhvr>
                                    </p:animEffect>
                                    <p:set>
                                      <p:cBhvr>
                                        <p:cTn id="229" dur="1" fill="hold">
                                          <p:stCondLst>
                                            <p:cond delay="499"/>
                                          </p:stCondLst>
                                        </p:cTn>
                                        <p:tgtEl>
                                          <p:spTgt spid="76"/>
                                        </p:tgtEl>
                                        <p:attrNameLst>
                                          <p:attrName>style.visibility</p:attrName>
                                        </p:attrNameLst>
                                      </p:cBhvr>
                                      <p:to>
                                        <p:strVal val="hidden"/>
                                      </p:to>
                                    </p:set>
                                  </p:childTnLst>
                                </p:cTn>
                              </p:par>
                              <p:par>
                                <p:cTn id="230" presetID="10" presetClass="exit" presetSubtype="0" fill="hold" nodeType="withEffect">
                                  <p:stCondLst>
                                    <p:cond delay="0"/>
                                  </p:stCondLst>
                                  <p:childTnLst>
                                    <p:animEffect transition="out" filter="fade">
                                      <p:cBhvr>
                                        <p:cTn id="231" dur="500"/>
                                        <p:tgtEl>
                                          <p:spTgt spid="38"/>
                                        </p:tgtEl>
                                      </p:cBhvr>
                                    </p:animEffect>
                                    <p:set>
                                      <p:cBhvr>
                                        <p:cTn id="232" dur="1" fill="hold">
                                          <p:stCondLst>
                                            <p:cond delay="499"/>
                                          </p:stCondLst>
                                        </p:cTn>
                                        <p:tgtEl>
                                          <p:spTgt spid="38"/>
                                        </p:tgtEl>
                                        <p:attrNameLst>
                                          <p:attrName>style.visibility</p:attrName>
                                        </p:attrNameLst>
                                      </p:cBhvr>
                                      <p:to>
                                        <p:strVal val="hidden"/>
                                      </p:to>
                                    </p:set>
                                  </p:childTnLst>
                                </p:cTn>
                              </p:par>
                              <p:par>
                                <p:cTn id="233" presetID="10" presetClass="exit" presetSubtype="0" fill="hold" nodeType="withEffect">
                                  <p:stCondLst>
                                    <p:cond delay="0"/>
                                  </p:stCondLst>
                                  <p:childTnLst>
                                    <p:animEffect transition="out" filter="fade">
                                      <p:cBhvr>
                                        <p:cTn id="234" dur="500"/>
                                        <p:tgtEl>
                                          <p:spTgt spid="8"/>
                                        </p:tgtEl>
                                      </p:cBhvr>
                                    </p:animEffect>
                                    <p:set>
                                      <p:cBhvr>
                                        <p:cTn id="235" dur="1" fill="hold">
                                          <p:stCondLst>
                                            <p:cond delay="499"/>
                                          </p:stCondLst>
                                        </p:cTn>
                                        <p:tgtEl>
                                          <p:spTgt spid="8"/>
                                        </p:tgtEl>
                                        <p:attrNameLst>
                                          <p:attrName>style.visibility</p:attrName>
                                        </p:attrNameLst>
                                      </p:cBhvr>
                                      <p:to>
                                        <p:strVal val="hidden"/>
                                      </p:to>
                                    </p:set>
                                  </p:childTnLst>
                                </p:cTn>
                              </p:par>
                              <p:par>
                                <p:cTn id="236" presetID="10" presetClass="exit" presetSubtype="0" fill="hold" nodeType="withEffect">
                                  <p:stCondLst>
                                    <p:cond delay="0"/>
                                  </p:stCondLst>
                                  <p:childTnLst>
                                    <p:animEffect transition="out" filter="fade">
                                      <p:cBhvr>
                                        <p:cTn id="237" dur="500"/>
                                        <p:tgtEl>
                                          <p:spTgt spid="33"/>
                                        </p:tgtEl>
                                      </p:cBhvr>
                                    </p:animEffect>
                                    <p:set>
                                      <p:cBhvr>
                                        <p:cTn id="238" dur="1" fill="hold">
                                          <p:stCondLst>
                                            <p:cond delay="499"/>
                                          </p:stCondLst>
                                        </p:cTn>
                                        <p:tgtEl>
                                          <p:spTgt spid="33"/>
                                        </p:tgtEl>
                                        <p:attrNameLst>
                                          <p:attrName>style.visibility</p:attrName>
                                        </p:attrNameLst>
                                      </p:cBhvr>
                                      <p:to>
                                        <p:strVal val="hidden"/>
                                      </p:to>
                                    </p:set>
                                  </p:childTnLst>
                                </p:cTn>
                              </p:par>
                              <p:par>
                                <p:cTn id="239" presetID="10" presetClass="exit" presetSubtype="0" fill="hold" nodeType="withEffect">
                                  <p:stCondLst>
                                    <p:cond delay="0"/>
                                  </p:stCondLst>
                                  <p:childTnLst>
                                    <p:animEffect transition="out" filter="fade">
                                      <p:cBhvr>
                                        <p:cTn id="240" dur="500"/>
                                        <p:tgtEl>
                                          <p:spTgt spid="14"/>
                                        </p:tgtEl>
                                      </p:cBhvr>
                                    </p:animEffect>
                                    <p:set>
                                      <p:cBhvr>
                                        <p:cTn id="241" dur="1" fill="hold">
                                          <p:stCondLst>
                                            <p:cond delay="499"/>
                                          </p:stCondLst>
                                        </p:cTn>
                                        <p:tgtEl>
                                          <p:spTgt spid="14"/>
                                        </p:tgtEl>
                                        <p:attrNameLst>
                                          <p:attrName>style.visibility</p:attrName>
                                        </p:attrNameLst>
                                      </p:cBhvr>
                                      <p:to>
                                        <p:strVal val="hidden"/>
                                      </p:to>
                                    </p:set>
                                  </p:childTnLst>
                                </p:cTn>
                              </p:par>
                              <p:par>
                                <p:cTn id="242" presetID="10" presetClass="exit" presetSubtype="0" fill="hold" nodeType="withEffect">
                                  <p:stCondLst>
                                    <p:cond delay="0"/>
                                  </p:stCondLst>
                                  <p:childTnLst>
                                    <p:animEffect transition="out" filter="fade">
                                      <p:cBhvr>
                                        <p:cTn id="243" dur="500"/>
                                        <p:tgtEl>
                                          <p:spTgt spid="128"/>
                                        </p:tgtEl>
                                      </p:cBhvr>
                                    </p:animEffect>
                                    <p:set>
                                      <p:cBhvr>
                                        <p:cTn id="244" dur="1" fill="hold">
                                          <p:stCondLst>
                                            <p:cond delay="499"/>
                                          </p:stCondLst>
                                        </p:cTn>
                                        <p:tgtEl>
                                          <p:spTgt spid="128"/>
                                        </p:tgtEl>
                                        <p:attrNameLst>
                                          <p:attrName>style.visibility</p:attrName>
                                        </p:attrNameLst>
                                      </p:cBhvr>
                                      <p:to>
                                        <p:strVal val="hidden"/>
                                      </p:to>
                                    </p:set>
                                  </p:childTnLst>
                                </p:cTn>
                              </p:par>
                              <p:par>
                                <p:cTn id="245" presetID="10" presetClass="exit" presetSubtype="0" fill="hold" nodeType="withEffect">
                                  <p:stCondLst>
                                    <p:cond delay="0"/>
                                  </p:stCondLst>
                                  <p:childTnLst>
                                    <p:animEffect transition="out" filter="fade">
                                      <p:cBhvr>
                                        <p:cTn id="246" dur="500"/>
                                        <p:tgtEl>
                                          <p:spTgt spid="172"/>
                                        </p:tgtEl>
                                      </p:cBhvr>
                                    </p:animEffect>
                                    <p:set>
                                      <p:cBhvr>
                                        <p:cTn id="247" dur="1" fill="hold">
                                          <p:stCondLst>
                                            <p:cond delay="499"/>
                                          </p:stCondLst>
                                        </p:cTn>
                                        <p:tgtEl>
                                          <p:spTgt spid="172"/>
                                        </p:tgtEl>
                                        <p:attrNameLst>
                                          <p:attrName>style.visibility</p:attrName>
                                        </p:attrNameLst>
                                      </p:cBhvr>
                                      <p:to>
                                        <p:strVal val="hidden"/>
                                      </p:to>
                                    </p:set>
                                  </p:childTnLst>
                                </p:cTn>
                              </p:par>
                              <p:par>
                                <p:cTn id="248" presetID="10" presetClass="exit" presetSubtype="0" fill="hold" nodeType="withEffect">
                                  <p:stCondLst>
                                    <p:cond delay="0"/>
                                  </p:stCondLst>
                                  <p:childTnLst>
                                    <p:animEffect transition="out" filter="fade">
                                      <p:cBhvr>
                                        <p:cTn id="249" dur="500"/>
                                        <p:tgtEl>
                                          <p:spTgt spid="148"/>
                                        </p:tgtEl>
                                      </p:cBhvr>
                                    </p:animEffect>
                                    <p:set>
                                      <p:cBhvr>
                                        <p:cTn id="250" dur="1" fill="hold">
                                          <p:stCondLst>
                                            <p:cond delay="499"/>
                                          </p:stCondLst>
                                        </p:cTn>
                                        <p:tgtEl>
                                          <p:spTgt spid="148"/>
                                        </p:tgtEl>
                                        <p:attrNameLst>
                                          <p:attrName>style.visibility</p:attrName>
                                        </p:attrNameLst>
                                      </p:cBhvr>
                                      <p:to>
                                        <p:strVal val="hidden"/>
                                      </p:to>
                                    </p:set>
                                  </p:childTnLst>
                                </p:cTn>
                              </p:par>
                              <p:par>
                                <p:cTn id="251" presetID="10" presetClass="exit" presetSubtype="0" fill="hold" nodeType="withEffect">
                                  <p:stCondLst>
                                    <p:cond delay="0"/>
                                  </p:stCondLst>
                                  <p:childTnLst>
                                    <p:animEffect transition="out" filter="fade">
                                      <p:cBhvr>
                                        <p:cTn id="252" dur="500"/>
                                        <p:tgtEl>
                                          <p:spTgt spid="150"/>
                                        </p:tgtEl>
                                      </p:cBhvr>
                                    </p:animEffect>
                                    <p:set>
                                      <p:cBhvr>
                                        <p:cTn id="253" dur="1" fill="hold">
                                          <p:stCondLst>
                                            <p:cond delay="499"/>
                                          </p:stCondLst>
                                        </p:cTn>
                                        <p:tgtEl>
                                          <p:spTgt spid="150"/>
                                        </p:tgtEl>
                                        <p:attrNameLst>
                                          <p:attrName>style.visibility</p:attrName>
                                        </p:attrNameLst>
                                      </p:cBhvr>
                                      <p:to>
                                        <p:strVal val="hidden"/>
                                      </p:to>
                                    </p:set>
                                  </p:childTnLst>
                                </p:cTn>
                              </p:par>
                              <p:par>
                                <p:cTn id="254" presetID="10" presetClass="exit" presetSubtype="0" fill="hold" nodeType="withEffect">
                                  <p:stCondLst>
                                    <p:cond delay="0"/>
                                  </p:stCondLst>
                                  <p:childTnLst>
                                    <p:animEffect transition="out" filter="fade">
                                      <p:cBhvr>
                                        <p:cTn id="255" dur="500"/>
                                        <p:tgtEl>
                                          <p:spTgt spid="152"/>
                                        </p:tgtEl>
                                      </p:cBhvr>
                                    </p:animEffect>
                                    <p:set>
                                      <p:cBhvr>
                                        <p:cTn id="256" dur="1" fill="hold">
                                          <p:stCondLst>
                                            <p:cond delay="499"/>
                                          </p:stCondLst>
                                        </p:cTn>
                                        <p:tgtEl>
                                          <p:spTgt spid="152"/>
                                        </p:tgtEl>
                                        <p:attrNameLst>
                                          <p:attrName>style.visibility</p:attrName>
                                        </p:attrNameLst>
                                      </p:cBhvr>
                                      <p:to>
                                        <p:strVal val="hidden"/>
                                      </p:to>
                                    </p:set>
                                  </p:childTnLst>
                                </p:cTn>
                              </p:par>
                              <p:par>
                                <p:cTn id="257" presetID="10" presetClass="exit" presetSubtype="0" fill="hold" nodeType="withEffect">
                                  <p:stCondLst>
                                    <p:cond delay="0"/>
                                  </p:stCondLst>
                                  <p:childTnLst>
                                    <p:animEffect transition="out" filter="fade">
                                      <p:cBhvr>
                                        <p:cTn id="258" dur="500"/>
                                        <p:tgtEl>
                                          <p:spTgt spid="125"/>
                                        </p:tgtEl>
                                      </p:cBhvr>
                                    </p:animEffect>
                                    <p:set>
                                      <p:cBhvr>
                                        <p:cTn id="259" dur="1" fill="hold">
                                          <p:stCondLst>
                                            <p:cond delay="499"/>
                                          </p:stCondLst>
                                        </p:cTn>
                                        <p:tgtEl>
                                          <p:spTgt spid="125"/>
                                        </p:tgtEl>
                                        <p:attrNameLst>
                                          <p:attrName>style.visibility</p:attrName>
                                        </p:attrNameLst>
                                      </p:cBhvr>
                                      <p:to>
                                        <p:strVal val="hidden"/>
                                      </p:to>
                                    </p:set>
                                  </p:childTnLst>
                                </p:cTn>
                              </p:par>
                              <p:par>
                                <p:cTn id="260" presetID="10" presetClass="exit" presetSubtype="0" fill="hold" nodeType="withEffect">
                                  <p:stCondLst>
                                    <p:cond delay="0"/>
                                  </p:stCondLst>
                                  <p:childTnLst>
                                    <p:animEffect transition="out" filter="fade">
                                      <p:cBhvr>
                                        <p:cTn id="261" dur="500"/>
                                        <p:tgtEl>
                                          <p:spTgt spid="23"/>
                                        </p:tgtEl>
                                      </p:cBhvr>
                                    </p:animEffect>
                                    <p:set>
                                      <p:cBhvr>
                                        <p:cTn id="262" dur="1" fill="hold">
                                          <p:stCondLst>
                                            <p:cond delay="499"/>
                                          </p:stCondLst>
                                        </p:cTn>
                                        <p:tgtEl>
                                          <p:spTgt spid="23"/>
                                        </p:tgtEl>
                                        <p:attrNameLst>
                                          <p:attrName>style.visibility</p:attrName>
                                        </p:attrNameLst>
                                      </p:cBhvr>
                                      <p:to>
                                        <p:strVal val="hidden"/>
                                      </p:to>
                                    </p:set>
                                  </p:childTnLst>
                                </p:cTn>
                              </p:par>
                              <p:par>
                                <p:cTn id="263" presetID="10" presetClass="exit" presetSubtype="0" fill="hold" grpId="0" nodeType="withEffect">
                                  <p:stCondLst>
                                    <p:cond delay="0"/>
                                  </p:stCondLst>
                                  <p:childTnLst>
                                    <p:animEffect transition="out" filter="fade">
                                      <p:cBhvr>
                                        <p:cTn id="264" dur="500"/>
                                        <p:tgtEl>
                                          <p:spTgt spid="4"/>
                                        </p:tgtEl>
                                      </p:cBhvr>
                                    </p:animEffect>
                                    <p:set>
                                      <p:cBhvr>
                                        <p:cTn id="265" dur="1" fill="hold">
                                          <p:stCondLst>
                                            <p:cond delay="499"/>
                                          </p:stCondLst>
                                        </p:cTn>
                                        <p:tgtEl>
                                          <p:spTgt spid="4"/>
                                        </p:tgtEl>
                                        <p:attrNameLst>
                                          <p:attrName>style.visibility</p:attrName>
                                        </p:attrNameLst>
                                      </p:cBhvr>
                                      <p:to>
                                        <p:strVal val="hidden"/>
                                      </p:to>
                                    </p:set>
                                  </p:childTnLst>
                                </p:cTn>
                              </p:par>
                              <p:par>
                                <p:cTn id="266" presetID="10" presetClass="exit" presetSubtype="0" fill="hold" nodeType="withEffect">
                                  <p:stCondLst>
                                    <p:cond delay="0"/>
                                  </p:stCondLst>
                                  <p:childTnLst>
                                    <p:animEffect transition="out" filter="fade">
                                      <p:cBhvr>
                                        <p:cTn id="267" dur="500"/>
                                        <p:tgtEl>
                                          <p:spTgt spid="58"/>
                                        </p:tgtEl>
                                      </p:cBhvr>
                                    </p:animEffect>
                                    <p:set>
                                      <p:cBhvr>
                                        <p:cTn id="268" dur="1" fill="hold">
                                          <p:stCondLst>
                                            <p:cond delay="499"/>
                                          </p:stCondLst>
                                        </p:cTn>
                                        <p:tgtEl>
                                          <p:spTgt spid="58"/>
                                        </p:tgtEl>
                                        <p:attrNameLst>
                                          <p:attrName>style.visibility</p:attrName>
                                        </p:attrNameLst>
                                      </p:cBhvr>
                                      <p:to>
                                        <p:strVal val="hidden"/>
                                      </p:to>
                                    </p:set>
                                  </p:childTnLst>
                                </p:cTn>
                              </p:par>
                              <p:par>
                                <p:cTn id="269" presetID="10" presetClass="exit" presetSubtype="0" fill="hold" nodeType="withEffect">
                                  <p:stCondLst>
                                    <p:cond delay="0"/>
                                  </p:stCondLst>
                                  <p:childTnLst>
                                    <p:animEffect transition="out" filter="fade">
                                      <p:cBhvr>
                                        <p:cTn id="270" dur="500"/>
                                        <p:tgtEl>
                                          <p:spTgt spid="55"/>
                                        </p:tgtEl>
                                      </p:cBhvr>
                                    </p:animEffect>
                                    <p:set>
                                      <p:cBhvr>
                                        <p:cTn id="271" dur="1" fill="hold">
                                          <p:stCondLst>
                                            <p:cond delay="499"/>
                                          </p:stCondLst>
                                        </p:cTn>
                                        <p:tgtEl>
                                          <p:spTgt spid="55"/>
                                        </p:tgtEl>
                                        <p:attrNameLst>
                                          <p:attrName>style.visibility</p:attrName>
                                        </p:attrNameLst>
                                      </p:cBhvr>
                                      <p:to>
                                        <p:strVal val="hidden"/>
                                      </p:to>
                                    </p:set>
                                  </p:childTnLst>
                                </p:cTn>
                              </p:par>
                              <p:par>
                                <p:cTn id="272" presetID="10" presetClass="exit" presetSubtype="0" fill="hold" nodeType="withEffect">
                                  <p:stCondLst>
                                    <p:cond delay="0"/>
                                  </p:stCondLst>
                                  <p:childTnLst>
                                    <p:animEffect transition="out" filter="fade">
                                      <p:cBhvr>
                                        <p:cTn id="273" dur="500"/>
                                        <p:tgtEl>
                                          <p:spTgt spid="99"/>
                                        </p:tgtEl>
                                      </p:cBhvr>
                                    </p:animEffect>
                                    <p:set>
                                      <p:cBhvr>
                                        <p:cTn id="274" dur="1" fill="hold">
                                          <p:stCondLst>
                                            <p:cond delay="499"/>
                                          </p:stCondLst>
                                        </p:cTn>
                                        <p:tgtEl>
                                          <p:spTgt spid="99"/>
                                        </p:tgtEl>
                                        <p:attrNameLst>
                                          <p:attrName>style.visibility</p:attrName>
                                        </p:attrNameLst>
                                      </p:cBhvr>
                                      <p:to>
                                        <p:strVal val="hidden"/>
                                      </p:to>
                                    </p:set>
                                  </p:childTnLst>
                                </p:cTn>
                              </p:par>
                              <p:par>
                                <p:cTn id="275" presetID="10" presetClass="exit" presetSubtype="0" fill="hold" nodeType="withEffect">
                                  <p:stCondLst>
                                    <p:cond delay="0"/>
                                  </p:stCondLst>
                                  <p:childTnLst>
                                    <p:animEffect transition="out" filter="fade">
                                      <p:cBhvr>
                                        <p:cTn id="276" dur="500"/>
                                        <p:tgtEl>
                                          <p:spTgt spid="101"/>
                                        </p:tgtEl>
                                      </p:cBhvr>
                                    </p:animEffect>
                                    <p:set>
                                      <p:cBhvr>
                                        <p:cTn id="277" dur="1" fill="hold">
                                          <p:stCondLst>
                                            <p:cond delay="499"/>
                                          </p:stCondLst>
                                        </p:cTn>
                                        <p:tgtEl>
                                          <p:spTgt spid="101"/>
                                        </p:tgtEl>
                                        <p:attrNameLst>
                                          <p:attrName>style.visibility</p:attrName>
                                        </p:attrNameLst>
                                      </p:cBhvr>
                                      <p:to>
                                        <p:strVal val="hidden"/>
                                      </p:to>
                                    </p:set>
                                  </p:childTnLst>
                                </p:cTn>
                              </p:par>
                              <p:par>
                                <p:cTn id="278" presetID="10" presetClass="exit" presetSubtype="0" fill="hold" nodeType="withEffect">
                                  <p:stCondLst>
                                    <p:cond delay="0"/>
                                  </p:stCondLst>
                                  <p:childTnLst>
                                    <p:animEffect transition="out" filter="fade">
                                      <p:cBhvr>
                                        <p:cTn id="279" dur="500"/>
                                        <p:tgtEl>
                                          <p:spTgt spid="103"/>
                                        </p:tgtEl>
                                      </p:cBhvr>
                                    </p:animEffect>
                                    <p:set>
                                      <p:cBhvr>
                                        <p:cTn id="280" dur="1" fill="hold">
                                          <p:stCondLst>
                                            <p:cond delay="499"/>
                                          </p:stCondLst>
                                        </p:cTn>
                                        <p:tgtEl>
                                          <p:spTgt spid="103"/>
                                        </p:tgtEl>
                                        <p:attrNameLst>
                                          <p:attrName>style.visibility</p:attrName>
                                        </p:attrNameLst>
                                      </p:cBhvr>
                                      <p:to>
                                        <p:strVal val="hidden"/>
                                      </p:to>
                                    </p:set>
                                  </p:childTnLst>
                                </p:cTn>
                              </p:par>
                              <p:par>
                                <p:cTn id="281" presetID="10" presetClass="exit" presetSubtype="0" fill="hold" nodeType="withEffect">
                                  <p:stCondLst>
                                    <p:cond delay="0"/>
                                  </p:stCondLst>
                                  <p:childTnLst>
                                    <p:animEffect transition="out" filter="fade">
                                      <p:cBhvr>
                                        <p:cTn id="282" dur="500"/>
                                        <p:tgtEl>
                                          <p:spTgt spid="216"/>
                                        </p:tgtEl>
                                      </p:cBhvr>
                                    </p:animEffect>
                                    <p:set>
                                      <p:cBhvr>
                                        <p:cTn id="283" dur="1" fill="hold">
                                          <p:stCondLst>
                                            <p:cond delay="499"/>
                                          </p:stCondLst>
                                        </p:cTn>
                                        <p:tgtEl>
                                          <p:spTgt spid="216"/>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211"/>
                                        </p:tgtEl>
                                      </p:cBhvr>
                                    </p:animEffect>
                                    <p:set>
                                      <p:cBhvr>
                                        <p:cTn id="286" dur="1" fill="hold">
                                          <p:stCondLst>
                                            <p:cond delay="499"/>
                                          </p:stCondLst>
                                        </p:cTn>
                                        <p:tgtEl>
                                          <p:spTgt spid="211"/>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213"/>
                                        </p:tgtEl>
                                      </p:cBhvr>
                                    </p:animEffect>
                                    <p:set>
                                      <p:cBhvr>
                                        <p:cTn id="289" dur="1" fill="hold">
                                          <p:stCondLst>
                                            <p:cond delay="499"/>
                                          </p:stCondLst>
                                        </p:cTn>
                                        <p:tgtEl>
                                          <p:spTgt spid="213"/>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200"/>
                                        </p:tgtEl>
                                      </p:cBhvr>
                                    </p:animEffect>
                                    <p:set>
                                      <p:cBhvr>
                                        <p:cTn id="292" dur="1" fill="hold">
                                          <p:stCondLst>
                                            <p:cond delay="499"/>
                                          </p:stCondLst>
                                        </p:cTn>
                                        <p:tgtEl>
                                          <p:spTgt spid="20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198"/>
                                        </p:tgtEl>
                                      </p:cBhvr>
                                    </p:animEffect>
                                    <p:set>
                                      <p:cBhvr>
                                        <p:cTn id="295" dur="1" fill="hold">
                                          <p:stCondLst>
                                            <p:cond delay="499"/>
                                          </p:stCondLst>
                                        </p:cTn>
                                        <p:tgtEl>
                                          <p:spTgt spid="198"/>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222"/>
                                        </p:tgtEl>
                                      </p:cBhvr>
                                    </p:animEffect>
                                    <p:set>
                                      <p:cBhvr>
                                        <p:cTn id="298" dur="1" fill="hold">
                                          <p:stCondLst>
                                            <p:cond delay="499"/>
                                          </p:stCondLst>
                                        </p:cTn>
                                        <p:tgtEl>
                                          <p:spTgt spid="222"/>
                                        </p:tgtEl>
                                        <p:attrNameLst>
                                          <p:attrName>style.visibility</p:attrName>
                                        </p:attrNameLst>
                                      </p:cBhvr>
                                      <p:to>
                                        <p:strVal val="hidden"/>
                                      </p:to>
                                    </p:set>
                                  </p:childTnLst>
                                </p:cTn>
                              </p:par>
                              <p:par>
                                <p:cTn id="299" presetID="10" presetClass="exit" presetSubtype="0" fill="hold" nodeType="withEffect">
                                  <p:stCondLst>
                                    <p:cond delay="0"/>
                                  </p:stCondLst>
                                  <p:childTnLst>
                                    <p:animEffect transition="out" filter="fade">
                                      <p:cBhvr>
                                        <p:cTn id="300" dur="500"/>
                                        <p:tgtEl>
                                          <p:spTgt spid="82"/>
                                        </p:tgtEl>
                                      </p:cBhvr>
                                    </p:animEffect>
                                    <p:set>
                                      <p:cBhvr>
                                        <p:cTn id="301" dur="1" fill="hold">
                                          <p:stCondLst>
                                            <p:cond delay="499"/>
                                          </p:stCondLst>
                                        </p:cTn>
                                        <p:tgtEl>
                                          <p:spTgt spid="82"/>
                                        </p:tgtEl>
                                        <p:attrNameLst>
                                          <p:attrName>style.visibility</p:attrName>
                                        </p:attrNameLst>
                                      </p:cBhvr>
                                      <p:to>
                                        <p:strVal val="hidden"/>
                                      </p:to>
                                    </p:set>
                                  </p:childTnLst>
                                </p:cTn>
                              </p:par>
                              <p:par>
                                <p:cTn id="302" presetID="10" presetClass="exit" presetSubtype="0" fill="hold" nodeType="withEffect">
                                  <p:stCondLst>
                                    <p:cond delay="0"/>
                                  </p:stCondLst>
                                  <p:childTnLst>
                                    <p:animEffect transition="out" filter="fade">
                                      <p:cBhvr>
                                        <p:cTn id="303" dur="500"/>
                                        <p:tgtEl>
                                          <p:spTgt spid="85"/>
                                        </p:tgtEl>
                                      </p:cBhvr>
                                    </p:animEffect>
                                    <p:set>
                                      <p:cBhvr>
                                        <p:cTn id="304" dur="1" fill="hold">
                                          <p:stCondLst>
                                            <p:cond delay="499"/>
                                          </p:stCondLst>
                                        </p:cTn>
                                        <p:tgtEl>
                                          <p:spTgt spid="85"/>
                                        </p:tgtEl>
                                        <p:attrNameLst>
                                          <p:attrName>style.visibility</p:attrName>
                                        </p:attrNameLst>
                                      </p:cBhvr>
                                      <p:to>
                                        <p:strVal val="hidden"/>
                                      </p:to>
                                    </p:set>
                                  </p:childTnLst>
                                </p:cTn>
                              </p:par>
                              <p:par>
                                <p:cTn id="305" presetID="10" presetClass="exit" presetSubtype="0" fill="hold" nodeType="withEffect">
                                  <p:stCondLst>
                                    <p:cond delay="0"/>
                                  </p:stCondLst>
                                  <p:childTnLst>
                                    <p:animEffect transition="out" filter="fade">
                                      <p:cBhvr>
                                        <p:cTn id="306" dur="500"/>
                                        <p:tgtEl>
                                          <p:spTgt spid="94"/>
                                        </p:tgtEl>
                                      </p:cBhvr>
                                    </p:animEffect>
                                    <p:set>
                                      <p:cBhvr>
                                        <p:cTn id="307" dur="1" fill="hold">
                                          <p:stCondLst>
                                            <p:cond delay="499"/>
                                          </p:stCondLst>
                                        </p:cTn>
                                        <p:tgtEl>
                                          <p:spTgt spid="94"/>
                                        </p:tgtEl>
                                        <p:attrNameLst>
                                          <p:attrName>style.visibility</p:attrName>
                                        </p:attrNameLst>
                                      </p:cBhvr>
                                      <p:to>
                                        <p:strVal val="hidden"/>
                                      </p:to>
                                    </p:set>
                                  </p:childTnLst>
                                </p:cTn>
                              </p:par>
                              <p:par>
                                <p:cTn id="308" presetID="10" presetClass="exit" presetSubtype="0" fill="hold" nodeType="withEffect">
                                  <p:stCondLst>
                                    <p:cond delay="0"/>
                                  </p:stCondLst>
                                  <p:childTnLst>
                                    <p:animEffect transition="out" filter="fade">
                                      <p:cBhvr>
                                        <p:cTn id="309" dur="500"/>
                                        <p:tgtEl>
                                          <p:spTgt spid="46"/>
                                        </p:tgtEl>
                                      </p:cBhvr>
                                    </p:animEffect>
                                    <p:set>
                                      <p:cBhvr>
                                        <p:cTn id="310" dur="1" fill="hold">
                                          <p:stCondLst>
                                            <p:cond delay="499"/>
                                          </p:stCondLst>
                                        </p:cTn>
                                        <p:tgtEl>
                                          <p:spTgt spid="46"/>
                                        </p:tgtEl>
                                        <p:attrNameLst>
                                          <p:attrName>style.visibility</p:attrName>
                                        </p:attrNameLst>
                                      </p:cBhvr>
                                      <p:to>
                                        <p:strVal val="hidden"/>
                                      </p:to>
                                    </p:set>
                                  </p:childTnLst>
                                </p:cTn>
                              </p:par>
                              <p:par>
                                <p:cTn id="311" presetID="10" presetClass="exit" presetSubtype="0" fill="hold" nodeType="withEffect">
                                  <p:stCondLst>
                                    <p:cond delay="0"/>
                                  </p:stCondLst>
                                  <p:childTnLst>
                                    <p:animEffect transition="out" filter="fade">
                                      <p:cBhvr>
                                        <p:cTn id="312" dur="500"/>
                                        <p:tgtEl>
                                          <p:spTgt spid="48"/>
                                        </p:tgtEl>
                                      </p:cBhvr>
                                    </p:animEffect>
                                    <p:set>
                                      <p:cBhvr>
                                        <p:cTn id="313" dur="1" fill="hold">
                                          <p:stCondLst>
                                            <p:cond delay="499"/>
                                          </p:stCondLst>
                                        </p:cTn>
                                        <p:tgtEl>
                                          <p:spTgt spid="48"/>
                                        </p:tgtEl>
                                        <p:attrNameLst>
                                          <p:attrName>style.visibility</p:attrName>
                                        </p:attrNameLst>
                                      </p:cBhvr>
                                      <p:to>
                                        <p:strVal val="hidden"/>
                                      </p:to>
                                    </p:set>
                                  </p:childTnLst>
                                </p:cTn>
                              </p:par>
                              <p:par>
                                <p:cTn id="314" presetID="10" presetClass="exit" presetSubtype="0" fill="hold" nodeType="withEffect">
                                  <p:stCondLst>
                                    <p:cond delay="0"/>
                                  </p:stCondLst>
                                  <p:childTnLst>
                                    <p:animEffect transition="out" filter="fade">
                                      <p:cBhvr>
                                        <p:cTn id="315" dur="500"/>
                                        <p:tgtEl>
                                          <p:spTgt spid="17"/>
                                        </p:tgtEl>
                                      </p:cBhvr>
                                    </p:animEffect>
                                    <p:set>
                                      <p:cBhvr>
                                        <p:cTn id="316" dur="1" fill="hold">
                                          <p:stCondLst>
                                            <p:cond delay="499"/>
                                          </p:stCondLst>
                                        </p:cTn>
                                        <p:tgtEl>
                                          <p:spTgt spid="17"/>
                                        </p:tgtEl>
                                        <p:attrNameLst>
                                          <p:attrName>style.visibility</p:attrName>
                                        </p:attrNameLst>
                                      </p:cBhvr>
                                      <p:to>
                                        <p:strVal val="hidden"/>
                                      </p:to>
                                    </p:set>
                                  </p:childTnLst>
                                </p:cTn>
                              </p:par>
                              <p:par>
                                <p:cTn id="317" presetID="10" presetClass="exit" presetSubtype="0" fill="hold" nodeType="withEffect">
                                  <p:stCondLst>
                                    <p:cond delay="0"/>
                                  </p:stCondLst>
                                  <p:childTnLst>
                                    <p:animEffect transition="out" filter="fade">
                                      <p:cBhvr>
                                        <p:cTn id="318" dur="500"/>
                                        <p:tgtEl>
                                          <p:spTgt spid="7"/>
                                        </p:tgtEl>
                                      </p:cBhvr>
                                    </p:animEffect>
                                    <p:set>
                                      <p:cBhvr>
                                        <p:cTn id="319" dur="1" fill="hold">
                                          <p:stCondLst>
                                            <p:cond delay="499"/>
                                          </p:stCondLst>
                                        </p:cTn>
                                        <p:tgtEl>
                                          <p:spTgt spid="7"/>
                                        </p:tgtEl>
                                        <p:attrNameLst>
                                          <p:attrName>style.visibility</p:attrName>
                                        </p:attrNameLst>
                                      </p:cBhvr>
                                      <p:to>
                                        <p:strVal val="hidden"/>
                                      </p:to>
                                    </p:set>
                                  </p:childTnLst>
                                </p:cTn>
                              </p:par>
                              <p:par>
                                <p:cTn id="320" presetID="10" presetClass="exit" presetSubtype="0" fill="hold" nodeType="withEffect">
                                  <p:stCondLst>
                                    <p:cond delay="0"/>
                                  </p:stCondLst>
                                  <p:childTnLst>
                                    <p:animEffect transition="out" filter="fade">
                                      <p:cBhvr>
                                        <p:cTn id="321" dur="500"/>
                                        <p:tgtEl>
                                          <p:spTgt spid="80"/>
                                        </p:tgtEl>
                                      </p:cBhvr>
                                    </p:animEffect>
                                    <p:set>
                                      <p:cBhvr>
                                        <p:cTn id="322" dur="1" fill="hold">
                                          <p:stCondLst>
                                            <p:cond delay="499"/>
                                          </p:stCondLst>
                                        </p:cTn>
                                        <p:tgtEl>
                                          <p:spTgt spid="80"/>
                                        </p:tgtEl>
                                        <p:attrNameLst>
                                          <p:attrName>style.visibility</p:attrName>
                                        </p:attrNameLst>
                                      </p:cBhvr>
                                      <p:to>
                                        <p:strVal val="hidden"/>
                                      </p:to>
                                    </p:set>
                                  </p:childTnLst>
                                </p:cTn>
                              </p:par>
                              <p:par>
                                <p:cTn id="323" presetID="10" presetClass="exit" presetSubtype="0" fill="hold" nodeType="withEffect">
                                  <p:stCondLst>
                                    <p:cond delay="0"/>
                                  </p:stCondLst>
                                  <p:childTnLst>
                                    <p:animEffect transition="out" filter="fade">
                                      <p:cBhvr>
                                        <p:cTn id="324" dur="500"/>
                                        <p:tgtEl>
                                          <p:spTgt spid="20"/>
                                        </p:tgtEl>
                                      </p:cBhvr>
                                    </p:animEffect>
                                    <p:set>
                                      <p:cBhvr>
                                        <p:cTn id="325" dur="1" fill="hold">
                                          <p:stCondLst>
                                            <p:cond delay="499"/>
                                          </p:stCondLst>
                                        </p:cTn>
                                        <p:tgtEl>
                                          <p:spTgt spid="20"/>
                                        </p:tgtEl>
                                        <p:attrNameLst>
                                          <p:attrName>style.visibility</p:attrName>
                                        </p:attrNameLst>
                                      </p:cBhvr>
                                      <p:to>
                                        <p:strVal val="hidden"/>
                                      </p:to>
                                    </p:set>
                                  </p:childTnLst>
                                </p:cTn>
                              </p:par>
                              <p:par>
                                <p:cTn id="326" presetID="10" presetClass="exit" presetSubtype="0" fill="hold" nodeType="withEffect">
                                  <p:stCondLst>
                                    <p:cond delay="0"/>
                                  </p:stCondLst>
                                  <p:childTnLst>
                                    <p:animEffect transition="out" filter="fade">
                                      <p:cBhvr>
                                        <p:cTn id="327" dur="500"/>
                                        <p:tgtEl>
                                          <p:spTgt spid="12"/>
                                        </p:tgtEl>
                                      </p:cBhvr>
                                    </p:animEffect>
                                    <p:set>
                                      <p:cBhvr>
                                        <p:cTn id="328" dur="1" fill="hold">
                                          <p:stCondLst>
                                            <p:cond delay="499"/>
                                          </p:stCondLst>
                                        </p:cTn>
                                        <p:tgtEl>
                                          <p:spTgt spid="12"/>
                                        </p:tgtEl>
                                        <p:attrNameLst>
                                          <p:attrName>style.visibility</p:attrName>
                                        </p:attrNameLst>
                                      </p:cBhvr>
                                      <p:to>
                                        <p:strVal val="hidden"/>
                                      </p:to>
                                    </p:set>
                                  </p:childTnLst>
                                </p:cTn>
                              </p:par>
                              <p:par>
                                <p:cTn id="329" presetID="10" presetClass="exit" presetSubtype="0" fill="hold" nodeType="withEffect">
                                  <p:stCondLst>
                                    <p:cond delay="0"/>
                                  </p:stCondLst>
                                  <p:childTnLst>
                                    <p:animEffect transition="out" filter="fade">
                                      <p:cBhvr>
                                        <p:cTn id="330" dur="500"/>
                                        <p:tgtEl>
                                          <p:spTgt spid="41"/>
                                        </p:tgtEl>
                                      </p:cBhvr>
                                    </p:animEffect>
                                    <p:set>
                                      <p:cBhvr>
                                        <p:cTn id="331" dur="1" fill="hold">
                                          <p:stCondLst>
                                            <p:cond delay="499"/>
                                          </p:stCondLst>
                                        </p:cTn>
                                        <p:tgtEl>
                                          <p:spTgt spid="41"/>
                                        </p:tgtEl>
                                        <p:attrNameLst>
                                          <p:attrName>style.visibility</p:attrName>
                                        </p:attrNameLst>
                                      </p:cBhvr>
                                      <p:to>
                                        <p:strVal val="hidden"/>
                                      </p:to>
                                    </p:set>
                                  </p:childTnLst>
                                </p:cTn>
                              </p:par>
                              <p:par>
                                <p:cTn id="332" presetID="10" presetClass="exit" presetSubtype="0" fill="hold" nodeType="withEffect">
                                  <p:stCondLst>
                                    <p:cond delay="0"/>
                                  </p:stCondLst>
                                  <p:childTnLst>
                                    <p:animEffect transition="out" filter="fade">
                                      <p:cBhvr>
                                        <p:cTn id="333" dur="500"/>
                                        <p:tgtEl>
                                          <p:spTgt spid="50"/>
                                        </p:tgtEl>
                                      </p:cBhvr>
                                    </p:animEffect>
                                    <p:set>
                                      <p:cBhvr>
                                        <p:cTn id="334" dur="1" fill="hold">
                                          <p:stCondLst>
                                            <p:cond delay="499"/>
                                          </p:stCondLst>
                                        </p:cTn>
                                        <p:tgtEl>
                                          <p:spTgt spid="50"/>
                                        </p:tgtEl>
                                        <p:attrNameLst>
                                          <p:attrName>style.visibility</p:attrName>
                                        </p:attrNameLst>
                                      </p:cBhvr>
                                      <p:to>
                                        <p:strVal val="hidden"/>
                                      </p:to>
                                    </p:set>
                                  </p:childTnLst>
                                </p:cTn>
                              </p:par>
                              <p:par>
                                <p:cTn id="335" presetID="10" presetClass="exit" presetSubtype="0" fill="hold" nodeType="withEffect">
                                  <p:stCondLst>
                                    <p:cond delay="0"/>
                                  </p:stCondLst>
                                  <p:childTnLst>
                                    <p:animEffect transition="out" filter="fade">
                                      <p:cBhvr>
                                        <p:cTn id="336" dur="500"/>
                                        <p:tgtEl>
                                          <p:spTgt spid="11"/>
                                        </p:tgtEl>
                                      </p:cBhvr>
                                    </p:animEffect>
                                    <p:set>
                                      <p:cBhvr>
                                        <p:cTn id="337" dur="1" fill="hold">
                                          <p:stCondLst>
                                            <p:cond delay="499"/>
                                          </p:stCondLst>
                                        </p:cTn>
                                        <p:tgtEl>
                                          <p:spTgt spid="11"/>
                                        </p:tgtEl>
                                        <p:attrNameLst>
                                          <p:attrName>style.visibility</p:attrName>
                                        </p:attrNameLst>
                                      </p:cBhvr>
                                      <p:to>
                                        <p:strVal val="hidden"/>
                                      </p:to>
                                    </p:set>
                                  </p:childTnLst>
                                </p:cTn>
                              </p:par>
                              <p:par>
                                <p:cTn id="338" presetID="10" presetClass="exit" presetSubtype="0" fill="hold" nodeType="withEffect">
                                  <p:stCondLst>
                                    <p:cond delay="0"/>
                                  </p:stCondLst>
                                  <p:childTnLst>
                                    <p:animEffect transition="out" filter="fade">
                                      <p:cBhvr>
                                        <p:cTn id="339" dur="500"/>
                                        <p:tgtEl>
                                          <p:spTgt spid="195"/>
                                        </p:tgtEl>
                                      </p:cBhvr>
                                    </p:animEffect>
                                    <p:set>
                                      <p:cBhvr>
                                        <p:cTn id="340" dur="1" fill="hold">
                                          <p:stCondLst>
                                            <p:cond delay="499"/>
                                          </p:stCondLst>
                                        </p:cTn>
                                        <p:tgtEl>
                                          <p:spTgt spid="195"/>
                                        </p:tgtEl>
                                        <p:attrNameLst>
                                          <p:attrName>style.visibility</p:attrName>
                                        </p:attrNameLst>
                                      </p:cBhvr>
                                      <p:to>
                                        <p:strVal val="hidden"/>
                                      </p:to>
                                    </p:set>
                                  </p:childTnLst>
                                </p:cTn>
                              </p:par>
                              <p:par>
                                <p:cTn id="341" presetID="10" presetClass="exit" presetSubtype="0" fill="hold" nodeType="withEffect">
                                  <p:stCondLst>
                                    <p:cond delay="0"/>
                                  </p:stCondLst>
                                  <p:childTnLst>
                                    <p:animEffect transition="out" filter="fade">
                                      <p:cBhvr>
                                        <p:cTn id="342" dur="500"/>
                                        <p:tgtEl>
                                          <p:spTgt spid="193"/>
                                        </p:tgtEl>
                                      </p:cBhvr>
                                    </p:animEffect>
                                    <p:set>
                                      <p:cBhvr>
                                        <p:cTn id="343" dur="1" fill="hold">
                                          <p:stCondLst>
                                            <p:cond delay="499"/>
                                          </p:stCondLst>
                                        </p:cTn>
                                        <p:tgtEl>
                                          <p:spTgt spid="193"/>
                                        </p:tgtEl>
                                        <p:attrNameLst>
                                          <p:attrName>style.visibility</p:attrName>
                                        </p:attrNameLst>
                                      </p:cBhvr>
                                      <p:to>
                                        <p:strVal val="hidden"/>
                                      </p:to>
                                    </p:set>
                                  </p:childTnLst>
                                </p:cTn>
                              </p:par>
                              <p:par>
                                <p:cTn id="344" presetID="10" presetClass="exit" presetSubtype="0" fill="hold" nodeType="withEffect">
                                  <p:stCondLst>
                                    <p:cond delay="0"/>
                                  </p:stCondLst>
                                  <p:childTnLst>
                                    <p:animEffect transition="out" filter="fade">
                                      <p:cBhvr>
                                        <p:cTn id="345" dur="500"/>
                                        <p:tgtEl>
                                          <p:spTgt spid="229"/>
                                        </p:tgtEl>
                                      </p:cBhvr>
                                    </p:animEffect>
                                    <p:set>
                                      <p:cBhvr>
                                        <p:cTn id="346" dur="1" fill="hold">
                                          <p:stCondLst>
                                            <p:cond delay="499"/>
                                          </p:stCondLst>
                                        </p:cTn>
                                        <p:tgtEl>
                                          <p:spTgt spid="229"/>
                                        </p:tgtEl>
                                        <p:attrNameLst>
                                          <p:attrName>style.visibility</p:attrName>
                                        </p:attrNameLst>
                                      </p:cBhvr>
                                      <p:to>
                                        <p:strVal val="hidden"/>
                                      </p:to>
                                    </p:set>
                                  </p:childTnLst>
                                </p:cTn>
                              </p:par>
                              <p:par>
                                <p:cTn id="347" presetID="10" presetClass="exit" presetSubtype="0" fill="hold" nodeType="withEffect">
                                  <p:stCondLst>
                                    <p:cond delay="0"/>
                                  </p:stCondLst>
                                  <p:childTnLst>
                                    <p:animEffect transition="out" filter="fade">
                                      <p:cBhvr>
                                        <p:cTn id="348" dur="500"/>
                                        <p:tgtEl>
                                          <p:spTgt spid="207"/>
                                        </p:tgtEl>
                                      </p:cBhvr>
                                    </p:animEffect>
                                    <p:set>
                                      <p:cBhvr>
                                        <p:cTn id="349" dur="1" fill="hold">
                                          <p:stCondLst>
                                            <p:cond delay="499"/>
                                          </p:stCondLst>
                                        </p:cTn>
                                        <p:tgtEl>
                                          <p:spTgt spid="207"/>
                                        </p:tgtEl>
                                        <p:attrNameLst>
                                          <p:attrName>style.visibility</p:attrName>
                                        </p:attrNameLst>
                                      </p:cBhvr>
                                      <p:to>
                                        <p:strVal val="hidden"/>
                                      </p:to>
                                    </p:set>
                                  </p:childTnLst>
                                </p:cTn>
                              </p:par>
                              <p:par>
                                <p:cTn id="350" presetID="10" presetClass="exit" presetSubtype="0" fill="hold" nodeType="withEffect">
                                  <p:stCondLst>
                                    <p:cond delay="0"/>
                                  </p:stCondLst>
                                  <p:childTnLst>
                                    <p:animEffect transition="out" filter="fade">
                                      <p:cBhvr>
                                        <p:cTn id="351" dur="500"/>
                                        <p:tgtEl>
                                          <p:spTgt spid="209"/>
                                        </p:tgtEl>
                                      </p:cBhvr>
                                    </p:animEffect>
                                    <p:set>
                                      <p:cBhvr>
                                        <p:cTn id="352" dur="1" fill="hold">
                                          <p:stCondLst>
                                            <p:cond delay="499"/>
                                          </p:stCondLst>
                                        </p:cTn>
                                        <p:tgtEl>
                                          <p:spTgt spid="2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8" grpId="0"/>
      <p:bldP spid="169" grpId="0"/>
      <p:bldP spid="170" grpId="0"/>
      <p:bldP spid="182" grpId="0"/>
      <p:bldP spid="196" grpId="0"/>
      <p:bldP spid="202" grpId="0"/>
      <p:bldP spid="203" grpId="0"/>
      <p:bldP spid="204" grpId="0"/>
      <p:bldP spid="205" grpId="0"/>
      <p:bldP spid="214" grpId="0"/>
      <p:bldP spid="220" grpId="0"/>
      <p:bldP spid="227" grpId="0"/>
      <p:bldP spid="2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86ADD6-394F-439D-91BA-9C19B569D5C1}"/>
              </a:ext>
            </a:extLst>
          </p:cNvPr>
          <p:cNvPicPr>
            <a:picLocks noChangeAspect="1"/>
          </p:cNvPicPr>
          <p:nvPr/>
        </p:nvPicPr>
        <p:blipFill>
          <a:blip r:embed="rId2"/>
          <a:stretch>
            <a:fillRect/>
          </a:stretch>
        </p:blipFill>
        <p:spPr>
          <a:xfrm rot="16200000">
            <a:off x="3317575" y="-1032558"/>
            <a:ext cx="5556850" cy="8923116"/>
          </a:xfrm>
          <a:prstGeom prst="rect">
            <a:avLst/>
          </a:prstGeom>
        </p:spPr>
      </p:pic>
    </p:spTree>
    <p:extLst>
      <p:ext uri="{BB962C8B-B14F-4D97-AF65-F5344CB8AC3E}">
        <p14:creationId xmlns:p14="http://schemas.microsoft.com/office/powerpoint/2010/main" val="103673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Production</a:t>
            </a:r>
          </a:p>
        </p:txBody>
      </p:sp>
      <p:graphicFrame>
        <p:nvGraphicFramePr>
          <p:cNvPr id="8" name="Table 11">
            <a:extLst>
              <a:ext uri="{FF2B5EF4-FFF2-40B4-BE49-F238E27FC236}">
                <a16:creationId xmlns:a16="http://schemas.microsoft.com/office/drawing/2014/main" id="{826FA768-B2AA-4DA3-A423-A538E5F7205C}"/>
              </a:ext>
            </a:extLst>
          </p:cNvPr>
          <p:cNvGraphicFramePr>
            <a:graphicFrameLocks noGrp="1"/>
          </p:cNvGraphicFramePr>
          <p:nvPr>
            <p:ph idx="1"/>
            <p:extLst>
              <p:ext uri="{D42A27DB-BD31-4B8C-83A1-F6EECF244321}">
                <p14:modId xmlns:p14="http://schemas.microsoft.com/office/powerpoint/2010/main" val="3636406957"/>
              </p:ext>
            </p:extLst>
          </p:nvPr>
        </p:nvGraphicFramePr>
        <p:xfrm>
          <a:off x="1706563" y="2153921"/>
          <a:ext cx="10058400" cy="296672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633815227"/>
                    </a:ext>
                  </a:extLst>
                </a:gridCol>
                <a:gridCol w="1676400">
                  <a:extLst>
                    <a:ext uri="{9D8B030D-6E8A-4147-A177-3AD203B41FA5}">
                      <a16:colId xmlns:a16="http://schemas.microsoft.com/office/drawing/2014/main" val="2115840217"/>
                    </a:ext>
                  </a:extLst>
                </a:gridCol>
                <a:gridCol w="1676400">
                  <a:extLst>
                    <a:ext uri="{9D8B030D-6E8A-4147-A177-3AD203B41FA5}">
                      <a16:colId xmlns:a16="http://schemas.microsoft.com/office/drawing/2014/main" val="2190600078"/>
                    </a:ext>
                  </a:extLst>
                </a:gridCol>
                <a:gridCol w="1676400">
                  <a:extLst>
                    <a:ext uri="{9D8B030D-6E8A-4147-A177-3AD203B41FA5}">
                      <a16:colId xmlns:a16="http://schemas.microsoft.com/office/drawing/2014/main" val="1504334023"/>
                    </a:ext>
                  </a:extLst>
                </a:gridCol>
                <a:gridCol w="1676400">
                  <a:extLst>
                    <a:ext uri="{9D8B030D-6E8A-4147-A177-3AD203B41FA5}">
                      <a16:colId xmlns:a16="http://schemas.microsoft.com/office/drawing/2014/main" val="4255108720"/>
                    </a:ext>
                  </a:extLst>
                </a:gridCol>
                <a:gridCol w="1676400">
                  <a:extLst>
                    <a:ext uri="{9D8B030D-6E8A-4147-A177-3AD203B41FA5}">
                      <a16:colId xmlns:a16="http://schemas.microsoft.com/office/drawing/2014/main" val="2300819906"/>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72929"/>
                  </a:ext>
                </a:extLst>
              </a:tr>
              <a:tr h="370840">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897595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399265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471254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453628"/>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976956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5430415"/>
                  </a:ext>
                </a:extLst>
              </a:tr>
              <a:tr h="370840">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1226032"/>
                  </a:ext>
                </a:extLst>
              </a:tr>
            </a:tbl>
          </a:graphicData>
        </a:graphic>
      </p:graphicFrame>
      <p:sp>
        <p:nvSpPr>
          <p:cNvPr id="3" name="TextBox 2">
            <a:extLst>
              <a:ext uri="{FF2B5EF4-FFF2-40B4-BE49-F238E27FC236}">
                <a16:creationId xmlns:a16="http://schemas.microsoft.com/office/drawing/2014/main" id="{1E20601F-7EC4-421B-9F7A-3D3565583011}"/>
              </a:ext>
            </a:extLst>
          </p:cNvPr>
          <p:cNvSpPr txBox="1"/>
          <p:nvPr/>
        </p:nvSpPr>
        <p:spPr>
          <a:xfrm>
            <a:off x="3136739" y="2164593"/>
            <a:ext cx="2708476" cy="923330"/>
          </a:xfrm>
          <a:prstGeom prst="rect">
            <a:avLst/>
          </a:prstGeom>
          <a:noFill/>
        </p:spPr>
        <p:txBody>
          <a:bodyPr wrap="square" rtlCol="0">
            <a:spAutoFit/>
          </a:bodyPr>
          <a:lstStyle/>
          <a:p>
            <a:r>
              <a:rPr lang="en-US" dirty="0"/>
              <a:t>In the ERE, the only remaining price spread between stages is interest.</a:t>
            </a:r>
          </a:p>
        </p:txBody>
      </p:sp>
      <p:cxnSp>
        <p:nvCxnSpPr>
          <p:cNvPr id="5" name="Straight Arrow Connector 4">
            <a:extLst>
              <a:ext uri="{FF2B5EF4-FFF2-40B4-BE49-F238E27FC236}">
                <a16:creationId xmlns:a16="http://schemas.microsoft.com/office/drawing/2014/main" id="{F61C60A1-FADE-4F00-9B89-2D75E5F034CB}"/>
              </a:ext>
            </a:extLst>
          </p:cNvPr>
          <p:cNvCxnSpPr/>
          <p:nvPr/>
        </p:nvCxnSpPr>
        <p:spPr>
          <a:xfrm>
            <a:off x="4618299" y="3287210"/>
            <a:ext cx="439838" cy="65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5E12D79-1174-43B9-9A38-CF5CBF440A48}"/>
              </a:ext>
            </a:extLst>
          </p:cNvPr>
          <p:cNvCxnSpPr>
            <a:cxnSpLocks/>
          </p:cNvCxnSpPr>
          <p:nvPr/>
        </p:nvCxnSpPr>
        <p:spPr>
          <a:xfrm>
            <a:off x="5674936" y="3195687"/>
            <a:ext cx="891770" cy="488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10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preference</a:t>
            </a:r>
          </a:p>
        </p:txBody>
      </p:sp>
      <p:sp>
        <p:nvSpPr>
          <p:cNvPr id="3" name="Content Placeholder 2"/>
          <p:cNvSpPr>
            <a:spLocks noGrp="1"/>
          </p:cNvSpPr>
          <p:nvPr>
            <p:ph idx="1"/>
          </p:nvPr>
        </p:nvSpPr>
        <p:spPr>
          <a:xfrm>
            <a:off x="1097280" y="1845734"/>
            <a:ext cx="10058400" cy="4023360"/>
          </a:xfrm>
        </p:spPr>
        <p:txBody>
          <a:bodyPr/>
          <a:lstStyle/>
          <a:p>
            <a:r>
              <a:rPr lang="en-US" dirty="0"/>
              <a:t>We all prefer a given satisfaction sooner rather than later.</a:t>
            </a:r>
          </a:p>
          <a:p>
            <a:r>
              <a:rPr lang="en-US" dirty="0"/>
              <a:t>Variety of rates of time preference, so there is an opportunity to trade.</a:t>
            </a:r>
          </a:p>
          <a:p>
            <a:endParaRPr lang="en-US" dirty="0"/>
          </a:p>
        </p:txBody>
      </p:sp>
      <p:sp>
        <p:nvSpPr>
          <p:cNvPr id="4" name="TextBox 3"/>
          <p:cNvSpPr txBox="1"/>
          <p:nvPr/>
        </p:nvSpPr>
        <p:spPr>
          <a:xfrm>
            <a:off x="2466442" y="3051983"/>
            <a:ext cx="1023988" cy="1938992"/>
          </a:xfrm>
          <a:prstGeom prst="rect">
            <a:avLst/>
          </a:prstGeom>
          <a:noFill/>
        </p:spPr>
        <p:txBody>
          <a:bodyPr wrap="none" rtlCol="0">
            <a:spAutoFit/>
          </a:bodyPr>
          <a:lstStyle/>
          <a:p>
            <a:pPr algn="ctr"/>
            <a:r>
              <a:rPr lang="en-US" sz="2000" dirty="0"/>
              <a:t>David</a:t>
            </a:r>
          </a:p>
          <a:p>
            <a:pPr algn="ctr"/>
            <a:r>
              <a:rPr lang="en-US" sz="2000" dirty="0"/>
              <a:t>$1200 F</a:t>
            </a:r>
          </a:p>
          <a:p>
            <a:pPr algn="ctr"/>
            <a:r>
              <a:rPr lang="en-US" sz="2000" dirty="0"/>
              <a:t>$1000 P</a:t>
            </a:r>
          </a:p>
          <a:p>
            <a:pPr algn="ctr"/>
            <a:r>
              <a:rPr lang="en-US" sz="2000" dirty="0"/>
              <a:t>$1100 F</a:t>
            </a:r>
          </a:p>
          <a:p>
            <a:pPr algn="ctr"/>
            <a:r>
              <a:rPr lang="en-US" sz="2000" dirty="0"/>
              <a:t>:</a:t>
            </a:r>
          </a:p>
          <a:p>
            <a:pPr algn="ctr"/>
            <a:r>
              <a:rPr lang="en-US" sz="2000" dirty="0"/>
              <a:t>$1000 F</a:t>
            </a:r>
          </a:p>
        </p:txBody>
      </p:sp>
      <p:sp>
        <p:nvSpPr>
          <p:cNvPr id="5" name="TextBox 4"/>
          <p:cNvSpPr txBox="1"/>
          <p:nvPr/>
        </p:nvSpPr>
        <p:spPr>
          <a:xfrm>
            <a:off x="4022175" y="3318262"/>
            <a:ext cx="1023988" cy="1938992"/>
          </a:xfrm>
          <a:prstGeom prst="rect">
            <a:avLst/>
          </a:prstGeom>
          <a:noFill/>
        </p:spPr>
        <p:txBody>
          <a:bodyPr wrap="none" rtlCol="0">
            <a:spAutoFit/>
          </a:bodyPr>
          <a:lstStyle/>
          <a:p>
            <a:pPr algn="ctr"/>
            <a:r>
              <a:rPr lang="en-US" sz="2000" dirty="0"/>
              <a:t>Jeff</a:t>
            </a:r>
          </a:p>
          <a:p>
            <a:pPr algn="ctr"/>
            <a:r>
              <a:rPr lang="en-US" sz="2000" dirty="0"/>
              <a:t>$1100 F</a:t>
            </a:r>
          </a:p>
          <a:p>
            <a:pPr algn="ctr"/>
            <a:r>
              <a:rPr lang="en-US" sz="2000" dirty="0"/>
              <a:t>$1000 P</a:t>
            </a:r>
          </a:p>
          <a:p>
            <a:pPr algn="ctr"/>
            <a:r>
              <a:rPr lang="en-US" sz="2000" dirty="0"/>
              <a:t>$1050 F</a:t>
            </a:r>
          </a:p>
          <a:p>
            <a:pPr algn="ctr"/>
            <a:r>
              <a:rPr lang="en-US" sz="2000" dirty="0"/>
              <a:t>:</a:t>
            </a:r>
          </a:p>
          <a:p>
            <a:pPr algn="ctr"/>
            <a:r>
              <a:rPr lang="en-US" sz="2000" dirty="0"/>
              <a:t>$1000 F</a:t>
            </a:r>
          </a:p>
        </p:txBody>
      </p:sp>
      <p:cxnSp>
        <p:nvCxnSpPr>
          <p:cNvPr id="7" name="Straight Arrow Connector 6"/>
          <p:cNvCxnSpPr/>
          <p:nvPr/>
        </p:nvCxnSpPr>
        <p:spPr>
          <a:xfrm flipV="1">
            <a:off x="3398380" y="3861067"/>
            <a:ext cx="706733"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3398380" y="3861067"/>
            <a:ext cx="623796"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6532587" y="3051984"/>
            <a:ext cx="0" cy="220527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6532587" y="5257254"/>
            <a:ext cx="2417232"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888980" y="2754073"/>
            <a:ext cx="766518" cy="523220"/>
          </a:xfrm>
          <a:prstGeom prst="rect">
            <a:avLst/>
          </a:prstGeom>
          <a:noFill/>
        </p:spPr>
        <p:txBody>
          <a:bodyPr wrap="none" rtlCol="0">
            <a:spAutoFit/>
          </a:bodyPr>
          <a:lstStyle/>
          <a:p>
            <a:pPr algn="ctr"/>
            <a:r>
              <a:rPr lang="en-US" sz="1400" dirty="0"/>
              <a:t>interest</a:t>
            </a:r>
          </a:p>
          <a:p>
            <a:pPr algn="ctr"/>
            <a:r>
              <a:rPr lang="en-US" sz="1400" dirty="0"/>
              <a:t>rate</a:t>
            </a:r>
          </a:p>
        </p:txBody>
      </p:sp>
      <p:sp>
        <p:nvSpPr>
          <p:cNvPr id="18" name="TextBox 17"/>
          <p:cNvSpPr txBox="1"/>
          <p:nvPr/>
        </p:nvSpPr>
        <p:spPr>
          <a:xfrm>
            <a:off x="8806424" y="5267496"/>
            <a:ext cx="577226" cy="307777"/>
          </a:xfrm>
          <a:prstGeom prst="rect">
            <a:avLst/>
          </a:prstGeom>
          <a:noFill/>
        </p:spPr>
        <p:txBody>
          <a:bodyPr wrap="none" rtlCol="0">
            <a:spAutoFit/>
          </a:bodyPr>
          <a:lstStyle/>
          <a:p>
            <a:r>
              <a:rPr lang="en-US" sz="1400" dirty="0"/>
              <a:t>loans</a:t>
            </a:r>
          </a:p>
        </p:txBody>
      </p:sp>
      <p:sp>
        <p:nvSpPr>
          <p:cNvPr id="22" name="Freeform 21"/>
          <p:cNvSpPr/>
          <p:nvPr/>
        </p:nvSpPr>
        <p:spPr>
          <a:xfrm>
            <a:off x="6819377" y="3215848"/>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6891075" y="318512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p:cNvSpPr txBox="1"/>
          <p:nvPr/>
        </p:nvSpPr>
        <p:spPr>
          <a:xfrm>
            <a:off x="8640166" y="2938688"/>
            <a:ext cx="290464" cy="369332"/>
          </a:xfrm>
          <a:prstGeom prst="rect">
            <a:avLst/>
          </a:prstGeom>
          <a:noFill/>
        </p:spPr>
        <p:txBody>
          <a:bodyPr wrap="none" rtlCol="0">
            <a:spAutoFit/>
          </a:bodyPr>
          <a:lstStyle/>
          <a:p>
            <a:r>
              <a:rPr lang="en-US" dirty="0"/>
              <a:t>S</a:t>
            </a:r>
          </a:p>
        </p:txBody>
      </p:sp>
      <p:sp>
        <p:nvSpPr>
          <p:cNvPr id="25" name="TextBox 24"/>
          <p:cNvSpPr txBox="1"/>
          <p:nvPr/>
        </p:nvSpPr>
        <p:spPr>
          <a:xfrm>
            <a:off x="8806425" y="4608381"/>
            <a:ext cx="339531" cy="369332"/>
          </a:xfrm>
          <a:prstGeom prst="rect">
            <a:avLst/>
          </a:prstGeom>
          <a:noFill/>
        </p:spPr>
        <p:txBody>
          <a:bodyPr wrap="none" rtlCol="0">
            <a:spAutoFit/>
          </a:bodyPr>
          <a:lstStyle/>
          <a:p>
            <a:r>
              <a:rPr lang="en-US" dirty="0"/>
              <a:t>D</a:t>
            </a:r>
          </a:p>
        </p:txBody>
      </p:sp>
      <p:cxnSp>
        <p:nvCxnSpPr>
          <p:cNvPr id="27" name="Straight Connector 26"/>
          <p:cNvCxnSpPr/>
          <p:nvPr/>
        </p:nvCxnSpPr>
        <p:spPr>
          <a:xfrm flipH="1">
            <a:off x="6532587" y="4321935"/>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730961" y="4321936"/>
            <a:ext cx="0" cy="93531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9325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cxnSpLocks/>
          </p:cNvCxnSpPr>
          <p:nvPr/>
        </p:nvCxnSpPr>
        <p:spPr>
          <a:xfrm>
            <a:off x="7730961" y="4979161"/>
            <a:ext cx="0" cy="93531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0961" y="167640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13398" y="1676400"/>
            <a:ext cx="12175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5652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36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a:extLst>
              <a:ext uri="{FF2B5EF4-FFF2-40B4-BE49-F238E27FC236}">
                <a16:creationId xmlns:a16="http://schemas.microsoft.com/office/drawing/2014/main" id="{4DBD083F-13F8-447F-BD48-049B4045C68B}"/>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04F2982E-439B-4ED1-A029-2B6494D46F5F}"/>
              </a:ext>
            </a:extLst>
          </p:cNvPr>
          <p:cNvCxnSpPr/>
          <p:nvPr/>
        </p:nvCxnSpPr>
        <p:spPr>
          <a:xfrm flipV="1">
            <a:off x="7317268" y="1212732"/>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486B477-A538-46A2-A37A-3B0E19DC0C7A}"/>
              </a:ext>
            </a:extLst>
          </p:cNvPr>
          <p:cNvCxnSpPr/>
          <p:nvPr/>
        </p:nvCxnSpPr>
        <p:spPr>
          <a:xfrm flipV="1">
            <a:off x="7826777" y="1496608"/>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1BAC37C-3A96-4D7C-BD83-0249CACD4BF3}"/>
              </a:ext>
            </a:extLst>
          </p:cNvPr>
          <p:cNvCxnSpPr>
            <a:cxnSpLocks/>
          </p:cNvCxnSpPr>
          <p:nvPr/>
        </p:nvCxnSpPr>
        <p:spPr>
          <a:xfrm flipV="1">
            <a:off x="8251922" y="2000250"/>
            <a:ext cx="160719" cy="101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49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7234964" y="4007882"/>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963811" y="3755812"/>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5150610"/>
            <a:ext cx="153174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8064336" y="2038350"/>
            <a:ext cx="0" cy="387612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6504450" y="2038350"/>
            <a:ext cx="155988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26755" y="200025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8026755" y="5096373"/>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a:extLst>
              <a:ext uri="{FF2B5EF4-FFF2-40B4-BE49-F238E27FC236}">
                <a16:creationId xmlns:a16="http://schemas.microsoft.com/office/drawing/2014/main" id="{4DBD083F-13F8-447F-BD48-049B4045C68B}"/>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04F2982E-439B-4ED1-A029-2B6494D46F5F}"/>
              </a:ext>
            </a:extLst>
          </p:cNvPr>
          <p:cNvCxnSpPr/>
          <p:nvPr/>
        </p:nvCxnSpPr>
        <p:spPr>
          <a:xfrm flipV="1">
            <a:off x="7317268" y="1212732"/>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486B477-A538-46A2-A37A-3B0E19DC0C7A}"/>
              </a:ext>
            </a:extLst>
          </p:cNvPr>
          <p:cNvCxnSpPr/>
          <p:nvPr/>
        </p:nvCxnSpPr>
        <p:spPr>
          <a:xfrm flipV="1">
            <a:off x="7826777" y="1496608"/>
            <a:ext cx="100739" cy="1623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1BAC37C-3A96-4D7C-BD83-0249CACD4BF3}"/>
              </a:ext>
            </a:extLst>
          </p:cNvPr>
          <p:cNvCxnSpPr>
            <a:cxnSpLocks/>
          </p:cNvCxnSpPr>
          <p:nvPr/>
        </p:nvCxnSpPr>
        <p:spPr>
          <a:xfrm flipV="1">
            <a:off x="8251922" y="2000250"/>
            <a:ext cx="160719" cy="101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Left Brace 1">
            <a:extLst>
              <a:ext uri="{FF2B5EF4-FFF2-40B4-BE49-F238E27FC236}">
                <a16:creationId xmlns:a16="http://schemas.microsoft.com/office/drawing/2014/main" id="{7C282967-FF0E-4DFB-8CDA-0FC56407CF65}"/>
              </a:ext>
            </a:extLst>
          </p:cNvPr>
          <p:cNvSpPr/>
          <p:nvPr/>
        </p:nvSpPr>
        <p:spPr>
          <a:xfrm rot="5400000">
            <a:off x="7050868" y="2376626"/>
            <a:ext cx="106900" cy="108159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29" name="Left Brace 28">
            <a:extLst>
              <a:ext uri="{FF2B5EF4-FFF2-40B4-BE49-F238E27FC236}">
                <a16:creationId xmlns:a16="http://schemas.microsoft.com/office/drawing/2014/main" id="{92158365-34E9-4343-973A-F5A4E41C9EFD}"/>
              </a:ext>
            </a:extLst>
          </p:cNvPr>
          <p:cNvSpPr/>
          <p:nvPr/>
        </p:nvSpPr>
        <p:spPr>
          <a:xfrm rot="5400000">
            <a:off x="7824648" y="2751421"/>
            <a:ext cx="76200" cy="334171"/>
          </a:xfrm>
          <a:prstGeom prst="leftBrace">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5AB63797-F70B-437C-A88F-F41ACF7D56FA}"/>
              </a:ext>
            </a:extLst>
          </p:cNvPr>
          <p:cNvSpPr txBox="1"/>
          <p:nvPr/>
        </p:nvSpPr>
        <p:spPr>
          <a:xfrm>
            <a:off x="6361522" y="2511513"/>
            <a:ext cx="1484906" cy="261610"/>
          </a:xfrm>
          <a:prstGeom prst="rect">
            <a:avLst/>
          </a:prstGeom>
          <a:noFill/>
        </p:spPr>
        <p:txBody>
          <a:bodyPr wrap="square" rtlCol="0">
            <a:spAutoFit/>
          </a:bodyPr>
          <a:lstStyle/>
          <a:p>
            <a:pPr algn="ctr"/>
            <a:r>
              <a:rPr lang="en-US" sz="1100" dirty="0"/>
              <a:t>Replace/maintain</a:t>
            </a:r>
          </a:p>
        </p:txBody>
      </p:sp>
      <p:sp>
        <p:nvSpPr>
          <p:cNvPr id="31" name="TextBox 30">
            <a:extLst>
              <a:ext uri="{FF2B5EF4-FFF2-40B4-BE49-F238E27FC236}">
                <a16:creationId xmlns:a16="http://schemas.microsoft.com/office/drawing/2014/main" id="{0FBB5205-EF58-4FFB-ADDE-CC9D7A8A64E7}"/>
              </a:ext>
            </a:extLst>
          </p:cNvPr>
          <p:cNvSpPr txBox="1"/>
          <p:nvPr/>
        </p:nvSpPr>
        <p:spPr>
          <a:xfrm>
            <a:off x="7652978" y="2511513"/>
            <a:ext cx="396302" cy="261610"/>
          </a:xfrm>
          <a:prstGeom prst="rect">
            <a:avLst/>
          </a:prstGeom>
          <a:noFill/>
        </p:spPr>
        <p:txBody>
          <a:bodyPr wrap="square" rtlCol="0">
            <a:spAutoFit/>
          </a:bodyPr>
          <a:lstStyle/>
          <a:p>
            <a:pPr algn="ctr"/>
            <a:r>
              <a:rPr lang="en-US" sz="1100" dirty="0"/>
              <a:t>net</a:t>
            </a:r>
          </a:p>
        </p:txBody>
      </p:sp>
      <p:sp>
        <p:nvSpPr>
          <p:cNvPr id="32" name="Left Brace 31">
            <a:extLst>
              <a:ext uri="{FF2B5EF4-FFF2-40B4-BE49-F238E27FC236}">
                <a16:creationId xmlns:a16="http://schemas.microsoft.com/office/drawing/2014/main" id="{F6F74C28-89B1-48AA-BC37-A3AE4679816A}"/>
              </a:ext>
            </a:extLst>
          </p:cNvPr>
          <p:cNvSpPr/>
          <p:nvPr/>
        </p:nvSpPr>
        <p:spPr>
          <a:xfrm rot="5400000">
            <a:off x="7050868" y="2376627"/>
            <a:ext cx="106900" cy="1081591"/>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78A04CC3-11B6-4E6F-BEE2-A2DD71EA9956}"/>
              </a:ext>
            </a:extLst>
          </p:cNvPr>
          <p:cNvSpPr txBox="1"/>
          <p:nvPr/>
        </p:nvSpPr>
        <p:spPr>
          <a:xfrm>
            <a:off x="6361522" y="2511514"/>
            <a:ext cx="1484906" cy="261610"/>
          </a:xfrm>
          <a:prstGeom prst="rect">
            <a:avLst/>
          </a:prstGeom>
          <a:noFill/>
        </p:spPr>
        <p:txBody>
          <a:bodyPr wrap="square" rtlCol="0">
            <a:spAutoFit/>
          </a:bodyPr>
          <a:lstStyle/>
          <a:p>
            <a:pPr algn="ctr"/>
            <a:r>
              <a:rPr lang="en-US" sz="1100" dirty="0"/>
              <a:t>Replace/maintain</a:t>
            </a:r>
          </a:p>
        </p:txBody>
      </p:sp>
    </p:spTree>
    <p:extLst>
      <p:ext uri="{BB962C8B-B14F-4D97-AF65-F5344CB8AC3E}">
        <p14:creationId xmlns:p14="http://schemas.microsoft.com/office/powerpoint/2010/main" val="424290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A2BD994E-99F6-45FC-8321-F3D9F8C730AC}"/>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2" name="TextBox 61">
            <a:extLst>
              <a:ext uri="{FF2B5EF4-FFF2-40B4-BE49-F238E27FC236}">
                <a16:creationId xmlns:a16="http://schemas.microsoft.com/office/drawing/2014/main" id="{F2EF4058-E025-4FF7-BB32-7009EACE5A1C}"/>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3" name="TextBox 62">
            <a:extLst>
              <a:ext uri="{FF2B5EF4-FFF2-40B4-BE49-F238E27FC236}">
                <a16:creationId xmlns:a16="http://schemas.microsoft.com/office/drawing/2014/main" id="{3FC1E002-9D09-4702-8F65-660096694365}"/>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4" name="TextBox 63">
            <a:extLst>
              <a:ext uri="{FF2B5EF4-FFF2-40B4-BE49-F238E27FC236}">
                <a16:creationId xmlns:a16="http://schemas.microsoft.com/office/drawing/2014/main" id="{635DBE55-8B1C-4339-B8B2-3EDEA13CD518}"/>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93734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8" grpId="0"/>
      <p:bldP spid="49" grpId="0"/>
      <p:bldP spid="50" grpId="0"/>
      <p:bldP spid="57" grpId="0" animBg="1"/>
      <p:bldP spid="58" grpId="0" animBg="1"/>
      <p:bldP spid="59" grpId="0" animBg="1"/>
      <p:bldP spid="60" grpId="0" animBg="1"/>
      <p:bldP spid="61" grpId="0"/>
      <p:bldP spid="62" grpId="0"/>
      <p:bldP spid="63"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4AF54F5-F5CB-4615-9EEB-684D43F9B230}"/>
              </a:ext>
            </a:extLst>
          </p:cNvPr>
          <p:cNvSpPr txBox="1"/>
          <p:nvPr/>
        </p:nvSpPr>
        <p:spPr>
          <a:xfrm>
            <a:off x="2355335" y="1561618"/>
            <a:ext cx="2353971" cy="369332"/>
          </a:xfrm>
          <a:prstGeom prst="rect">
            <a:avLst/>
          </a:prstGeom>
          <a:noFill/>
        </p:spPr>
        <p:txBody>
          <a:bodyPr wrap="square" rtlCol="0">
            <a:spAutoFit/>
          </a:bodyPr>
          <a:lstStyle/>
          <a:p>
            <a:r>
              <a:rPr lang="en-US" dirty="0"/>
              <a:t>Hayekian Triangle</a:t>
            </a:r>
          </a:p>
        </p:txBody>
      </p:sp>
      <p:sp>
        <p:nvSpPr>
          <p:cNvPr id="53" name="TextBox 52">
            <a:extLst>
              <a:ext uri="{FF2B5EF4-FFF2-40B4-BE49-F238E27FC236}">
                <a16:creationId xmlns:a16="http://schemas.microsoft.com/office/drawing/2014/main" id="{D3762372-FD4D-46FB-967B-C5A7BA14E88E}"/>
              </a:ext>
            </a:extLst>
          </p:cNvPr>
          <p:cNvSpPr txBox="1"/>
          <p:nvPr/>
        </p:nvSpPr>
        <p:spPr>
          <a:xfrm>
            <a:off x="7876114" y="1016005"/>
            <a:ext cx="2792753" cy="646331"/>
          </a:xfrm>
          <a:prstGeom prst="rect">
            <a:avLst/>
          </a:prstGeom>
          <a:noFill/>
        </p:spPr>
        <p:txBody>
          <a:bodyPr wrap="square" rtlCol="0">
            <a:spAutoFit/>
          </a:bodyPr>
          <a:lstStyle/>
          <a:p>
            <a:r>
              <a:rPr lang="en-US" dirty="0"/>
              <a:t>Tradeoff b/t consumption and investment</a:t>
            </a:r>
          </a:p>
        </p:txBody>
      </p:sp>
      <p:sp>
        <p:nvSpPr>
          <p:cNvPr id="54" name="TextBox 53">
            <a:extLst>
              <a:ext uri="{FF2B5EF4-FFF2-40B4-BE49-F238E27FC236}">
                <a16:creationId xmlns:a16="http://schemas.microsoft.com/office/drawing/2014/main" id="{E9336705-5C2C-4CDC-B914-24A8014922D2}"/>
              </a:ext>
            </a:extLst>
          </p:cNvPr>
          <p:cNvSpPr txBox="1"/>
          <p:nvPr/>
        </p:nvSpPr>
        <p:spPr>
          <a:xfrm>
            <a:off x="8916284" y="4527100"/>
            <a:ext cx="2353971" cy="369332"/>
          </a:xfrm>
          <a:prstGeom prst="rect">
            <a:avLst/>
          </a:prstGeom>
          <a:noFill/>
        </p:spPr>
        <p:txBody>
          <a:bodyPr wrap="square" rtlCol="0">
            <a:spAutoFit/>
          </a:bodyPr>
          <a:lstStyle/>
          <a:p>
            <a:r>
              <a:rPr lang="en-US" dirty="0"/>
              <a:t>Loan market</a:t>
            </a:r>
          </a:p>
        </p:txBody>
      </p:sp>
      <p:sp>
        <p:nvSpPr>
          <p:cNvPr id="55" name="TextBox 54">
            <a:extLst>
              <a:ext uri="{FF2B5EF4-FFF2-40B4-BE49-F238E27FC236}">
                <a16:creationId xmlns:a16="http://schemas.microsoft.com/office/drawing/2014/main" id="{743A9AA4-10EB-4EF6-9150-AFDAA50038DE}"/>
              </a:ext>
            </a:extLst>
          </p:cNvPr>
          <p:cNvSpPr txBox="1"/>
          <p:nvPr/>
        </p:nvSpPr>
        <p:spPr>
          <a:xfrm>
            <a:off x="2649827" y="6078609"/>
            <a:ext cx="2869034" cy="369332"/>
          </a:xfrm>
          <a:prstGeom prst="rect">
            <a:avLst/>
          </a:prstGeom>
          <a:noFill/>
        </p:spPr>
        <p:txBody>
          <a:bodyPr wrap="square" rtlCol="0">
            <a:spAutoFit/>
          </a:bodyPr>
          <a:lstStyle/>
          <a:p>
            <a:r>
              <a:rPr lang="en-US" dirty="0"/>
              <a:t>Stage-specific labor markets</a:t>
            </a:r>
          </a:p>
        </p:txBody>
      </p:sp>
      <p:sp>
        <p:nvSpPr>
          <p:cNvPr id="61" name="TextBox 60">
            <a:extLst>
              <a:ext uri="{FF2B5EF4-FFF2-40B4-BE49-F238E27FC236}">
                <a16:creationId xmlns:a16="http://schemas.microsoft.com/office/drawing/2014/main" id="{8F281830-C54C-4C70-85F3-0A9806A1FB1B}"/>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2" name="TextBox 61">
            <a:extLst>
              <a:ext uri="{FF2B5EF4-FFF2-40B4-BE49-F238E27FC236}">
                <a16:creationId xmlns:a16="http://schemas.microsoft.com/office/drawing/2014/main" id="{E13FEEF9-1B1E-4A9B-80A0-DDA409CB19C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3" name="TextBox 62">
            <a:extLst>
              <a:ext uri="{FF2B5EF4-FFF2-40B4-BE49-F238E27FC236}">
                <a16:creationId xmlns:a16="http://schemas.microsoft.com/office/drawing/2014/main" id="{CEA7BC7D-6FCA-4F68-AF70-80C9A82B46A4}"/>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4" name="TextBox 63">
            <a:extLst>
              <a:ext uri="{FF2B5EF4-FFF2-40B4-BE49-F238E27FC236}">
                <a16:creationId xmlns:a16="http://schemas.microsoft.com/office/drawing/2014/main" id="{28451DD8-D85C-4EAB-ABF6-2930E95BF40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300738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3" grpId="0"/>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CBBE57A8-4E16-4916-AF79-1D56B82CF43F}"/>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54" name="TextBox 53">
            <a:extLst>
              <a:ext uri="{FF2B5EF4-FFF2-40B4-BE49-F238E27FC236}">
                <a16:creationId xmlns:a16="http://schemas.microsoft.com/office/drawing/2014/main" id="{DE37E277-CB0D-4521-BC13-298659DB799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55" name="TextBox 54">
            <a:extLst>
              <a:ext uri="{FF2B5EF4-FFF2-40B4-BE49-F238E27FC236}">
                <a16:creationId xmlns:a16="http://schemas.microsoft.com/office/drawing/2014/main" id="{7A2E2A43-A65F-43DC-9959-658C74EBB0B0}"/>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1" name="TextBox 60">
            <a:extLst>
              <a:ext uri="{FF2B5EF4-FFF2-40B4-BE49-F238E27FC236}">
                <a16:creationId xmlns:a16="http://schemas.microsoft.com/office/drawing/2014/main" id="{12D304FE-D2B3-4790-90EE-63B798CD494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659918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5132401"/>
            <a:ext cx="0" cy="782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5" name="TextBox 64">
            <a:extLst>
              <a:ext uri="{FF2B5EF4-FFF2-40B4-BE49-F238E27FC236}">
                <a16:creationId xmlns:a16="http://schemas.microsoft.com/office/drawing/2014/main" id="{B11B3882-EFCA-44AC-B381-23F6DD5A4FD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6" name="TextBox 65">
            <a:extLst>
              <a:ext uri="{FF2B5EF4-FFF2-40B4-BE49-F238E27FC236}">
                <a16:creationId xmlns:a16="http://schemas.microsoft.com/office/drawing/2014/main" id="{3D0F6AA6-7BD6-439A-A913-2617B0CDFCF7}"/>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67" name="TextBox 66">
            <a:extLst>
              <a:ext uri="{FF2B5EF4-FFF2-40B4-BE49-F238E27FC236}">
                <a16:creationId xmlns:a16="http://schemas.microsoft.com/office/drawing/2014/main" id="{F60875D1-551D-4E30-AF90-9E23C92DFF4D}"/>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8" name="TextBox 67">
            <a:extLst>
              <a:ext uri="{FF2B5EF4-FFF2-40B4-BE49-F238E27FC236}">
                <a16:creationId xmlns:a16="http://schemas.microsoft.com/office/drawing/2014/main" id="{8C5D0C3F-89E1-4746-BE22-565B5EC519CB}"/>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455128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6513398" y="1971675"/>
            <a:ext cx="149447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DFDE4A6A-A686-481F-8A77-36795E73C50C}"/>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0" name="TextBox 69">
            <a:extLst>
              <a:ext uri="{FF2B5EF4-FFF2-40B4-BE49-F238E27FC236}">
                <a16:creationId xmlns:a16="http://schemas.microsoft.com/office/drawing/2014/main" id="{83A47283-7661-4295-B6DB-B0D22A45614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1" name="TextBox 70">
            <a:extLst>
              <a:ext uri="{FF2B5EF4-FFF2-40B4-BE49-F238E27FC236}">
                <a16:creationId xmlns:a16="http://schemas.microsoft.com/office/drawing/2014/main" id="{5D63D0AF-292D-4836-9FBD-63F138CAA908}"/>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2" name="TextBox 71">
            <a:extLst>
              <a:ext uri="{FF2B5EF4-FFF2-40B4-BE49-F238E27FC236}">
                <a16:creationId xmlns:a16="http://schemas.microsoft.com/office/drawing/2014/main" id="{FAE099C2-7424-42A2-A366-311A581683B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2249005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9F20D57-8438-4851-A7BA-5072953D0EB6}"/>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3" name="TextBox 72">
            <a:extLst>
              <a:ext uri="{FF2B5EF4-FFF2-40B4-BE49-F238E27FC236}">
                <a16:creationId xmlns:a16="http://schemas.microsoft.com/office/drawing/2014/main" id="{E595C93D-0DD7-47E3-9762-B4247F15C713}"/>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F361C3AB-9187-4C40-8366-2ED35C810D55}"/>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5" name="TextBox 74">
            <a:extLst>
              <a:ext uri="{FF2B5EF4-FFF2-40B4-BE49-F238E27FC236}">
                <a16:creationId xmlns:a16="http://schemas.microsoft.com/office/drawing/2014/main" id="{E4431A67-5522-49FF-B1E9-7B2F77173D1A}"/>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712129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 name="Straight Connector 81">
            <a:extLst>
              <a:ext uri="{FF2B5EF4-FFF2-40B4-BE49-F238E27FC236}">
                <a16:creationId xmlns:a16="http://schemas.microsoft.com/office/drawing/2014/main" id="{56D0B231-58AB-44E1-A4BA-4C2E820F5121}"/>
              </a:ext>
            </a:extLst>
          </p:cNvPr>
          <p:cNvCxnSpPr>
            <a:cxnSpLocks/>
          </p:cNvCxnSpPr>
          <p:nvPr/>
        </p:nvCxnSpPr>
        <p:spPr>
          <a:xfrm>
            <a:off x="4586223" y="4863641"/>
            <a:ext cx="0" cy="59475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38410AEF-F22C-4914-90B8-F0942019D767}"/>
              </a:ext>
            </a:extLst>
          </p:cNvPr>
          <p:cNvCxnSpPr>
            <a:cxnSpLocks/>
          </p:cNvCxnSpPr>
          <p:nvPr/>
        </p:nvCxnSpPr>
        <p:spPr>
          <a:xfrm>
            <a:off x="4057852" y="4324641"/>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83" name="Straight Connector 82">
            <a:extLst>
              <a:ext uri="{FF2B5EF4-FFF2-40B4-BE49-F238E27FC236}">
                <a16:creationId xmlns:a16="http://schemas.microsoft.com/office/drawing/2014/main" id="{16215C12-09E7-4589-99FF-6A496E1B9380}"/>
              </a:ext>
            </a:extLst>
          </p:cNvPr>
          <p:cNvCxnSpPr>
            <a:cxnSpLocks/>
          </p:cNvCxnSpPr>
          <p:nvPr/>
        </p:nvCxnSpPr>
        <p:spPr>
          <a:xfrm>
            <a:off x="3993301" y="4868311"/>
            <a:ext cx="58132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470" y="4473047"/>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544127" y="4823277"/>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881928" y="1638935"/>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989E671-D72D-4EA6-989C-F9C998A9F8F5}"/>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3" name="TextBox 72">
            <a:extLst>
              <a:ext uri="{FF2B5EF4-FFF2-40B4-BE49-F238E27FC236}">
                <a16:creationId xmlns:a16="http://schemas.microsoft.com/office/drawing/2014/main" id="{7167143D-66D9-4723-9E54-D6BF9150CA30}"/>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B39CBD27-A723-4B8B-951C-F3E2E4FF5BBD}"/>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D5BE9D78-5FC4-4FE2-94B0-EEC87996DB7F}"/>
              </a:ext>
            </a:extLst>
          </p:cNvPr>
          <p:cNvSpPr txBox="1"/>
          <p:nvPr/>
        </p:nvSpPr>
        <p:spPr>
          <a:xfrm>
            <a:off x="4945610" y="5147708"/>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9D0CF1C8-1FE3-4B8E-9B7A-50C1F9E593C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cxnSp>
        <p:nvCxnSpPr>
          <p:cNvPr id="78" name="Straight Arrow Connector 77">
            <a:extLst>
              <a:ext uri="{FF2B5EF4-FFF2-40B4-BE49-F238E27FC236}">
                <a16:creationId xmlns:a16="http://schemas.microsoft.com/office/drawing/2014/main" id="{6B280908-B971-42FA-AD97-3956B840A883}"/>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F95B56-3F5E-48E1-842D-DBAE5DCFD42B}"/>
              </a:ext>
            </a:extLst>
          </p:cNvPr>
          <p:cNvCxnSpPr>
            <a:cxnSpLocks/>
          </p:cNvCxnSpPr>
          <p:nvPr/>
        </p:nvCxnSpPr>
        <p:spPr>
          <a:xfrm>
            <a:off x="1708890" y="4695825"/>
            <a:ext cx="7484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Straight Connector 79">
            <a:extLst>
              <a:ext uri="{FF2B5EF4-FFF2-40B4-BE49-F238E27FC236}">
                <a16:creationId xmlns:a16="http://schemas.microsoft.com/office/drawing/2014/main" id="{8F88349E-277B-4410-8B4A-1619A55618DD}"/>
              </a:ext>
            </a:extLst>
          </p:cNvPr>
          <p:cNvCxnSpPr>
            <a:cxnSpLocks/>
          </p:cNvCxnSpPr>
          <p:nvPr/>
        </p:nvCxnSpPr>
        <p:spPr>
          <a:xfrm>
            <a:off x="2454483" y="4715489"/>
            <a:ext cx="0" cy="731331"/>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Arrow Connector 80">
            <a:extLst>
              <a:ext uri="{FF2B5EF4-FFF2-40B4-BE49-F238E27FC236}">
                <a16:creationId xmlns:a16="http://schemas.microsoft.com/office/drawing/2014/main" id="{2816D169-F791-449E-8E19-09C6E74DE4E2}"/>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F2BB8BD-7DAF-4BA0-9BA1-1AA81C4948D2}"/>
              </a:ext>
            </a:extLst>
          </p:cNvPr>
          <p:cNvCxnSpPr>
            <a:cxnSpLocks/>
          </p:cNvCxnSpPr>
          <p:nvPr/>
        </p:nvCxnSpPr>
        <p:spPr>
          <a:xfrm>
            <a:off x="3830192" y="4676891"/>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0075C60-CCB5-4FC8-82AF-50E82DD35987}"/>
              </a:ext>
            </a:extLst>
          </p:cNvPr>
          <p:cNvCxnSpPr>
            <a:cxnSpLocks/>
          </p:cNvCxnSpPr>
          <p:nvPr/>
        </p:nvCxnSpPr>
        <p:spPr>
          <a:xfrm flipH="1">
            <a:off x="4542696" y="5617384"/>
            <a:ext cx="2133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6406006E-D281-4641-9397-1062256F85C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87" name="TextBox 86">
            <a:extLst>
              <a:ext uri="{FF2B5EF4-FFF2-40B4-BE49-F238E27FC236}">
                <a16:creationId xmlns:a16="http://schemas.microsoft.com/office/drawing/2014/main" id="{FAA21853-31F0-435E-AA29-D5E7DA9BA8B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Tree>
    <p:extLst>
      <p:ext uri="{BB962C8B-B14F-4D97-AF65-F5344CB8AC3E}">
        <p14:creationId xmlns:p14="http://schemas.microsoft.com/office/powerpoint/2010/main" val="875737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77" name="Straight Connector 76">
            <a:extLst>
              <a:ext uri="{FF2B5EF4-FFF2-40B4-BE49-F238E27FC236}">
                <a16:creationId xmlns:a16="http://schemas.microsoft.com/office/drawing/2014/main" id="{38410AEF-F22C-4914-90B8-F0942019D767}"/>
              </a:ext>
            </a:extLst>
          </p:cNvPr>
          <p:cNvCxnSpPr>
            <a:cxnSpLocks/>
          </p:cNvCxnSpPr>
          <p:nvPr/>
        </p:nvCxnSpPr>
        <p:spPr>
          <a:xfrm>
            <a:off x="4057852" y="4324641"/>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82" name="Straight Connector 81">
            <a:extLst>
              <a:ext uri="{FF2B5EF4-FFF2-40B4-BE49-F238E27FC236}">
                <a16:creationId xmlns:a16="http://schemas.microsoft.com/office/drawing/2014/main" id="{56D0B231-58AB-44E1-A4BA-4C2E820F5121}"/>
              </a:ext>
            </a:extLst>
          </p:cNvPr>
          <p:cNvCxnSpPr>
            <a:cxnSpLocks/>
          </p:cNvCxnSpPr>
          <p:nvPr/>
        </p:nvCxnSpPr>
        <p:spPr>
          <a:xfrm>
            <a:off x="4586223" y="4863641"/>
            <a:ext cx="0" cy="59475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16215C12-09E7-4589-99FF-6A496E1B9380}"/>
              </a:ext>
            </a:extLst>
          </p:cNvPr>
          <p:cNvCxnSpPr>
            <a:cxnSpLocks/>
          </p:cNvCxnSpPr>
          <p:nvPr/>
        </p:nvCxnSpPr>
        <p:spPr>
          <a:xfrm>
            <a:off x="3993301" y="4868311"/>
            <a:ext cx="58132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p:cNvCxnSpPr>
          <p:nvPr/>
        </p:nvCxnSpPr>
        <p:spPr>
          <a:xfrm flipH="1">
            <a:off x="5275166" y="1676400"/>
            <a:ext cx="2455797"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8007868" y="193357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1" y="1676400"/>
            <a:ext cx="3292653" cy="1364633"/>
          </a:xfrm>
          <a:prstGeom prst="rtTriangle">
            <a:avLst/>
          </a:prstGeom>
          <a:solidFill>
            <a:schemeClr val="bg1"/>
          </a:solidFill>
          <a:ln w="31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470" y="4473047"/>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552904" y="482331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6D7D2B37-1F67-4073-B393-76475B3BA832}"/>
              </a:ext>
            </a:extLst>
          </p:cNvPr>
          <p:cNvSpPr/>
          <p:nvPr/>
        </p:nvSpPr>
        <p:spPr>
          <a:xfrm>
            <a:off x="7263790" y="398277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dirty="0"/>
          </a:p>
        </p:txBody>
      </p:sp>
      <p:cxnSp>
        <p:nvCxnSpPr>
          <p:cNvPr id="4" name="Straight Arrow Connector 3">
            <a:extLst>
              <a:ext uri="{FF2B5EF4-FFF2-40B4-BE49-F238E27FC236}">
                <a16:creationId xmlns:a16="http://schemas.microsoft.com/office/drawing/2014/main" id="{F52E2853-D3D1-4EC5-8749-F1D3CAE2EB8E}"/>
              </a:ext>
            </a:extLst>
          </p:cNvPr>
          <p:cNvCxnSpPr/>
          <p:nvPr/>
        </p:nvCxnSpPr>
        <p:spPr>
          <a:xfrm>
            <a:off x="7314556" y="5330453"/>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E5639B6-4FF9-491E-88DD-6D3023A9BA4C}"/>
              </a:ext>
            </a:extLst>
          </p:cNvPr>
          <p:cNvCxnSpPr/>
          <p:nvPr/>
        </p:nvCxnSpPr>
        <p:spPr>
          <a:xfrm>
            <a:off x="8463010" y="4371975"/>
            <a:ext cx="2487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27368A0-2ECE-48F7-8022-FB8649766F09}"/>
              </a:ext>
            </a:extLst>
          </p:cNvPr>
          <p:cNvSpPr txBox="1"/>
          <p:nvPr/>
        </p:nvSpPr>
        <p:spPr>
          <a:xfrm>
            <a:off x="9031757" y="3718240"/>
            <a:ext cx="417671" cy="369332"/>
          </a:xfrm>
          <a:prstGeom prst="rect">
            <a:avLst/>
          </a:prstGeom>
          <a:noFill/>
        </p:spPr>
        <p:txBody>
          <a:bodyPr wrap="square" rtlCol="0">
            <a:spAutoFit/>
          </a:bodyPr>
          <a:lstStyle/>
          <a:p>
            <a:r>
              <a:rPr lang="en-US" dirty="0"/>
              <a:t>S’</a:t>
            </a:r>
          </a:p>
        </p:txBody>
      </p:sp>
      <p:cxnSp>
        <p:nvCxnSpPr>
          <p:cNvPr id="55" name="Straight Connector 54">
            <a:extLst>
              <a:ext uri="{FF2B5EF4-FFF2-40B4-BE49-F238E27FC236}">
                <a16:creationId xmlns:a16="http://schemas.microsoft.com/office/drawing/2014/main" id="{FFBE09ED-F17C-4232-845D-25D1383D499F}"/>
              </a:ext>
            </a:extLst>
          </p:cNvPr>
          <p:cNvCxnSpPr>
            <a:cxnSpLocks/>
          </p:cNvCxnSpPr>
          <p:nvPr/>
        </p:nvCxnSpPr>
        <p:spPr>
          <a:xfrm flipH="1">
            <a:off x="6532587" y="5141085"/>
            <a:ext cx="14851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1" name="Oval 60">
            <a:extLst>
              <a:ext uri="{FF2B5EF4-FFF2-40B4-BE49-F238E27FC236}">
                <a16:creationId xmlns:a16="http://schemas.microsoft.com/office/drawing/2014/main" id="{26694088-C859-458C-9599-E61D0679CE21}"/>
              </a:ext>
            </a:extLst>
          </p:cNvPr>
          <p:cNvSpPr/>
          <p:nvPr/>
        </p:nvSpPr>
        <p:spPr>
          <a:xfrm>
            <a:off x="8007868" y="509270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E140F64C-A679-4C97-8695-6F20D1952A44}"/>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47A7DAFA-3B79-41B6-BF4B-964DA1820402}"/>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12DD856-50E0-44DA-B67F-D541DFB81226}"/>
              </a:ext>
            </a:extLst>
          </p:cNvPr>
          <p:cNvCxnSpPr>
            <a:cxnSpLocks/>
          </p:cNvCxnSpPr>
          <p:nvPr/>
        </p:nvCxnSpPr>
        <p:spPr>
          <a:xfrm>
            <a:off x="8052090" y="1971675"/>
            <a:ext cx="0" cy="394280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5EE85D03-2603-410F-A3BF-5839FC6B23D8}"/>
              </a:ext>
            </a:extLst>
          </p:cNvPr>
          <p:cNvCxnSpPr/>
          <p:nvPr/>
        </p:nvCxnSpPr>
        <p:spPr>
          <a:xfrm>
            <a:off x="7785996" y="31228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4B29B23-D9D5-420C-8E1A-1FD51EE09C32}"/>
              </a:ext>
            </a:extLst>
          </p:cNvPr>
          <p:cNvCxnSpPr>
            <a:cxnSpLocks/>
          </p:cNvCxnSpPr>
          <p:nvPr/>
        </p:nvCxnSpPr>
        <p:spPr>
          <a:xfrm>
            <a:off x="6335312" y="1731019"/>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20C99D9-6E15-4C8B-BE7E-D8656BFED684}"/>
              </a:ext>
            </a:extLst>
          </p:cNvPr>
          <p:cNvCxnSpPr>
            <a:cxnSpLocks/>
          </p:cNvCxnSpPr>
          <p:nvPr/>
        </p:nvCxnSpPr>
        <p:spPr>
          <a:xfrm flipH="1">
            <a:off x="5275166" y="1971675"/>
            <a:ext cx="2732702"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27B588F4-82A0-4E7C-ACF2-182F7A0AA400}"/>
              </a:ext>
            </a:extLst>
          </p:cNvPr>
          <p:cNvCxnSpPr>
            <a:cxnSpLocks/>
          </p:cNvCxnSpPr>
          <p:nvPr/>
        </p:nvCxnSpPr>
        <p:spPr>
          <a:xfrm>
            <a:off x="7749215" y="1792270"/>
            <a:ext cx="186967" cy="150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1402BC-5604-4994-B7D8-B7BE838B8080}"/>
              </a:ext>
            </a:extLst>
          </p:cNvPr>
          <p:cNvCxnSpPr>
            <a:cxnSpLocks/>
          </p:cNvCxnSpPr>
          <p:nvPr/>
        </p:nvCxnSpPr>
        <p:spPr>
          <a:xfrm>
            <a:off x="5381679" y="172004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ight Triangle 69">
            <a:extLst>
              <a:ext uri="{FF2B5EF4-FFF2-40B4-BE49-F238E27FC236}">
                <a16:creationId xmlns:a16="http://schemas.microsoft.com/office/drawing/2014/main" id="{F3EAB372-EE7A-4751-97D1-9404F465BB22}"/>
              </a:ext>
            </a:extLst>
          </p:cNvPr>
          <p:cNvSpPr/>
          <p:nvPr/>
        </p:nvSpPr>
        <p:spPr>
          <a:xfrm flipH="1">
            <a:off x="764947" y="1971675"/>
            <a:ext cx="4510216" cy="1069358"/>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0CE9BC3D-D4D8-404F-A832-122C2225B8E8}"/>
              </a:ext>
            </a:extLst>
          </p:cNvPr>
          <p:cNvCxnSpPr>
            <a:cxnSpLocks/>
          </p:cNvCxnSpPr>
          <p:nvPr/>
        </p:nvCxnSpPr>
        <p:spPr>
          <a:xfrm flipH="1">
            <a:off x="1212495" y="3209276"/>
            <a:ext cx="3920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989E671-D72D-4EA6-989C-F9C998A9F8F5}"/>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3" name="TextBox 72">
            <a:extLst>
              <a:ext uri="{FF2B5EF4-FFF2-40B4-BE49-F238E27FC236}">
                <a16:creationId xmlns:a16="http://schemas.microsoft.com/office/drawing/2014/main" id="{7167143D-66D9-4723-9E54-D6BF9150CA30}"/>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B39CBD27-A723-4B8B-951C-F3E2E4FF5BBD}"/>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D5BE9D78-5FC4-4FE2-94B0-EEC87996DB7F}"/>
              </a:ext>
            </a:extLst>
          </p:cNvPr>
          <p:cNvSpPr txBox="1"/>
          <p:nvPr/>
        </p:nvSpPr>
        <p:spPr>
          <a:xfrm>
            <a:off x="4945610" y="5147708"/>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9D0CF1C8-1FE3-4B8E-9B7A-50C1F9E593C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cxnSp>
        <p:nvCxnSpPr>
          <p:cNvPr id="78" name="Straight Arrow Connector 77">
            <a:extLst>
              <a:ext uri="{FF2B5EF4-FFF2-40B4-BE49-F238E27FC236}">
                <a16:creationId xmlns:a16="http://schemas.microsoft.com/office/drawing/2014/main" id="{6B280908-B971-42FA-AD97-3956B840A883}"/>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DF95B56-3F5E-48E1-842D-DBAE5DCFD42B}"/>
              </a:ext>
            </a:extLst>
          </p:cNvPr>
          <p:cNvCxnSpPr>
            <a:cxnSpLocks/>
          </p:cNvCxnSpPr>
          <p:nvPr/>
        </p:nvCxnSpPr>
        <p:spPr>
          <a:xfrm>
            <a:off x="1708890" y="4695825"/>
            <a:ext cx="74846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Straight Connector 79">
            <a:extLst>
              <a:ext uri="{FF2B5EF4-FFF2-40B4-BE49-F238E27FC236}">
                <a16:creationId xmlns:a16="http://schemas.microsoft.com/office/drawing/2014/main" id="{8F88349E-277B-4410-8B4A-1619A55618DD}"/>
              </a:ext>
            </a:extLst>
          </p:cNvPr>
          <p:cNvCxnSpPr>
            <a:cxnSpLocks/>
          </p:cNvCxnSpPr>
          <p:nvPr/>
        </p:nvCxnSpPr>
        <p:spPr>
          <a:xfrm>
            <a:off x="2454483" y="4715489"/>
            <a:ext cx="0" cy="731331"/>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Straight Arrow Connector 80">
            <a:extLst>
              <a:ext uri="{FF2B5EF4-FFF2-40B4-BE49-F238E27FC236}">
                <a16:creationId xmlns:a16="http://schemas.microsoft.com/office/drawing/2014/main" id="{2816D169-F791-449E-8E19-09C6E74DE4E2}"/>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F2BB8BD-7DAF-4BA0-9BA1-1AA81C4948D2}"/>
              </a:ext>
            </a:extLst>
          </p:cNvPr>
          <p:cNvCxnSpPr>
            <a:cxnSpLocks/>
          </p:cNvCxnSpPr>
          <p:nvPr/>
        </p:nvCxnSpPr>
        <p:spPr>
          <a:xfrm>
            <a:off x="3830192" y="4676891"/>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10075C60-CCB5-4FC8-82AF-50E82DD35987}"/>
              </a:ext>
            </a:extLst>
          </p:cNvPr>
          <p:cNvCxnSpPr>
            <a:cxnSpLocks/>
          </p:cNvCxnSpPr>
          <p:nvPr/>
        </p:nvCxnSpPr>
        <p:spPr>
          <a:xfrm flipH="1">
            <a:off x="4542696" y="5617384"/>
            <a:ext cx="2133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Arc 85">
            <a:extLst>
              <a:ext uri="{FF2B5EF4-FFF2-40B4-BE49-F238E27FC236}">
                <a16:creationId xmlns:a16="http://schemas.microsoft.com/office/drawing/2014/main" id="{6366E0FD-8F15-40FC-B2DB-47FEFC957B88}"/>
              </a:ext>
            </a:extLst>
          </p:cNvPr>
          <p:cNvSpPr/>
          <p:nvPr/>
        </p:nvSpPr>
        <p:spPr>
          <a:xfrm>
            <a:off x="4201223" y="992935"/>
            <a:ext cx="4624349" cy="4293440"/>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157F82F6-8CEE-4F65-8EF7-657EB74EC459}"/>
              </a:ext>
            </a:extLst>
          </p:cNvPr>
          <p:cNvCxnSpPr>
            <a:cxnSpLocks/>
          </p:cNvCxnSpPr>
          <p:nvPr/>
        </p:nvCxnSpPr>
        <p:spPr>
          <a:xfrm flipV="1">
            <a:off x="8109711" y="1799332"/>
            <a:ext cx="132352" cy="12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8A32DB0D-6815-42CC-8AA3-C5AEB71A2F90}"/>
              </a:ext>
            </a:extLst>
          </p:cNvPr>
          <p:cNvSpPr/>
          <p:nvPr/>
        </p:nvSpPr>
        <p:spPr>
          <a:xfrm>
            <a:off x="8236468" y="171607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66F3271F-0E2B-4BB2-9F60-93BAE5B53113}"/>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2" name="TextBox 91">
            <a:extLst>
              <a:ext uri="{FF2B5EF4-FFF2-40B4-BE49-F238E27FC236}">
                <a16:creationId xmlns:a16="http://schemas.microsoft.com/office/drawing/2014/main" id="{CBACFB89-9FB3-4B58-9A56-E730339C5117}"/>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3" name="Right Triangle 92">
            <a:extLst>
              <a:ext uri="{FF2B5EF4-FFF2-40B4-BE49-F238E27FC236}">
                <a16:creationId xmlns:a16="http://schemas.microsoft.com/office/drawing/2014/main" id="{BDE5EA0B-C8FD-4A44-9BF2-0073847EAD67}"/>
              </a:ext>
            </a:extLst>
          </p:cNvPr>
          <p:cNvSpPr/>
          <p:nvPr/>
        </p:nvSpPr>
        <p:spPr>
          <a:xfrm flipH="1">
            <a:off x="-752475" y="1555677"/>
            <a:ext cx="6027640" cy="148535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B4813790-0F2D-432E-AF30-ECB645A7B4FA}"/>
              </a:ext>
            </a:extLst>
          </p:cNvPr>
          <p:cNvCxnSpPr>
            <a:cxnSpLocks/>
          </p:cNvCxnSpPr>
          <p:nvPr/>
        </p:nvCxnSpPr>
        <p:spPr>
          <a:xfrm flipH="1" flipV="1">
            <a:off x="1056253" y="2628764"/>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A9B2581-0107-4C68-92D0-4DECAD947472}"/>
              </a:ext>
            </a:extLst>
          </p:cNvPr>
          <p:cNvCxnSpPr>
            <a:cxnSpLocks/>
          </p:cNvCxnSpPr>
          <p:nvPr/>
        </p:nvCxnSpPr>
        <p:spPr>
          <a:xfrm flipH="1" flipV="1">
            <a:off x="1759944" y="2476810"/>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7D5152D8-22CA-490C-9781-540648B698EB}"/>
              </a:ext>
            </a:extLst>
          </p:cNvPr>
          <p:cNvCxnSpPr>
            <a:cxnSpLocks/>
          </p:cNvCxnSpPr>
          <p:nvPr/>
        </p:nvCxnSpPr>
        <p:spPr>
          <a:xfrm flipH="1" flipV="1">
            <a:off x="2524642" y="2285680"/>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C93F5D5C-7581-428B-A346-2CAFC148ACE1}"/>
              </a:ext>
            </a:extLst>
          </p:cNvPr>
          <p:cNvCxnSpPr>
            <a:cxnSpLocks/>
          </p:cNvCxnSpPr>
          <p:nvPr/>
        </p:nvCxnSpPr>
        <p:spPr>
          <a:xfrm flipH="1" flipV="1">
            <a:off x="3228333" y="2133726"/>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CD67803-7AA7-4789-BCD5-2B5C570C2DEB}"/>
              </a:ext>
            </a:extLst>
          </p:cNvPr>
          <p:cNvCxnSpPr>
            <a:cxnSpLocks/>
          </p:cNvCxnSpPr>
          <p:nvPr/>
        </p:nvCxnSpPr>
        <p:spPr>
          <a:xfrm flipH="1" flipV="1">
            <a:off x="3940618" y="1960675"/>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94B7A5C-6E99-43A3-A15C-FF0B824148D6}"/>
              </a:ext>
            </a:extLst>
          </p:cNvPr>
          <p:cNvCxnSpPr>
            <a:cxnSpLocks/>
          </p:cNvCxnSpPr>
          <p:nvPr/>
        </p:nvCxnSpPr>
        <p:spPr>
          <a:xfrm flipH="1" flipV="1">
            <a:off x="4644309" y="1808721"/>
            <a:ext cx="67697"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334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in savings, summary</a:t>
            </a:r>
          </a:p>
        </p:txBody>
      </p:sp>
      <p:sp>
        <p:nvSpPr>
          <p:cNvPr id="3" name="Content Placeholder 2"/>
          <p:cNvSpPr>
            <a:spLocks noGrp="1"/>
          </p:cNvSpPr>
          <p:nvPr>
            <p:ph idx="1"/>
          </p:nvPr>
        </p:nvSpPr>
        <p:spPr/>
        <p:txBody>
          <a:bodyPr/>
          <a:lstStyle/>
          <a:p>
            <a:r>
              <a:rPr lang="en-US" dirty="0"/>
              <a:t>Saving involves freeing up resources for production.</a:t>
            </a:r>
          </a:p>
          <a:p>
            <a:r>
              <a:rPr lang="en-US" dirty="0"/>
              <a:t>In credit markets, saved funds are made available to entrepreneurs to purchase factors of production.</a:t>
            </a:r>
          </a:p>
          <a:p>
            <a:r>
              <a:rPr lang="en-US" dirty="0"/>
              <a:t>New, longer lines of production are started, which is in line with consumers’ time preferences.</a:t>
            </a:r>
          </a:p>
          <a:p>
            <a:r>
              <a:rPr lang="en-US" dirty="0"/>
              <a:t>The additional investment (in excess of what is required for maintaining/replacing existing capital stock) pays off with an expanded set of resources in the future, i.e., economic growth.</a:t>
            </a:r>
          </a:p>
        </p:txBody>
      </p:sp>
    </p:spTree>
    <p:extLst>
      <p:ext uri="{BB962C8B-B14F-4D97-AF65-F5344CB8AC3E}">
        <p14:creationId xmlns:p14="http://schemas.microsoft.com/office/powerpoint/2010/main" val="2298582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7" name="Straight Connector 26"/>
          <p:cNvCxnSpPr>
            <a:cxnSpLocks/>
          </p:cNvCxnSpPr>
          <p:nvPr/>
        </p:nvCxnSpPr>
        <p:spPr>
          <a:xfrm flipH="1">
            <a:off x="6532587" y="4979160"/>
            <a:ext cx="119837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683914" y="4920801"/>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0D254B18-28A3-4004-AA8E-DA22947997BA}"/>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54" name="TextBox 53">
            <a:extLst>
              <a:ext uri="{FF2B5EF4-FFF2-40B4-BE49-F238E27FC236}">
                <a16:creationId xmlns:a16="http://schemas.microsoft.com/office/drawing/2014/main" id="{9471330D-2EE5-42EC-BD71-BDE1300CF20E}"/>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55" name="TextBox 54">
            <a:extLst>
              <a:ext uri="{FF2B5EF4-FFF2-40B4-BE49-F238E27FC236}">
                <a16:creationId xmlns:a16="http://schemas.microsoft.com/office/drawing/2014/main" id="{954BD6DA-E923-44ED-B80B-0B1BE218A01D}"/>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61" name="TextBox 60">
            <a:extLst>
              <a:ext uri="{FF2B5EF4-FFF2-40B4-BE49-F238E27FC236}">
                <a16:creationId xmlns:a16="http://schemas.microsoft.com/office/drawing/2014/main" id="{5118E7D1-FC50-4675-8950-25F7154783B9}"/>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3" name="TextBox 2">
            <a:extLst>
              <a:ext uri="{FF2B5EF4-FFF2-40B4-BE49-F238E27FC236}">
                <a16:creationId xmlns:a16="http://schemas.microsoft.com/office/drawing/2014/main" id="{58569B6F-1C5B-4100-B16D-56B6893A9AF4}"/>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2409875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5195326"/>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5181600"/>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68" name="TextBox 67">
            <a:extLst>
              <a:ext uri="{FF2B5EF4-FFF2-40B4-BE49-F238E27FC236}">
                <a16:creationId xmlns:a16="http://schemas.microsoft.com/office/drawing/2014/main" id="{EFCCC9F9-87E2-419B-8124-9309A92F94E1}"/>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9" name="TextBox 68">
            <a:extLst>
              <a:ext uri="{FF2B5EF4-FFF2-40B4-BE49-F238E27FC236}">
                <a16:creationId xmlns:a16="http://schemas.microsoft.com/office/drawing/2014/main" id="{F65274DC-7FBB-440B-8B94-EA88D00DC52D}"/>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0" name="TextBox 69">
            <a:extLst>
              <a:ext uri="{FF2B5EF4-FFF2-40B4-BE49-F238E27FC236}">
                <a16:creationId xmlns:a16="http://schemas.microsoft.com/office/drawing/2014/main" id="{3C865634-99F2-4AD9-AE51-974D9659C3A2}"/>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1" name="TextBox 70">
            <a:extLst>
              <a:ext uri="{FF2B5EF4-FFF2-40B4-BE49-F238E27FC236}">
                <a16:creationId xmlns:a16="http://schemas.microsoft.com/office/drawing/2014/main" id="{3C267BA5-A837-4685-8002-2A1537F85048}"/>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72" name="TextBox 71">
            <a:extLst>
              <a:ext uri="{FF2B5EF4-FFF2-40B4-BE49-F238E27FC236}">
                <a16:creationId xmlns:a16="http://schemas.microsoft.com/office/drawing/2014/main" id="{7956F29A-727F-44CB-87AD-6C8FA3DC5FBF}"/>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3380152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person, player, table&#10;&#10;Description automatically generated">
            <a:extLst>
              <a:ext uri="{FF2B5EF4-FFF2-40B4-BE49-F238E27FC236}">
                <a16:creationId xmlns:a16="http://schemas.microsoft.com/office/drawing/2014/main" id="{FA400050-94CD-4651-8780-CD4ACD504457}"/>
              </a:ext>
            </a:extLst>
          </p:cNvPr>
          <p:cNvPicPr>
            <a:picLocks noChangeAspect="1"/>
          </p:cNvPicPr>
          <p:nvPr/>
        </p:nvPicPr>
        <p:blipFill>
          <a:blip r:embed="rId2"/>
          <a:stretch>
            <a:fillRect/>
          </a:stretch>
        </p:blipFill>
        <p:spPr>
          <a:xfrm>
            <a:off x="6661599" y="3786422"/>
            <a:ext cx="2120830" cy="2120830"/>
          </a:xfrm>
          <a:prstGeom prst="rect">
            <a:avLst/>
          </a:prstGeom>
        </p:spPr>
      </p:pic>
      <p:sp>
        <p:nvSpPr>
          <p:cNvPr id="5" name="Rectangle 4">
            <a:extLst>
              <a:ext uri="{FF2B5EF4-FFF2-40B4-BE49-F238E27FC236}">
                <a16:creationId xmlns:a16="http://schemas.microsoft.com/office/drawing/2014/main" id="{90B7AABE-18CF-4A57-81EC-92BD3D81B48E}"/>
              </a:ext>
            </a:extLst>
          </p:cNvPr>
          <p:cNvSpPr/>
          <p:nvPr/>
        </p:nvSpPr>
        <p:spPr>
          <a:xfrm>
            <a:off x="6272239" y="5907252"/>
            <a:ext cx="2863487" cy="10066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5195326"/>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5181600"/>
            <a:ext cx="0" cy="72939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68" name="TextBox 67">
            <a:extLst>
              <a:ext uri="{FF2B5EF4-FFF2-40B4-BE49-F238E27FC236}">
                <a16:creationId xmlns:a16="http://schemas.microsoft.com/office/drawing/2014/main" id="{EFCCC9F9-87E2-419B-8124-9309A92F94E1}"/>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69" name="TextBox 68">
            <a:extLst>
              <a:ext uri="{FF2B5EF4-FFF2-40B4-BE49-F238E27FC236}">
                <a16:creationId xmlns:a16="http://schemas.microsoft.com/office/drawing/2014/main" id="{F65274DC-7FBB-440B-8B94-EA88D00DC52D}"/>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0" name="TextBox 69">
            <a:extLst>
              <a:ext uri="{FF2B5EF4-FFF2-40B4-BE49-F238E27FC236}">
                <a16:creationId xmlns:a16="http://schemas.microsoft.com/office/drawing/2014/main" id="{3C865634-99F2-4AD9-AE51-974D9659C3A2}"/>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1" name="TextBox 70">
            <a:extLst>
              <a:ext uri="{FF2B5EF4-FFF2-40B4-BE49-F238E27FC236}">
                <a16:creationId xmlns:a16="http://schemas.microsoft.com/office/drawing/2014/main" id="{3C267BA5-A837-4685-8002-2A1537F85048}"/>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72" name="TextBox 71">
            <a:extLst>
              <a:ext uri="{FF2B5EF4-FFF2-40B4-BE49-F238E27FC236}">
                <a16:creationId xmlns:a16="http://schemas.microsoft.com/office/drawing/2014/main" id="{075C4D6F-4184-4D89-AD0B-3C1E8DC205DC}"/>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58642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2028825"/>
            <a:ext cx="0" cy="3895896"/>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846E55BD-3D63-42BA-88BD-CE6BB4C9D9F1}"/>
              </a:ext>
            </a:extLst>
          </p:cNvPr>
          <p:cNvSpPr/>
          <p:nvPr/>
        </p:nvSpPr>
        <p:spPr>
          <a:xfrm>
            <a:off x="7383283" y="142875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5ED0C5A8-C8E6-4F17-BA2B-3782B35F6952}"/>
              </a:ext>
            </a:extLst>
          </p:cNvPr>
          <p:cNvSpPr/>
          <p:nvPr/>
        </p:nvSpPr>
        <p:spPr>
          <a:xfrm>
            <a:off x="8051347" y="19716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6513398" y="1474097"/>
            <a:ext cx="85310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TextBox 73">
            <a:extLst>
              <a:ext uri="{FF2B5EF4-FFF2-40B4-BE49-F238E27FC236}">
                <a16:creationId xmlns:a16="http://schemas.microsoft.com/office/drawing/2014/main" id="{0DE1E8FB-2AC9-4D9C-969B-16D6C658AC46}"/>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6F03C4AF-964C-4AE7-8AD2-C71506087E7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41185EAE-576B-4115-A974-C3D0208E1DD0}"/>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7" name="TextBox 76">
            <a:extLst>
              <a:ext uri="{FF2B5EF4-FFF2-40B4-BE49-F238E27FC236}">
                <a16:creationId xmlns:a16="http://schemas.microsoft.com/office/drawing/2014/main" id="{76E7C6D8-FBED-46C9-835F-E079BC616E25}"/>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70" name="TextBox 69">
            <a:extLst>
              <a:ext uri="{FF2B5EF4-FFF2-40B4-BE49-F238E27FC236}">
                <a16:creationId xmlns:a16="http://schemas.microsoft.com/office/drawing/2014/main" id="{90D75142-08F2-4FB9-820A-B279538A237C}"/>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3077269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close&#10;&#10;Description automatically generated">
            <a:extLst>
              <a:ext uri="{FF2B5EF4-FFF2-40B4-BE49-F238E27FC236}">
                <a16:creationId xmlns:a16="http://schemas.microsoft.com/office/drawing/2014/main" id="{F166FB17-9CA8-449A-A97C-A9A75357A30C}"/>
              </a:ext>
            </a:extLst>
          </p:cNvPr>
          <p:cNvPicPr>
            <a:picLocks noChangeAspect="1"/>
          </p:cNvPicPr>
          <p:nvPr/>
        </p:nvPicPr>
        <p:blipFill>
          <a:blip r:embed="rId2"/>
          <a:stretch>
            <a:fillRect/>
          </a:stretch>
        </p:blipFill>
        <p:spPr>
          <a:xfrm>
            <a:off x="6542252" y="1068342"/>
            <a:ext cx="2627233" cy="1951659"/>
          </a:xfrm>
          <a:prstGeom prst="rect">
            <a:avLst/>
          </a:prstGeom>
        </p:spPr>
      </p:pic>
      <p:sp>
        <p:nvSpPr>
          <p:cNvPr id="5" name="Rectangle 4">
            <a:extLst>
              <a:ext uri="{FF2B5EF4-FFF2-40B4-BE49-F238E27FC236}">
                <a16:creationId xmlns:a16="http://schemas.microsoft.com/office/drawing/2014/main" id="{BCE2A354-65F8-44AB-A37A-2B36AFC8E1E0}"/>
              </a:ext>
            </a:extLst>
          </p:cNvPr>
          <p:cNvSpPr/>
          <p:nvPr/>
        </p:nvSpPr>
        <p:spPr>
          <a:xfrm>
            <a:off x="6503064" y="3047455"/>
            <a:ext cx="3008393" cy="38758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2028825"/>
            <a:ext cx="0" cy="3895896"/>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846E55BD-3D63-42BA-88BD-CE6BB4C9D9F1}"/>
              </a:ext>
            </a:extLst>
          </p:cNvPr>
          <p:cNvSpPr/>
          <p:nvPr/>
        </p:nvSpPr>
        <p:spPr>
          <a:xfrm>
            <a:off x="7383283" y="142875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5ED0C5A8-C8E6-4F17-BA2B-3782B35F6952}"/>
              </a:ext>
            </a:extLst>
          </p:cNvPr>
          <p:cNvSpPr/>
          <p:nvPr/>
        </p:nvSpPr>
        <p:spPr>
          <a:xfrm>
            <a:off x="8051347" y="19716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6513398" y="1474097"/>
            <a:ext cx="853103"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4" name="TextBox 73">
            <a:extLst>
              <a:ext uri="{FF2B5EF4-FFF2-40B4-BE49-F238E27FC236}">
                <a16:creationId xmlns:a16="http://schemas.microsoft.com/office/drawing/2014/main" id="{0DE1E8FB-2AC9-4D9C-969B-16D6C658AC46}"/>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6F03C4AF-964C-4AE7-8AD2-C71506087E7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6" name="TextBox 75">
            <a:extLst>
              <a:ext uri="{FF2B5EF4-FFF2-40B4-BE49-F238E27FC236}">
                <a16:creationId xmlns:a16="http://schemas.microsoft.com/office/drawing/2014/main" id="{41185EAE-576B-4115-A974-C3D0208E1DD0}"/>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7" name="TextBox 76">
            <a:extLst>
              <a:ext uri="{FF2B5EF4-FFF2-40B4-BE49-F238E27FC236}">
                <a16:creationId xmlns:a16="http://schemas.microsoft.com/office/drawing/2014/main" id="{76E7C6D8-FBED-46C9-835F-E079BC616E25}"/>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70" name="TextBox 69">
            <a:extLst>
              <a:ext uri="{FF2B5EF4-FFF2-40B4-BE49-F238E27FC236}">
                <a16:creationId xmlns:a16="http://schemas.microsoft.com/office/drawing/2014/main" id="{672BEF7D-22E4-4AD6-9FA3-F8D234F79393}"/>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390229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6503064" y="1464507"/>
            <a:ext cx="1576048"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179618F0-6197-4AB1-A958-647F7AAA3A7F}"/>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4" name="TextBox 73">
            <a:extLst>
              <a:ext uri="{FF2B5EF4-FFF2-40B4-BE49-F238E27FC236}">
                <a16:creationId xmlns:a16="http://schemas.microsoft.com/office/drawing/2014/main" id="{0CB636D6-7C79-4AD1-A217-E2A0F4F6C0D6}"/>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5" name="TextBox 74">
            <a:extLst>
              <a:ext uri="{FF2B5EF4-FFF2-40B4-BE49-F238E27FC236}">
                <a16:creationId xmlns:a16="http://schemas.microsoft.com/office/drawing/2014/main" id="{78AF9F8E-5339-4319-AAF6-74C9D71857F7}"/>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6" name="TextBox 75">
            <a:extLst>
              <a:ext uri="{FF2B5EF4-FFF2-40B4-BE49-F238E27FC236}">
                <a16:creationId xmlns:a16="http://schemas.microsoft.com/office/drawing/2014/main" id="{6655A6CE-07B8-4184-8674-79A48D9833FD}"/>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71" name="TextBox 70">
            <a:extLst>
              <a:ext uri="{FF2B5EF4-FFF2-40B4-BE49-F238E27FC236}">
                <a16:creationId xmlns:a16="http://schemas.microsoft.com/office/drawing/2014/main" id="{5E679177-7412-44D2-A2F4-E2A09459E51B}"/>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835152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C1CC3EB-BBEB-4330-AACE-2C7DC705AC1E}"/>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7" name="TextBox 76">
            <a:extLst>
              <a:ext uri="{FF2B5EF4-FFF2-40B4-BE49-F238E27FC236}">
                <a16:creationId xmlns:a16="http://schemas.microsoft.com/office/drawing/2014/main" id="{8DCC8F93-288D-4FE4-B95F-1292BC9E71C4}"/>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8" name="TextBox 77">
            <a:extLst>
              <a:ext uri="{FF2B5EF4-FFF2-40B4-BE49-F238E27FC236}">
                <a16:creationId xmlns:a16="http://schemas.microsoft.com/office/drawing/2014/main" id="{608D7D4C-D319-499C-8221-1F9D0B0352E6}"/>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9" name="TextBox 78">
            <a:extLst>
              <a:ext uri="{FF2B5EF4-FFF2-40B4-BE49-F238E27FC236}">
                <a16:creationId xmlns:a16="http://schemas.microsoft.com/office/drawing/2014/main" id="{3F3F815A-C968-40B9-8D1E-162B62A7DE5A}"/>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80" name="TextBox 79">
            <a:extLst>
              <a:ext uri="{FF2B5EF4-FFF2-40B4-BE49-F238E27FC236}">
                <a16:creationId xmlns:a16="http://schemas.microsoft.com/office/drawing/2014/main" id="{775FCFBE-6273-4669-BFB9-A2483B88B1CA}"/>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1222690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F74BB1C-42E1-41A0-93D6-F52EF0DE40FF}"/>
              </a:ext>
            </a:extLst>
          </p:cNvPr>
          <p:cNvSpPr/>
          <p:nvPr/>
        </p:nvSpPr>
        <p:spPr>
          <a:xfrm>
            <a:off x="714103" y="3055129"/>
            <a:ext cx="5251495" cy="38377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toy&#10;&#10;Description automatically generated">
            <a:extLst>
              <a:ext uri="{FF2B5EF4-FFF2-40B4-BE49-F238E27FC236}">
                <a16:creationId xmlns:a16="http://schemas.microsoft.com/office/drawing/2014/main" id="{A9B93B98-88C2-4627-AF3A-3A361CCC61F4}"/>
              </a:ext>
            </a:extLst>
          </p:cNvPr>
          <p:cNvPicPr>
            <a:picLocks noChangeAspect="1"/>
          </p:cNvPicPr>
          <p:nvPr/>
        </p:nvPicPr>
        <p:blipFill>
          <a:blip r:embed="rId2"/>
          <a:stretch>
            <a:fillRect/>
          </a:stretch>
        </p:blipFill>
        <p:spPr>
          <a:xfrm>
            <a:off x="860482" y="1416376"/>
            <a:ext cx="2095500" cy="1571625"/>
          </a:xfrm>
          <a:prstGeom prst="rect">
            <a:avLst/>
          </a:prstGeom>
        </p:spPr>
      </p:pic>
      <p:pic>
        <p:nvPicPr>
          <p:cNvPr id="4" name="Picture 3" descr="A picture containing text, container&#10;&#10;Description automatically generated">
            <a:extLst>
              <a:ext uri="{FF2B5EF4-FFF2-40B4-BE49-F238E27FC236}">
                <a16:creationId xmlns:a16="http://schemas.microsoft.com/office/drawing/2014/main" id="{78434566-418E-44F7-90FC-99B956E7F68B}"/>
              </a:ext>
            </a:extLst>
          </p:cNvPr>
          <p:cNvPicPr>
            <a:picLocks noChangeAspect="1"/>
          </p:cNvPicPr>
          <p:nvPr/>
        </p:nvPicPr>
        <p:blipFill>
          <a:blip r:embed="rId3"/>
          <a:stretch>
            <a:fillRect/>
          </a:stretch>
        </p:blipFill>
        <p:spPr>
          <a:xfrm>
            <a:off x="3421110" y="1532357"/>
            <a:ext cx="2373261" cy="1487937"/>
          </a:xfrm>
          <a:prstGeom prst="rect">
            <a:avLst/>
          </a:prstGeom>
        </p:spPr>
      </p:pic>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416383" y="4657725"/>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A82E786-C493-437D-A538-D357F59586DF}"/>
              </a:ext>
            </a:extLst>
          </p:cNvPr>
          <p:cNvSpPr/>
          <p:nvPr/>
        </p:nvSpPr>
        <p:spPr>
          <a:xfrm>
            <a:off x="4700957" y="466655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C1CC3EB-BBEB-4330-AACE-2C7DC705AC1E}"/>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77" name="TextBox 76">
            <a:extLst>
              <a:ext uri="{FF2B5EF4-FFF2-40B4-BE49-F238E27FC236}">
                <a16:creationId xmlns:a16="http://schemas.microsoft.com/office/drawing/2014/main" id="{8DCC8F93-288D-4FE4-B95F-1292BC9E71C4}"/>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78" name="TextBox 77">
            <a:extLst>
              <a:ext uri="{FF2B5EF4-FFF2-40B4-BE49-F238E27FC236}">
                <a16:creationId xmlns:a16="http://schemas.microsoft.com/office/drawing/2014/main" id="{608D7D4C-D319-499C-8221-1F9D0B0352E6}"/>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79" name="TextBox 78">
            <a:extLst>
              <a:ext uri="{FF2B5EF4-FFF2-40B4-BE49-F238E27FC236}">
                <a16:creationId xmlns:a16="http://schemas.microsoft.com/office/drawing/2014/main" id="{3F3F815A-C968-40B9-8D1E-162B62A7DE5A}"/>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80" name="TextBox 79">
            <a:extLst>
              <a:ext uri="{FF2B5EF4-FFF2-40B4-BE49-F238E27FC236}">
                <a16:creationId xmlns:a16="http://schemas.microsoft.com/office/drawing/2014/main" id="{5857FC3E-76FB-4850-9982-9E6E6F4C94D4}"/>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279736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5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D2AB2530-25E9-483E-AB54-E33B48AFCF56}"/>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1840583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cxnSp>
        <p:nvCxnSpPr>
          <p:cNvPr id="68" name="Straight Arrow Connector 67">
            <a:extLst>
              <a:ext uri="{FF2B5EF4-FFF2-40B4-BE49-F238E27FC236}">
                <a16:creationId xmlns:a16="http://schemas.microsoft.com/office/drawing/2014/main" id="{5C69DD0B-FE97-4386-8054-AA6874F46617}"/>
              </a:ext>
            </a:extLst>
          </p:cNvPr>
          <p:cNvCxnSpPr>
            <a:cxnSpLocks/>
          </p:cNvCxnSpPr>
          <p:nvPr/>
        </p:nvCxnSpPr>
        <p:spPr>
          <a:xfrm flipH="1" flipV="1">
            <a:off x="7504161" y="1433718"/>
            <a:ext cx="189418" cy="1188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DA4D6D3-860C-48E8-9466-E859F9FB722F}"/>
              </a:ext>
            </a:extLst>
          </p:cNvPr>
          <p:cNvCxnSpPr>
            <a:cxnSpLocks/>
          </p:cNvCxnSpPr>
          <p:nvPr/>
        </p:nvCxnSpPr>
        <p:spPr>
          <a:xfrm>
            <a:off x="7891414" y="1695281"/>
            <a:ext cx="209493" cy="192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calendar&#10;&#10;Description automatically generated">
            <a:extLst>
              <a:ext uri="{FF2B5EF4-FFF2-40B4-BE49-F238E27FC236}">
                <a16:creationId xmlns:a16="http://schemas.microsoft.com/office/drawing/2014/main" id="{C5812E54-B1AA-45C1-8071-44418279BADD}"/>
              </a:ext>
            </a:extLst>
          </p:cNvPr>
          <p:cNvPicPr>
            <a:picLocks noChangeAspect="1"/>
          </p:cNvPicPr>
          <p:nvPr/>
        </p:nvPicPr>
        <p:blipFill>
          <a:blip r:embed="rId2"/>
          <a:stretch>
            <a:fillRect/>
          </a:stretch>
        </p:blipFill>
        <p:spPr>
          <a:xfrm>
            <a:off x="584238" y="3757612"/>
            <a:ext cx="3171825" cy="2847975"/>
          </a:xfrm>
          <a:prstGeom prst="rect">
            <a:avLst/>
          </a:prstGeom>
        </p:spPr>
      </p:pic>
      <p:pic>
        <p:nvPicPr>
          <p:cNvPr id="93" name="Picture 92" descr="A picture containing calendar&#10;&#10;Description automatically generated">
            <a:extLst>
              <a:ext uri="{FF2B5EF4-FFF2-40B4-BE49-F238E27FC236}">
                <a16:creationId xmlns:a16="http://schemas.microsoft.com/office/drawing/2014/main" id="{8022199A-49C5-4B53-9704-5AAD0C9D93F5}"/>
              </a:ext>
            </a:extLst>
          </p:cNvPr>
          <p:cNvPicPr>
            <a:picLocks noChangeAspect="1"/>
          </p:cNvPicPr>
          <p:nvPr/>
        </p:nvPicPr>
        <p:blipFill>
          <a:blip r:embed="rId2"/>
          <a:stretch>
            <a:fillRect/>
          </a:stretch>
        </p:blipFill>
        <p:spPr>
          <a:xfrm>
            <a:off x="3070134" y="3770949"/>
            <a:ext cx="3171825" cy="2847975"/>
          </a:xfrm>
          <a:prstGeom prst="rect">
            <a:avLst/>
          </a:prstGeom>
        </p:spPr>
      </p:pic>
      <p:sp>
        <p:nvSpPr>
          <p:cNvPr id="94" name="TextBox 93">
            <a:extLst>
              <a:ext uri="{FF2B5EF4-FFF2-40B4-BE49-F238E27FC236}">
                <a16:creationId xmlns:a16="http://schemas.microsoft.com/office/drawing/2014/main" id="{F0035EF0-8343-405E-9C20-FE1BBF54C923}"/>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37457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U-Turn 3">
            <a:extLst>
              <a:ext uri="{FF2B5EF4-FFF2-40B4-BE49-F238E27FC236}">
                <a16:creationId xmlns:a16="http://schemas.microsoft.com/office/drawing/2014/main" id="{EF9C110B-6B8E-4139-9E3A-CDE01454167B}"/>
              </a:ext>
            </a:extLst>
          </p:cNvPr>
          <p:cNvSpPr/>
          <p:nvPr/>
        </p:nvSpPr>
        <p:spPr>
          <a:xfrm rot="3220622">
            <a:off x="7486955" y="1296002"/>
            <a:ext cx="413245" cy="1060316"/>
          </a:xfrm>
          <a:prstGeom prst="uturnArrow">
            <a:avLst>
              <a:gd name="adj1" fmla="val 20683"/>
              <a:gd name="adj2" fmla="val 25000"/>
              <a:gd name="adj3" fmla="val 40831"/>
              <a:gd name="adj4" fmla="val 37155"/>
              <a:gd name="adj5" fmla="val 10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288BAACC-06E2-432D-B076-F889274F1E77}"/>
              </a:ext>
            </a:extLst>
          </p:cNvPr>
          <p:cNvSpPr/>
          <p:nvPr/>
        </p:nvSpPr>
        <p:spPr>
          <a:xfrm rot="19934741">
            <a:off x="6917040" y="1524607"/>
            <a:ext cx="1460062" cy="265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a:prstDash val="dash"/>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71E81A1A-01F2-4EBC-98D2-A8ECA7369655}"/>
              </a:ext>
            </a:extLst>
          </p:cNvPr>
          <p:cNvSpPr/>
          <p:nvPr/>
        </p:nvSpPr>
        <p:spPr>
          <a:xfrm rot="20237226">
            <a:off x="7737869" y="1450410"/>
            <a:ext cx="272828" cy="140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Arc 92">
            <a:extLst>
              <a:ext uri="{FF2B5EF4-FFF2-40B4-BE49-F238E27FC236}">
                <a16:creationId xmlns:a16="http://schemas.microsoft.com/office/drawing/2014/main" id="{6A9E96AF-CB67-4075-8C63-9A0F7CB0E942}"/>
              </a:ext>
            </a:extLst>
          </p:cNvPr>
          <p:cNvSpPr/>
          <p:nvPr/>
        </p:nvSpPr>
        <p:spPr>
          <a:xfrm>
            <a:off x="5359547" y="1994878"/>
            <a:ext cx="2292114" cy="2227782"/>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41C0010F-63FD-4A60-8505-E1A1E94F2E51}"/>
              </a:ext>
            </a:extLst>
          </p:cNvPr>
          <p:cNvCxnSpPr>
            <a:cxnSpLocks/>
          </p:cNvCxnSpPr>
          <p:nvPr/>
        </p:nvCxnSpPr>
        <p:spPr>
          <a:xfrm flipH="1">
            <a:off x="6939152" y="1566863"/>
            <a:ext cx="207436" cy="2592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4A0607-3F23-4917-9366-569E620857CD}"/>
              </a:ext>
            </a:extLst>
          </p:cNvPr>
          <p:cNvCxnSpPr>
            <a:cxnSpLocks/>
          </p:cNvCxnSpPr>
          <p:nvPr/>
        </p:nvCxnSpPr>
        <p:spPr>
          <a:xfrm flipH="1">
            <a:off x="7713832" y="2385625"/>
            <a:ext cx="300091" cy="2414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96680BD3-2CC8-4EBA-8C50-A45F0057AB50}"/>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28554369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U-Turn 3">
            <a:extLst>
              <a:ext uri="{FF2B5EF4-FFF2-40B4-BE49-F238E27FC236}">
                <a16:creationId xmlns:a16="http://schemas.microsoft.com/office/drawing/2014/main" id="{EF9C110B-6B8E-4139-9E3A-CDE01454167B}"/>
              </a:ext>
            </a:extLst>
          </p:cNvPr>
          <p:cNvSpPr/>
          <p:nvPr/>
        </p:nvSpPr>
        <p:spPr>
          <a:xfrm rot="3220622">
            <a:off x="7486955" y="1296002"/>
            <a:ext cx="413245" cy="1060316"/>
          </a:xfrm>
          <a:prstGeom prst="uturnArrow">
            <a:avLst>
              <a:gd name="adj1" fmla="val 20683"/>
              <a:gd name="adj2" fmla="val 25000"/>
              <a:gd name="adj3" fmla="val 40831"/>
              <a:gd name="adj4" fmla="val 37155"/>
              <a:gd name="adj5" fmla="val 10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288BAACC-06E2-432D-B076-F889274F1E77}"/>
              </a:ext>
            </a:extLst>
          </p:cNvPr>
          <p:cNvSpPr/>
          <p:nvPr/>
        </p:nvSpPr>
        <p:spPr>
          <a:xfrm rot="19934741">
            <a:off x="6917040" y="1524607"/>
            <a:ext cx="1460062" cy="265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a:extLst>
              <a:ext uri="{FF2B5EF4-FFF2-40B4-BE49-F238E27FC236}">
                <a16:creationId xmlns:a16="http://schemas.microsoft.com/office/drawing/2014/main" id="{AE4C2947-912C-4501-A036-7D10DAD5AAF3}"/>
              </a:ext>
            </a:extLst>
          </p:cNvPr>
          <p:cNvCxnSpPr>
            <a:cxnSpLocks/>
          </p:cNvCxnSpPr>
          <p:nvPr/>
        </p:nvCxnSpPr>
        <p:spPr>
          <a:xfrm flipH="1">
            <a:off x="5275166" y="1464507"/>
            <a:ext cx="280394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2" name="Straight Connector 61">
            <a:extLst>
              <a:ext uri="{FF2B5EF4-FFF2-40B4-BE49-F238E27FC236}">
                <a16:creationId xmlns:a16="http://schemas.microsoft.com/office/drawing/2014/main" id="{618E6788-4589-4E9F-91AA-38DB7D207484}"/>
              </a:ext>
            </a:extLst>
          </p:cNvPr>
          <p:cNvCxnSpPr>
            <a:cxnSpLocks/>
          </p:cNvCxnSpPr>
          <p:nvPr/>
        </p:nvCxnSpPr>
        <p:spPr>
          <a:xfrm>
            <a:off x="8089447" y="1474097"/>
            <a:ext cx="0" cy="445062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Arrow Connector 13"/>
          <p:cNvCxnSpPr>
            <a:cxnSpLocks/>
          </p:cNvCxnSpPr>
          <p:nvPr/>
        </p:nvCxnSpPr>
        <p:spPr>
          <a:xfrm flipV="1">
            <a:off x="6532587" y="3709209"/>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a:cxnSpLocks/>
          </p:cNvCxnSpPr>
          <p:nvPr/>
        </p:nvCxnSpPr>
        <p:spPr>
          <a:xfrm>
            <a:off x="6532587" y="5914479"/>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5888980" y="3411298"/>
            <a:ext cx="766518" cy="523220"/>
          </a:xfrm>
          <a:prstGeom prst="rect">
            <a:avLst/>
          </a:prstGeom>
          <a:noFill/>
        </p:spPr>
        <p:txBody>
          <a:bodyPr wrap="square" rtlCol="0">
            <a:spAutoFit/>
          </a:bodyPr>
          <a:lstStyle/>
          <a:p>
            <a:pPr algn="ctr"/>
            <a:r>
              <a:rPr lang="en-US" sz="1400" dirty="0"/>
              <a:t>interest</a:t>
            </a:r>
          </a:p>
          <a:p>
            <a:pPr algn="ctr"/>
            <a:r>
              <a:rPr lang="en-US" sz="1400" dirty="0"/>
              <a:t>rate</a:t>
            </a:r>
          </a:p>
        </p:txBody>
      </p:sp>
      <p:sp>
        <p:nvSpPr>
          <p:cNvPr id="18" name="TextBox 17"/>
          <p:cNvSpPr txBox="1"/>
          <p:nvPr/>
        </p:nvSpPr>
        <p:spPr>
          <a:xfrm>
            <a:off x="8806424" y="5924721"/>
            <a:ext cx="577226" cy="307777"/>
          </a:xfrm>
          <a:prstGeom prst="rect">
            <a:avLst/>
          </a:prstGeom>
          <a:noFill/>
        </p:spPr>
        <p:txBody>
          <a:bodyPr wrap="square" rtlCol="0">
            <a:spAutoFit/>
          </a:bodyPr>
          <a:lstStyle/>
          <a:p>
            <a:r>
              <a:rPr lang="en-US" sz="1400" dirty="0"/>
              <a:t>loans</a:t>
            </a:r>
          </a:p>
        </p:txBody>
      </p:sp>
      <p:sp>
        <p:nvSpPr>
          <p:cNvPr id="22" name="Freeform 21"/>
          <p:cNvSpPr/>
          <p:nvPr/>
        </p:nvSpPr>
        <p:spPr>
          <a:xfrm>
            <a:off x="6819377" y="3873073"/>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23" name="Freeform 22"/>
          <p:cNvSpPr/>
          <p:nvPr/>
        </p:nvSpPr>
        <p:spPr>
          <a:xfrm>
            <a:off x="6891075" y="3842348"/>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4" name="TextBox 23"/>
          <p:cNvSpPr txBox="1"/>
          <p:nvPr/>
        </p:nvSpPr>
        <p:spPr>
          <a:xfrm>
            <a:off x="8640166" y="3595913"/>
            <a:ext cx="290464" cy="369332"/>
          </a:xfrm>
          <a:prstGeom prst="rect">
            <a:avLst/>
          </a:prstGeom>
          <a:noFill/>
        </p:spPr>
        <p:txBody>
          <a:bodyPr wrap="square" rtlCol="0">
            <a:spAutoFit/>
          </a:bodyPr>
          <a:lstStyle/>
          <a:p>
            <a:r>
              <a:rPr lang="en-US" dirty="0"/>
              <a:t>S</a:t>
            </a:r>
          </a:p>
        </p:txBody>
      </p:sp>
      <p:sp>
        <p:nvSpPr>
          <p:cNvPr id="25" name="TextBox 24"/>
          <p:cNvSpPr txBox="1"/>
          <p:nvPr/>
        </p:nvSpPr>
        <p:spPr>
          <a:xfrm>
            <a:off x="8806425" y="5265606"/>
            <a:ext cx="339531" cy="369332"/>
          </a:xfrm>
          <a:prstGeom prst="rect">
            <a:avLst/>
          </a:prstGeom>
          <a:noFill/>
        </p:spPr>
        <p:txBody>
          <a:bodyPr wrap="square" rtlCol="0">
            <a:spAutoFit/>
          </a:bodyPr>
          <a:lstStyle/>
          <a:p>
            <a:r>
              <a:rPr lang="en-US" dirty="0"/>
              <a:t>D</a:t>
            </a:r>
          </a:p>
        </p:txBody>
      </p:sp>
      <p:cxnSp>
        <p:nvCxnSpPr>
          <p:cNvPr id="29" name="Straight Connector 28"/>
          <p:cNvCxnSpPr>
            <a:cxnSpLocks/>
          </p:cNvCxnSpPr>
          <p:nvPr/>
        </p:nvCxnSpPr>
        <p:spPr>
          <a:xfrm>
            <a:off x="7730961" y="4979161"/>
            <a:ext cx="0" cy="93531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9378DD21-2D4C-4A57-9471-84251ADBFD30}"/>
              </a:ext>
            </a:extLst>
          </p:cNvPr>
          <p:cNvCxnSpPr>
            <a:cxnSpLocks/>
          </p:cNvCxnSpPr>
          <p:nvPr/>
        </p:nvCxnSpPr>
        <p:spPr>
          <a:xfrm flipV="1">
            <a:off x="6513398" y="842184"/>
            <a:ext cx="0" cy="22052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29DF96E8-537E-4AEF-96BE-DE25891FFEDF}"/>
              </a:ext>
            </a:extLst>
          </p:cNvPr>
          <p:cNvCxnSpPr>
            <a:cxnSpLocks/>
          </p:cNvCxnSpPr>
          <p:nvPr/>
        </p:nvCxnSpPr>
        <p:spPr>
          <a:xfrm>
            <a:off x="6513398" y="3047454"/>
            <a:ext cx="241723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6" name="Straight Connector 35">
            <a:extLst>
              <a:ext uri="{FF2B5EF4-FFF2-40B4-BE49-F238E27FC236}">
                <a16:creationId xmlns:a16="http://schemas.microsoft.com/office/drawing/2014/main" id="{652D188D-7A44-4455-B288-06290B78859D}"/>
              </a:ext>
            </a:extLst>
          </p:cNvPr>
          <p:cNvCxnSpPr>
            <a:cxnSpLocks/>
          </p:cNvCxnSpPr>
          <p:nvPr/>
        </p:nvCxnSpPr>
        <p:spPr>
          <a:xfrm>
            <a:off x="7737765" y="1651910"/>
            <a:ext cx="0" cy="423807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D96D4935-0D63-40B2-A7D1-6CA966B3BDE5}"/>
              </a:ext>
            </a:extLst>
          </p:cNvPr>
          <p:cNvSpPr txBox="1"/>
          <p:nvPr/>
        </p:nvSpPr>
        <p:spPr>
          <a:xfrm>
            <a:off x="5381679" y="534407"/>
            <a:ext cx="1273819" cy="307777"/>
          </a:xfrm>
          <a:prstGeom prst="rect">
            <a:avLst/>
          </a:prstGeom>
          <a:noFill/>
        </p:spPr>
        <p:txBody>
          <a:bodyPr wrap="square" rtlCol="0">
            <a:spAutoFit/>
          </a:bodyPr>
          <a:lstStyle/>
          <a:p>
            <a:pPr algn="ctr"/>
            <a:r>
              <a:rPr lang="en-US" sz="1400" dirty="0"/>
              <a:t>Consumption</a:t>
            </a:r>
          </a:p>
        </p:txBody>
      </p:sp>
      <p:sp>
        <p:nvSpPr>
          <p:cNvPr id="39" name="TextBox 38">
            <a:extLst>
              <a:ext uri="{FF2B5EF4-FFF2-40B4-BE49-F238E27FC236}">
                <a16:creationId xmlns:a16="http://schemas.microsoft.com/office/drawing/2014/main" id="{87981B78-2519-45D8-BC77-22BE62973901}"/>
              </a:ext>
            </a:extLst>
          </p:cNvPr>
          <p:cNvSpPr txBox="1"/>
          <p:nvPr/>
        </p:nvSpPr>
        <p:spPr>
          <a:xfrm>
            <a:off x="8711777" y="3103628"/>
            <a:ext cx="1128037" cy="307777"/>
          </a:xfrm>
          <a:prstGeom prst="rect">
            <a:avLst/>
          </a:prstGeom>
          <a:noFill/>
        </p:spPr>
        <p:txBody>
          <a:bodyPr wrap="square" rtlCol="0">
            <a:spAutoFit/>
          </a:bodyPr>
          <a:lstStyle/>
          <a:p>
            <a:pPr algn="ctr"/>
            <a:r>
              <a:rPr lang="en-US" sz="1400" dirty="0"/>
              <a:t>Investment</a:t>
            </a:r>
          </a:p>
        </p:txBody>
      </p:sp>
      <p:sp>
        <p:nvSpPr>
          <p:cNvPr id="41" name="Arc 40">
            <a:extLst>
              <a:ext uri="{FF2B5EF4-FFF2-40B4-BE49-F238E27FC236}">
                <a16:creationId xmlns:a16="http://schemas.microsoft.com/office/drawing/2014/main" id="{AAFE6802-DD26-45E6-AC8D-0D250EE0F442}"/>
              </a:ext>
            </a:extLst>
          </p:cNvPr>
          <p:cNvSpPr/>
          <p:nvPr/>
        </p:nvSpPr>
        <p:spPr>
          <a:xfrm>
            <a:off x="4598052" y="1276761"/>
            <a:ext cx="3864958" cy="3692153"/>
          </a:xfrm>
          <a:prstGeom prst="arc">
            <a:avLst>
              <a:gd name="adj1" fmla="val 16200000"/>
              <a:gd name="adj2" fmla="val 21469774"/>
            </a:avLst>
          </a:prstGeom>
          <a:ln>
            <a:prstDash val="dash"/>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21757918-5210-49C5-94A3-2E9379826FEE}"/>
              </a:ext>
            </a:extLst>
          </p:cNvPr>
          <p:cNvCxnSpPr>
            <a:cxnSpLocks/>
            <a:endCxn id="2" idx="0"/>
          </p:cNvCxnSpPr>
          <p:nvPr/>
        </p:nvCxnSpPr>
        <p:spPr>
          <a:xfrm flipH="1">
            <a:off x="5275166" y="1676400"/>
            <a:ext cx="245579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 name="Oval 45">
            <a:extLst>
              <a:ext uri="{FF2B5EF4-FFF2-40B4-BE49-F238E27FC236}">
                <a16:creationId xmlns:a16="http://schemas.microsoft.com/office/drawing/2014/main" id="{E4726286-A3F5-425C-9055-84DA3B068D3D}"/>
              </a:ext>
            </a:extLst>
          </p:cNvPr>
          <p:cNvSpPr/>
          <p:nvPr/>
        </p:nvSpPr>
        <p:spPr>
          <a:xfrm>
            <a:off x="7693578" y="16383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BBA6742-F1EC-4749-BC04-E2C71F219156}"/>
              </a:ext>
            </a:extLst>
          </p:cNvPr>
          <p:cNvSpPr/>
          <p:nvPr/>
        </p:nvSpPr>
        <p:spPr>
          <a:xfrm>
            <a:off x="7379278" y="5112222"/>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a:extLst>
              <a:ext uri="{FF2B5EF4-FFF2-40B4-BE49-F238E27FC236}">
                <a16:creationId xmlns:a16="http://schemas.microsoft.com/office/drawing/2014/main" id="{A6B3523C-4FE2-4ED2-BCC3-440976244F3C}"/>
              </a:ext>
            </a:extLst>
          </p:cNvPr>
          <p:cNvCxnSpPr>
            <a:cxnSpLocks/>
          </p:cNvCxnSpPr>
          <p:nvPr/>
        </p:nvCxnSpPr>
        <p:spPr>
          <a:xfrm flipV="1">
            <a:off x="1708890" y="3964917"/>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Straight Arrow Connector 29">
            <a:extLst>
              <a:ext uri="{FF2B5EF4-FFF2-40B4-BE49-F238E27FC236}">
                <a16:creationId xmlns:a16="http://schemas.microsoft.com/office/drawing/2014/main" id="{1B0744F7-7BDC-4A78-92FD-693553613EF8}"/>
              </a:ext>
            </a:extLst>
          </p:cNvPr>
          <p:cNvCxnSpPr>
            <a:cxnSpLocks/>
          </p:cNvCxnSpPr>
          <p:nvPr/>
        </p:nvCxnSpPr>
        <p:spPr>
          <a:xfrm>
            <a:off x="1708890" y="5450271"/>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A7BBAEF5-8E12-4939-B7C0-C28B41148B8F}"/>
              </a:ext>
            </a:extLst>
          </p:cNvPr>
          <p:cNvCxnSpPr>
            <a:cxnSpLocks/>
          </p:cNvCxnSpPr>
          <p:nvPr/>
        </p:nvCxnSpPr>
        <p:spPr>
          <a:xfrm flipV="1">
            <a:off x="3993301" y="3974614"/>
            <a:ext cx="0" cy="14853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62DD1676-8E9D-431B-AD14-C92465ABBDC4}"/>
              </a:ext>
            </a:extLst>
          </p:cNvPr>
          <p:cNvCxnSpPr>
            <a:cxnSpLocks/>
          </p:cNvCxnSpPr>
          <p:nvPr/>
        </p:nvCxnSpPr>
        <p:spPr>
          <a:xfrm>
            <a:off x="3993301" y="5459968"/>
            <a:ext cx="1525563" cy="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A7E2A5D8-7B9D-462E-B3F1-68912E1A1BE2}"/>
              </a:ext>
            </a:extLst>
          </p:cNvPr>
          <p:cNvCxnSpPr>
            <a:cxnSpLocks/>
          </p:cNvCxnSpPr>
          <p:nvPr/>
        </p:nvCxnSpPr>
        <p:spPr>
          <a:xfrm>
            <a:off x="1982513" y="4210050"/>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0" name="Straight Connector 39">
            <a:extLst>
              <a:ext uri="{FF2B5EF4-FFF2-40B4-BE49-F238E27FC236}">
                <a16:creationId xmlns:a16="http://schemas.microsoft.com/office/drawing/2014/main" id="{A8DB7254-D605-4759-B11D-1D60547E9500}"/>
              </a:ext>
            </a:extLst>
          </p:cNvPr>
          <p:cNvCxnSpPr>
            <a:cxnSpLocks/>
          </p:cNvCxnSpPr>
          <p:nvPr/>
        </p:nvCxnSpPr>
        <p:spPr>
          <a:xfrm flipH="1">
            <a:off x="1972270" y="4265804"/>
            <a:ext cx="934994" cy="915796"/>
          </a:xfrm>
          <a:prstGeom prst="line">
            <a:avLst/>
          </a:prstGeom>
        </p:spPr>
        <p:style>
          <a:lnRef idx="3">
            <a:schemeClr val="dk1"/>
          </a:lnRef>
          <a:fillRef idx="0">
            <a:schemeClr val="dk1"/>
          </a:fillRef>
          <a:effectRef idx="2">
            <a:schemeClr val="dk1"/>
          </a:effectRef>
          <a:fontRef idx="minor">
            <a:schemeClr val="tx1"/>
          </a:fontRef>
        </p:style>
      </p:cxnSp>
      <p:cxnSp>
        <p:nvCxnSpPr>
          <p:cNvPr id="43" name="Straight Connector 42">
            <a:extLst>
              <a:ext uri="{FF2B5EF4-FFF2-40B4-BE49-F238E27FC236}">
                <a16:creationId xmlns:a16="http://schemas.microsoft.com/office/drawing/2014/main" id="{76D20D42-42C3-41AE-9AD0-DA0F46A9D9AE}"/>
              </a:ext>
            </a:extLst>
          </p:cNvPr>
          <p:cNvCxnSpPr>
            <a:cxnSpLocks/>
          </p:cNvCxnSpPr>
          <p:nvPr/>
        </p:nvCxnSpPr>
        <p:spPr>
          <a:xfrm>
            <a:off x="4266923" y="4210166"/>
            <a:ext cx="943940" cy="971550"/>
          </a:xfrm>
          <a:prstGeom prst="line">
            <a:avLst/>
          </a:prstGeom>
        </p:spPr>
        <p:style>
          <a:lnRef idx="3">
            <a:schemeClr val="dk1"/>
          </a:lnRef>
          <a:fillRef idx="0">
            <a:schemeClr val="dk1"/>
          </a:fillRef>
          <a:effectRef idx="2">
            <a:schemeClr val="dk1"/>
          </a:effectRef>
          <a:fontRef idx="minor">
            <a:schemeClr val="tx1"/>
          </a:fontRef>
        </p:style>
      </p:cxnSp>
      <p:cxnSp>
        <p:nvCxnSpPr>
          <p:cNvPr id="44" name="Straight Connector 43">
            <a:extLst>
              <a:ext uri="{FF2B5EF4-FFF2-40B4-BE49-F238E27FC236}">
                <a16:creationId xmlns:a16="http://schemas.microsoft.com/office/drawing/2014/main" id="{32CCA3C2-CEDC-4071-9381-12DEC25C5488}"/>
              </a:ext>
            </a:extLst>
          </p:cNvPr>
          <p:cNvCxnSpPr>
            <a:cxnSpLocks/>
          </p:cNvCxnSpPr>
          <p:nvPr/>
        </p:nvCxnSpPr>
        <p:spPr>
          <a:xfrm flipH="1">
            <a:off x="4256680" y="4265920"/>
            <a:ext cx="934994" cy="915796"/>
          </a:xfrm>
          <a:prstGeom prst="line">
            <a:avLst/>
          </a:prstGeom>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DE7AF122-F823-4534-AE87-09521C725E86}"/>
              </a:ext>
            </a:extLst>
          </p:cNvPr>
          <p:cNvSpPr txBox="1"/>
          <p:nvPr/>
        </p:nvSpPr>
        <p:spPr>
          <a:xfrm>
            <a:off x="1212495" y="3902906"/>
            <a:ext cx="288613" cy="307777"/>
          </a:xfrm>
          <a:prstGeom prst="rect">
            <a:avLst/>
          </a:prstGeom>
          <a:noFill/>
        </p:spPr>
        <p:txBody>
          <a:bodyPr wrap="square" rtlCol="0">
            <a:spAutoFit/>
          </a:bodyPr>
          <a:lstStyle/>
          <a:p>
            <a:r>
              <a:rPr lang="en-US" sz="1400" dirty="0"/>
              <a:t>w</a:t>
            </a:r>
          </a:p>
        </p:txBody>
      </p:sp>
      <p:sp>
        <p:nvSpPr>
          <p:cNvPr id="48" name="TextBox 47">
            <a:extLst>
              <a:ext uri="{FF2B5EF4-FFF2-40B4-BE49-F238E27FC236}">
                <a16:creationId xmlns:a16="http://schemas.microsoft.com/office/drawing/2014/main" id="{993057F6-2162-49ED-A6D0-D6884329AEC7}"/>
              </a:ext>
            </a:extLst>
          </p:cNvPr>
          <p:cNvSpPr txBox="1"/>
          <p:nvPr/>
        </p:nvSpPr>
        <p:spPr>
          <a:xfrm>
            <a:off x="3538200" y="3902389"/>
            <a:ext cx="288613" cy="307777"/>
          </a:xfrm>
          <a:prstGeom prst="rect">
            <a:avLst/>
          </a:prstGeom>
          <a:noFill/>
        </p:spPr>
        <p:txBody>
          <a:bodyPr wrap="square" rtlCol="0">
            <a:spAutoFit/>
          </a:bodyPr>
          <a:lstStyle/>
          <a:p>
            <a:r>
              <a:rPr lang="en-US" sz="1400" dirty="0"/>
              <a:t>w</a:t>
            </a:r>
          </a:p>
        </p:txBody>
      </p:sp>
      <p:sp>
        <p:nvSpPr>
          <p:cNvPr id="49" name="TextBox 48">
            <a:extLst>
              <a:ext uri="{FF2B5EF4-FFF2-40B4-BE49-F238E27FC236}">
                <a16:creationId xmlns:a16="http://schemas.microsoft.com/office/drawing/2014/main" id="{4710AC24-FB83-4DDF-BB79-FAE187AB5B57}"/>
              </a:ext>
            </a:extLst>
          </p:cNvPr>
          <p:cNvSpPr txBox="1"/>
          <p:nvPr/>
        </p:nvSpPr>
        <p:spPr>
          <a:xfrm>
            <a:off x="3132497" y="5565054"/>
            <a:ext cx="288613" cy="307777"/>
          </a:xfrm>
          <a:prstGeom prst="rect">
            <a:avLst/>
          </a:prstGeom>
          <a:noFill/>
        </p:spPr>
        <p:txBody>
          <a:bodyPr wrap="square" rtlCol="0">
            <a:spAutoFit/>
          </a:bodyPr>
          <a:lstStyle/>
          <a:p>
            <a:r>
              <a:rPr lang="en-US" sz="1400" dirty="0"/>
              <a:t>L</a:t>
            </a:r>
          </a:p>
        </p:txBody>
      </p:sp>
      <p:sp>
        <p:nvSpPr>
          <p:cNvPr id="50" name="TextBox 49">
            <a:extLst>
              <a:ext uri="{FF2B5EF4-FFF2-40B4-BE49-F238E27FC236}">
                <a16:creationId xmlns:a16="http://schemas.microsoft.com/office/drawing/2014/main" id="{EBF69D59-70CB-4681-8923-531111DC7A19}"/>
              </a:ext>
            </a:extLst>
          </p:cNvPr>
          <p:cNvSpPr txBox="1"/>
          <p:nvPr/>
        </p:nvSpPr>
        <p:spPr>
          <a:xfrm>
            <a:off x="5438806" y="5528585"/>
            <a:ext cx="288613" cy="307777"/>
          </a:xfrm>
          <a:prstGeom prst="rect">
            <a:avLst/>
          </a:prstGeom>
          <a:noFill/>
        </p:spPr>
        <p:txBody>
          <a:bodyPr wrap="square" rtlCol="0">
            <a:spAutoFit/>
          </a:bodyPr>
          <a:lstStyle/>
          <a:p>
            <a:r>
              <a:rPr lang="en-US" sz="1400" dirty="0"/>
              <a:t>L</a:t>
            </a:r>
          </a:p>
        </p:txBody>
      </p:sp>
      <p:cxnSp>
        <p:nvCxnSpPr>
          <p:cNvPr id="31" name="Straight Connector 30">
            <a:extLst>
              <a:ext uri="{FF2B5EF4-FFF2-40B4-BE49-F238E27FC236}">
                <a16:creationId xmlns:a16="http://schemas.microsoft.com/office/drawing/2014/main" id="{1EBD1783-9BD1-4ABB-9AC3-5B5C73475F27}"/>
              </a:ext>
            </a:extLst>
          </p:cNvPr>
          <p:cNvCxnSpPr>
            <a:cxnSpLocks/>
          </p:cNvCxnSpPr>
          <p:nvPr/>
        </p:nvCxnSpPr>
        <p:spPr>
          <a:xfrm>
            <a:off x="16897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9290F7B4-9504-4E51-B71F-FFF40BE1AC05}"/>
              </a:ext>
            </a:extLst>
          </p:cNvPr>
          <p:cNvCxnSpPr>
            <a:cxnSpLocks/>
          </p:cNvCxnSpPr>
          <p:nvPr/>
        </p:nvCxnSpPr>
        <p:spPr>
          <a:xfrm>
            <a:off x="3993301" y="4693078"/>
            <a:ext cx="781970" cy="2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0480754C-01F6-4206-9E7F-FE3AFAA820C2}"/>
              </a:ext>
            </a:extLst>
          </p:cNvPr>
          <p:cNvCxnSpPr>
            <a:cxnSpLocks/>
          </p:cNvCxnSpPr>
          <p:nvPr/>
        </p:nvCxnSpPr>
        <p:spPr>
          <a:xfrm>
            <a:off x="2454483" y="4693077"/>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6" name="Straight Connector 55">
            <a:extLst>
              <a:ext uri="{FF2B5EF4-FFF2-40B4-BE49-F238E27FC236}">
                <a16:creationId xmlns:a16="http://schemas.microsoft.com/office/drawing/2014/main" id="{896E5FB7-BD5E-4CC8-8271-B06F3E871A93}"/>
              </a:ext>
            </a:extLst>
          </p:cNvPr>
          <p:cNvCxnSpPr>
            <a:cxnSpLocks/>
          </p:cNvCxnSpPr>
          <p:nvPr/>
        </p:nvCxnSpPr>
        <p:spPr>
          <a:xfrm>
            <a:off x="4738893" y="4704652"/>
            <a:ext cx="0" cy="75374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487F60E1-A3D8-4434-8104-16D22BD41752}"/>
              </a:ext>
            </a:extLst>
          </p:cNvPr>
          <p:cNvSpPr/>
          <p:nvPr/>
        </p:nvSpPr>
        <p:spPr>
          <a:xfrm>
            <a:off x="2607375" y="448669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Up 58">
            <a:extLst>
              <a:ext uri="{FF2B5EF4-FFF2-40B4-BE49-F238E27FC236}">
                <a16:creationId xmlns:a16="http://schemas.microsoft.com/office/drawing/2014/main" id="{E7FC40CA-5927-4BC5-8F8F-FF16401E630A}"/>
              </a:ext>
            </a:extLst>
          </p:cNvPr>
          <p:cNvSpPr/>
          <p:nvPr/>
        </p:nvSpPr>
        <p:spPr>
          <a:xfrm>
            <a:off x="23963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Arrow: Up 59">
            <a:extLst>
              <a:ext uri="{FF2B5EF4-FFF2-40B4-BE49-F238E27FC236}">
                <a16:creationId xmlns:a16="http://schemas.microsoft.com/office/drawing/2014/main" id="{517DC1FA-F0BA-4A13-8ACB-8360AD7EB320}"/>
              </a:ext>
            </a:extLst>
          </p:cNvPr>
          <p:cNvSpPr/>
          <p:nvPr/>
        </p:nvSpPr>
        <p:spPr>
          <a:xfrm>
            <a:off x="4567173" y="3220164"/>
            <a:ext cx="271500" cy="4708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22">
            <a:extLst>
              <a:ext uri="{FF2B5EF4-FFF2-40B4-BE49-F238E27FC236}">
                <a16:creationId xmlns:a16="http://schemas.microsoft.com/office/drawing/2014/main" id="{F6F74946-202D-4D03-BD25-2E66B929BE8C}"/>
              </a:ext>
            </a:extLst>
          </p:cNvPr>
          <p:cNvSpPr/>
          <p:nvPr/>
        </p:nvSpPr>
        <p:spPr>
          <a:xfrm>
            <a:off x="7218834" y="4056277"/>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54" name="TextBox 53">
            <a:extLst>
              <a:ext uri="{FF2B5EF4-FFF2-40B4-BE49-F238E27FC236}">
                <a16:creationId xmlns:a16="http://schemas.microsoft.com/office/drawing/2014/main" id="{A4A6BB1B-3B0C-4F2B-8B03-CFC51D49A5C0}"/>
              </a:ext>
            </a:extLst>
          </p:cNvPr>
          <p:cNvSpPr txBox="1"/>
          <p:nvPr/>
        </p:nvSpPr>
        <p:spPr>
          <a:xfrm>
            <a:off x="8961384" y="3836769"/>
            <a:ext cx="753183" cy="369332"/>
          </a:xfrm>
          <a:prstGeom prst="rect">
            <a:avLst/>
          </a:prstGeom>
          <a:noFill/>
        </p:spPr>
        <p:txBody>
          <a:bodyPr wrap="square" rtlCol="0">
            <a:spAutoFit/>
          </a:bodyPr>
          <a:lstStyle/>
          <a:p>
            <a:r>
              <a:rPr lang="en-US" dirty="0"/>
              <a:t>S+∆M</a:t>
            </a:r>
          </a:p>
        </p:txBody>
      </p:sp>
      <p:sp>
        <p:nvSpPr>
          <p:cNvPr id="55" name="Oval 54">
            <a:extLst>
              <a:ext uri="{FF2B5EF4-FFF2-40B4-BE49-F238E27FC236}">
                <a16:creationId xmlns:a16="http://schemas.microsoft.com/office/drawing/2014/main" id="{921D5C0F-EEA7-49DE-BCD7-DE88761FC0B2}"/>
              </a:ext>
            </a:extLst>
          </p:cNvPr>
          <p:cNvSpPr/>
          <p:nvPr/>
        </p:nvSpPr>
        <p:spPr>
          <a:xfrm>
            <a:off x="8055484" y="5119126"/>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3A807247-3279-41B3-99AE-FB265520ACA8}"/>
              </a:ext>
            </a:extLst>
          </p:cNvPr>
          <p:cNvCxnSpPr>
            <a:cxnSpLocks/>
          </p:cNvCxnSpPr>
          <p:nvPr/>
        </p:nvCxnSpPr>
        <p:spPr>
          <a:xfrm flipH="1">
            <a:off x="6532587" y="5164336"/>
            <a:ext cx="1494689"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Connector 62">
            <a:extLst>
              <a:ext uri="{FF2B5EF4-FFF2-40B4-BE49-F238E27FC236}">
                <a16:creationId xmlns:a16="http://schemas.microsoft.com/office/drawing/2014/main" id="{4B41C80B-B5E4-4F29-BB75-4392D619FD44}"/>
              </a:ext>
            </a:extLst>
          </p:cNvPr>
          <p:cNvCxnSpPr>
            <a:cxnSpLocks/>
          </p:cNvCxnSpPr>
          <p:nvPr/>
        </p:nvCxnSpPr>
        <p:spPr>
          <a:xfrm>
            <a:off x="7417378" y="1466850"/>
            <a:ext cx="0" cy="444414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F8EAB0E5-B018-4494-815D-E92CD9791B16}"/>
              </a:ext>
            </a:extLst>
          </p:cNvPr>
          <p:cNvCxnSpPr>
            <a:cxnSpLocks/>
          </p:cNvCxnSpPr>
          <p:nvPr/>
        </p:nvCxnSpPr>
        <p:spPr>
          <a:xfrm>
            <a:off x="6433225" y="4958420"/>
            <a:ext cx="930" cy="2025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972C545-9BA8-4DD3-B863-B895073E5A00}"/>
              </a:ext>
            </a:extLst>
          </p:cNvPr>
          <p:cNvCxnSpPr/>
          <p:nvPr/>
        </p:nvCxnSpPr>
        <p:spPr>
          <a:xfrm>
            <a:off x="7785996" y="6065537"/>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FF89FF0-5FBC-47C4-A1CD-009CCD6D21D1}"/>
              </a:ext>
            </a:extLst>
          </p:cNvPr>
          <p:cNvCxnSpPr>
            <a:cxnSpLocks/>
          </p:cNvCxnSpPr>
          <p:nvPr/>
        </p:nvCxnSpPr>
        <p:spPr>
          <a:xfrm flipH="1">
            <a:off x="7455478" y="6065537"/>
            <a:ext cx="2074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Left Brace 5">
            <a:extLst>
              <a:ext uri="{FF2B5EF4-FFF2-40B4-BE49-F238E27FC236}">
                <a16:creationId xmlns:a16="http://schemas.microsoft.com/office/drawing/2014/main" id="{D55F8126-F1FA-404E-AE73-91BB16578522}"/>
              </a:ext>
            </a:extLst>
          </p:cNvPr>
          <p:cNvSpPr/>
          <p:nvPr/>
        </p:nvSpPr>
        <p:spPr>
          <a:xfrm rot="16200000">
            <a:off x="7676438" y="5987794"/>
            <a:ext cx="155638" cy="670379"/>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0DF0EB49-919D-4C42-8A95-B6EBC28A3C0A}"/>
              </a:ext>
            </a:extLst>
          </p:cNvPr>
          <p:cNvSpPr txBox="1"/>
          <p:nvPr/>
        </p:nvSpPr>
        <p:spPr>
          <a:xfrm>
            <a:off x="7499661" y="6419919"/>
            <a:ext cx="555824" cy="369332"/>
          </a:xfrm>
          <a:prstGeom prst="rect">
            <a:avLst/>
          </a:prstGeom>
          <a:noFill/>
        </p:spPr>
        <p:txBody>
          <a:bodyPr wrap="square" rtlCol="0">
            <a:spAutoFit/>
          </a:bodyPr>
          <a:lstStyle/>
          <a:p>
            <a:r>
              <a:rPr lang="en-US" dirty="0"/>
              <a:t>∆M</a:t>
            </a:r>
          </a:p>
        </p:txBody>
      </p:sp>
      <p:sp>
        <p:nvSpPr>
          <p:cNvPr id="72" name="Oval 71">
            <a:extLst>
              <a:ext uri="{FF2B5EF4-FFF2-40B4-BE49-F238E27FC236}">
                <a16:creationId xmlns:a16="http://schemas.microsoft.com/office/drawing/2014/main" id="{5ED0C5A8-C8E6-4F17-BA2B-3782B35F6952}"/>
              </a:ext>
            </a:extLst>
          </p:cNvPr>
          <p:cNvSpPr/>
          <p:nvPr/>
        </p:nvSpPr>
        <p:spPr>
          <a:xfrm>
            <a:off x="8043294" y="1438209"/>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0" name="Right Triangle 69">
            <a:extLst>
              <a:ext uri="{FF2B5EF4-FFF2-40B4-BE49-F238E27FC236}">
                <a16:creationId xmlns:a16="http://schemas.microsoft.com/office/drawing/2014/main" id="{C6654B29-5946-4B5B-8977-ABBCDFFE3065}"/>
              </a:ext>
            </a:extLst>
          </p:cNvPr>
          <p:cNvSpPr/>
          <p:nvPr/>
        </p:nvSpPr>
        <p:spPr>
          <a:xfrm flipH="1">
            <a:off x="2743199" y="1474098"/>
            <a:ext cx="2531965" cy="1566936"/>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Arrow Connector 70">
            <a:extLst>
              <a:ext uri="{FF2B5EF4-FFF2-40B4-BE49-F238E27FC236}">
                <a16:creationId xmlns:a16="http://schemas.microsoft.com/office/drawing/2014/main" id="{D113A0A3-C026-41B2-92B7-1D32DD34F2B0}"/>
              </a:ext>
            </a:extLst>
          </p:cNvPr>
          <p:cNvCxnSpPr>
            <a:cxnSpLocks/>
          </p:cNvCxnSpPr>
          <p:nvPr/>
        </p:nvCxnSpPr>
        <p:spPr>
          <a:xfrm flipV="1">
            <a:off x="5363663" y="1485901"/>
            <a:ext cx="1" cy="161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ight Triangle 73">
            <a:extLst>
              <a:ext uri="{FF2B5EF4-FFF2-40B4-BE49-F238E27FC236}">
                <a16:creationId xmlns:a16="http://schemas.microsoft.com/office/drawing/2014/main" id="{371CB1EF-999E-481C-BE59-5D4BD9662ABC}"/>
              </a:ext>
            </a:extLst>
          </p:cNvPr>
          <p:cNvSpPr/>
          <p:nvPr/>
        </p:nvSpPr>
        <p:spPr>
          <a:xfrm flipH="1">
            <a:off x="1078533" y="1899085"/>
            <a:ext cx="4196631" cy="1141948"/>
          </a:xfrm>
          <a:prstGeom prst="rtTriangle">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Triangle 1">
            <a:extLst>
              <a:ext uri="{FF2B5EF4-FFF2-40B4-BE49-F238E27FC236}">
                <a16:creationId xmlns:a16="http://schemas.microsoft.com/office/drawing/2014/main" id="{82EB51D9-C182-47D1-A454-37CD6CC1194E}"/>
              </a:ext>
            </a:extLst>
          </p:cNvPr>
          <p:cNvSpPr/>
          <p:nvPr/>
        </p:nvSpPr>
        <p:spPr>
          <a:xfrm flipH="1">
            <a:off x="1982513" y="1676400"/>
            <a:ext cx="3292653" cy="1364633"/>
          </a:xfrm>
          <a:prstGeom prst="rtTriangle">
            <a:avLst/>
          </a:prstGeom>
          <a:solidFill>
            <a:schemeClr val="bg1"/>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572844C6-4A5F-4C59-ACF8-978DB1BAACD7}"/>
              </a:ext>
            </a:extLst>
          </p:cNvPr>
          <p:cNvCxnSpPr>
            <a:cxnSpLocks/>
          </p:cNvCxnSpPr>
          <p:nvPr/>
        </p:nvCxnSpPr>
        <p:spPr>
          <a:xfrm flipH="1">
            <a:off x="1397391" y="3218276"/>
            <a:ext cx="2923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35B4C0C-2A7A-4914-8C77-C7B108628EFD}"/>
              </a:ext>
            </a:extLst>
          </p:cNvPr>
          <p:cNvCxnSpPr>
            <a:cxnSpLocks/>
          </p:cNvCxnSpPr>
          <p:nvPr/>
        </p:nvCxnSpPr>
        <p:spPr>
          <a:xfrm>
            <a:off x="1708890" y="451459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a:extLst>
              <a:ext uri="{FF2B5EF4-FFF2-40B4-BE49-F238E27FC236}">
                <a16:creationId xmlns:a16="http://schemas.microsoft.com/office/drawing/2014/main" id="{EACE1B23-9647-4292-9344-3CA94712C227}"/>
              </a:ext>
            </a:extLst>
          </p:cNvPr>
          <p:cNvCxnSpPr>
            <a:cxnSpLocks/>
          </p:cNvCxnSpPr>
          <p:nvPr/>
        </p:nvCxnSpPr>
        <p:spPr>
          <a:xfrm>
            <a:off x="2645856" y="451459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Straight Connector 77">
            <a:extLst>
              <a:ext uri="{FF2B5EF4-FFF2-40B4-BE49-F238E27FC236}">
                <a16:creationId xmlns:a16="http://schemas.microsoft.com/office/drawing/2014/main" id="{62B873B1-9937-402E-A26F-DFDF22A8C78F}"/>
              </a:ext>
            </a:extLst>
          </p:cNvPr>
          <p:cNvCxnSpPr>
            <a:cxnSpLocks/>
          </p:cNvCxnSpPr>
          <p:nvPr/>
        </p:nvCxnSpPr>
        <p:spPr>
          <a:xfrm>
            <a:off x="2325946" y="419111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27786FF6-E26C-4905-841A-10407A6D13E7}"/>
              </a:ext>
            </a:extLst>
          </p:cNvPr>
          <p:cNvSpPr txBox="1"/>
          <p:nvPr/>
        </p:nvSpPr>
        <p:spPr>
          <a:xfrm>
            <a:off x="3221588" y="4916904"/>
            <a:ext cx="428280" cy="307777"/>
          </a:xfrm>
          <a:prstGeom prst="rect">
            <a:avLst/>
          </a:prstGeom>
          <a:noFill/>
        </p:spPr>
        <p:txBody>
          <a:bodyPr wrap="square" rtlCol="0">
            <a:spAutoFit/>
          </a:bodyPr>
          <a:lstStyle/>
          <a:p>
            <a:r>
              <a:rPr lang="en-US" sz="1400" dirty="0"/>
              <a:t>D’</a:t>
            </a:r>
          </a:p>
        </p:txBody>
      </p:sp>
      <p:cxnSp>
        <p:nvCxnSpPr>
          <p:cNvPr id="80" name="Straight Arrow Connector 79">
            <a:extLst>
              <a:ext uri="{FF2B5EF4-FFF2-40B4-BE49-F238E27FC236}">
                <a16:creationId xmlns:a16="http://schemas.microsoft.com/office/drawing/2014/main" id="{D0809AB1-BE54-4325-A027-E87E9F8B3DF4}"/>
              </a:ext>
            </a:extLst>
          </p:cNvPr>
          <p:cNvCxnSpPr>
            <a:cxnSpLocks/>
          </p:cNvCxnSpPr>
          <p:nvPr/>
        </p:nvCxnSpPr>
        <p:spPr>
          <a:xfrm flipV="1">
            <a:off x="1551553" y="453376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4DA72F1-4CEF-4D95-BA71-F6B03127F7E5}"/>
              </a:ext>
            </a:extLst>
          </p:cNvPr>
          <p:cNvCxnSpPr/>
          <p:nvPr/>
        </p:nvCxnSpPr>
        <p:spPr>
          <a:xfrm>
            <a:off x="2436118" y="561738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C7E09CD-0533-4B11-BE01-19F83AE2A903}"/>
              </a:ext>
            </a:extLst>
          </p:cNvPr>
          <p:cNvCxnSpPr>
            <a:cxnSpLocks/>
          </p:cNvCxnSpPr>
          <p:nvPr/>
        </p:nvCxnSpPr>
        <p:spPr>
          <a:xfrm>
            <a:off x="4013786" y="4533648"/>
            <a:ext cx="90580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Straight Connector 82">
            <a:extLst>
              <a:ext uri="{FF2B5EF4-FFF2-40B4-BE49-F238E27FC236}">
                <a16:creationId xmlns:a16="http://schemas.microsoft.com/office/drawing/2014/main" id="{FEEFB113-6FEA-42AB-95E8-A196D4E7ADB8}"/>
              </a:ext>
            </a:extLst>
          </p:cNvPr>
          <p:cNvCxnSpPr>
            <a:cxnSpLocks/>
          </p:cNvCxnSpPr>
          <p:nvPr/>
        </p:nvCxnSpPr>
        <p:spPr>
          <a:xfrm>
            <a:off x="4950752" y="4533648"/>
            <a:ext cx="0" cy="93222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4" name="Straight Connector 83">
            <a:extLst>
              <a:ext uri="{FF2B5EF4-FFF2-40B4-BE49-F238E27FC236}">
                <a16:creationId xmlns:a16="http://schemas.microsoft.com/office/drawing/2014/main" id="{2C93CEC7-C441-49CD-AEBA-F15A05F68C0E}"/>
              </a:ext>
            </a:extLst>
          </p:cNvPr>
          <p:cNvCxnSpPr>
            <a:cxnSpLocks/>
          </p:cNvCxnSpPr>
          <p:nvPr/>
        </p:nvCxnSpPr>
        <p:spPr>
          <a:xfrm>
            <a:off x="4630842" y="4210166"/>
            <a:ext cx="943940" cy="971550"/>
          </a:xfrm>
          <a:prstGeom prst="line">
            <a:avLst/>
          </a:prstGeom>
        </p:spPr>
        <p:style>
          <a:lnRef idx="3">
            <a:schemeClr val="dk1"/>
          </a:lnRef>
          <a:fillRef idx="0">
            <a:schemeClr val="dk1"/>
          </a:fillRef>
          <a:effectRef idx="2">
            <a:schemeClr val="dk1"/>
          </a:effectRef>
          <a:fontRef idx="minor">
            <a:schemeClr val="tx1"/>
          </a:fontRef>
        </p:style>
      </p:cxnSp>
      <p:sp>
        <p:nvSpPr>
          <p:cNvPr id="85" name="TextBox 84">
            <a:extLst>
              <a:ext uri="{FF2B5EF4-FFF2-40B4-BE49-F238E27FC236}">
                <a16:creationId xmlns:a16="http://schemas.microsoft.com/office/drawing/2014/main" id="{CA8DB729-260F-49DA-8D9F-8C416ECA6AB4}"/>
              </a:ext>
            </a:extLst>
          </p:cNvPr>
          <p:cNvSpPr txBox="1"/>
          <p:nvPr/>
        </p:nvSpPr>
        <p:spPr>
          <a:xfrm>
            <a:off x="5526484" y="4935954"/>
            <a:ext cx="428280" cy="307777"/>
          </a:xfrm>
          <a:prstGeom prst="rect">
            <a:avLst/>
          </a:prstGeom>
          <a:noFill/>
        </p:spPr>
        <p:txBody>
          <a:bodyPr wrap="square" rtlCol="0">
            <a:spAutoFit/>
          </a:bodyPr>
          <a:lstStyle/>
          <a:p>
            <a:r>
              <a:rPr lang="en-US" sz="1400" dirty="0"/>
              <a:t>D’</a:t>
            </a:r>
          </a:p>
        </p:txBody>
      </p:sp>
      <p:cxnSp>
        <p:nvCxnSpPr>
          <p:cNvPr id="86" name="Straight Arrow Connector 85">
            <a:extLst>
              <a:ext uri="{FF2B5EF4-FFF2-40B4-BE49-F238E27FC236}">
                <a16:creationId xmlns:a16="http://schemas.microsoft.com/office/drawing/2014/main" id="{4158F9FE-C35F-4840-ABF9-C599068FC799}"/>
              </a:ext>
            </a:extLst>
          </p:cNvPr>
          <p:cNvCxnSpPr>
            <a:cxnSpLocks/>
          </p:cNvCxnSpPr>
          <p:nvPr/>
        </p:nvCxnSpPr>
        <p:spPr>
          <a:xfrm flipV="1">
            <a:off x="3856449" y="4552814"/>
            <a:ext cx="0" cy="2281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6A51F23-3D89-46F3-8DCB-080DE5D64237}"/>
              </a:ext>
            </a:extLst>
          </p:cNvPr>
          <p:cNvCxnSpPr/>
          <p:nvPr/>
        </p:nvCxnSpPr>
        <p:spPr>
          <a:xfrm>
            <a:off x="4741014" y="5636434"/>
            <a:ext cx="2317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702D64C2-F027-4D02-94DD-63A74ECFC437}"/>
              </a:ext>
            </a:extLst>
          </p:cNvPr>
          <p:cNvSpPr txBox="1"/>
          <p:nvPr/>
        </p:nvSpPr>
        <p:spPr>
          <a:xfrm>
            <a:off x="2907264" y="5031686"/>
            <a:ext cx="428280" cy="307777"/>
          </a:xfrm>
          <a:prstGeom prst="rect">
            <a:avLst/>
          </a:prstGeom>
          <a:noFill/>
        </p:spPr>
        <p:txBody>
          <a:bodyPr wrap="square" rtlCol="0">
            <a:spAutoFit/>
          </a:bodyPr>
          <a:lstStyle/>
          <a:p>
            <a:r>
              <a:rPr lang="en-US" sz="1400" dirty="0"/>
              <a:t>D</a:t>
            </a:r>
          </a:p>
        </p:txBody>
      </p:sp>
      <p:sp>
        <p:nvSpPr>
          <p:cNvPr id="89" name="TextBox 88">
            <a:extLst>
              <a:ext uri="{FF2B5EF4-FFF2-40B4-BE49-F238E27FC236}">
                <a16:creationId xmlns:a16="http://schemas.microsoft.com/office/drawing/2014/main" id="{9A37929A-6BCD-416C-8E85-545B7D9123B2}"/>
              </a:ext>
            </a:extLst>
          </p:cNvPr>
          <p:cNvSpPr txBox="1"/>
          <p:nvPr/>
        </p:nvSpPr>
        <p:spPr>
          <a:xfrm>
            <a:off x="5165077" y="5004745"/>
            <a:ext cx="428280" cy="307777"/>
          </a:xfrm>
          <a:prstGeom prst="rect">
            <a:avLst/>
          </a:prstGeom>
          <a:noFill/>
        </p:spPr>
        <p:txBody>
          <a:bodyPr wrap="square" rtlCol="0">
            <a:spAutoFit/>
          </a:bodyPr>
          <a:lstStyle/>
          <a:p>
            <a:r>
              <a:rPr lang="en-US" sz="1400" dirty="0"/>
              <a:t>D</a:t>
            </a:r>
          </a:p>
        </p:txBody>
      </p:sp>
      <p:sp>
        <p:nvSpPr>
          <p:cNvPr id="90" name="TextBox 89">
            <a:extLst>
              <a:ext uri="{FF2B5EF4-FFF2-40B4-BE49-F238E27FC236}">
                <a16:creationId xmlns:a16="http://schemas.microsoft.com/office/drawing/2014/main" id="{E5C82724-6168-407E-AC56-94203A0C422C}"/>
              </a:ext>
            </a:extLst>
          </p:cNvPr>
          <p:cNvSpPr txBox="1"/>
          <p:nvPr/>
        </p:nvSpPr>
        <p:spPr>
          <a:xfrm>
            <a:off x="2677017" y="4022032"/>
            <a:ext cx="428280" cy="307777"/>
          </a:xfrm>
          <a:prstGeom prst="rect">
            <a:avLst/>
          </a:prstGeom>
          <a:noFill/>
        </p:spPr>
        <p:txBody>
          <a:bodyPr wrap="square" rtlCol="0">
            <a:spAutoFit/>
          </a:bodyPr>
          <a:lstStyle/>
          <a:p>
            <a:r>
              <a:rPr lang="en-US" sz="1400" dirty="0"/>
              <a:t>S</a:t>
            </a:r>
          </a:p>
        </p:txBody>
      </p:sp>
      <p:sp>
        <p:nvSpPr>
          <p:cNvPr id="91" name="TextBox 90">
            <a:extLst>
              <a:ext uri="{FF2B5EF4-FFF2-40B4-BE49-F238E27FC236}">
                <a16:creationId xmlns:a16="http://schemas.microsoft.com/office/drawing/2014/main" id="{5349435C-52EC-4364-A283-656FD0DA15D6}"/>
              </a:ext>
            </a:extLst>
          </p:cNvPr>
          <p:cNvSpPr txBox="1"/>
          <p:nvPr/>
        </p:nvSpPr>
        <p:spPr>
          <a:xfrm>
            <a:off x="4934830" y="3995091"/>
            <a:ext cx="428280" cy="307777"/>
          </a:xfrm>
          <a:prstGeom prst="rect">
            <a:avLst/>
          </a:prstGeom>
          <a:noFill/>
        </p:spPr>
        <p:txBody>
          <a:bodyPr wrap="square" rtlCol="0">
            <a:spAutoFit/>
          </a:bodyPr>
          <a:lstStyle/>
          <a:p>
            <a:r>
              <a:rPr lang="en-US" sz="1400" dirty="0"/>
              <a:t>S</a:t>
            </a:r>
          </a:p>
        </p:txBody>
      </p:sp>
      <p:sp>
        <p:nvSpPr>
          <p:cNvPr id="92" name="Oval 91">
            <a:extLst>
              <a:ext uri="{FF2B5EF4-FFF2-40B4-BE49-F238E27FC236}">
                <a16:creationId xmlns:a16="http://schemas.microsoft.com/office/drawing/2014/main" id="{4B2E5833-3FA5-4C89-BB23-BD1E220489CA}"/>
              </a:ext>
            </a:extLst>
          </p:cNvPr>
          <p:cNvSpPr/>
          <p:nvPr/>
        </p:nvSpPr>
        <p:spPr>
          <a:xfrm>
            <a:off x="4890266" y="4476924"/>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71E81A1A-01F2-4EBC-98D2-A8ECA7369655}"/>
              </a:ext>
            </a:extLst>
          </p:cNvPr>
          <p:cNvSpPr/>
          <p:nvPr/>
        </p:nvSpPr>
        <p:spPr>
          <a:xfrm rot="20237226">
            <a:off x="7737869" y="1450410"/>
            <a:ext cx="272828" cy="140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Arc 92">
            <a:extLst>
              <a:ext uri="{FF2B5EF4-FFF2-40B4-BE49-F238E27FC236}">
                <a16:creationId xmlns:a16="http://schemas.microsoft.com/office/drawing/2014/main" id="{6A9E96AF-CB67-4075-8C63-9A0F7CB0E942}"/>
              </a:ext>
            </a:extLst>
          </p:cNvPr>
          <p:cNvSpPr/>
          <p:nvPr/>
        </p:nvSpPr>
        <p:spPr>
          <a:xfrm>
            <a:off x="5359547" y="1994878"/>
            <a:ext cx="2292114" cy="2227782"/>
          </a:xfrm>
          <a:prstGeom prst="arc">
            <a:avLst>
              <a:gd name="adj1" fmla="val 16200000"/>
              <a:gd name="adj2" fmla="val 21469774"/>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cxnSp>
        <p:nvCxnSpPr>
          <p:cNvPr id="94" name="Straight Arrow Connector 93">
            <a:extLst>
              <a:ext uri="{FF2B5EF4-FFF2-40B4-BE49-F238E27FC236}">
                <a16:creationId xmlns:a16="http://schemas.microsoft.com/office/drawing/2014/main" id="{41C0010F-63FD-4A60-8505-E1A1E94F2E51}"/>
              </a:ext>
            </a:extLst>
          </p:cNvPr>
          <p:cNvCxnSpPr>
            <a:cxnSpLocks/>
          </p:cNvCxnSpPr>
          <p:nvPr/>
        </p:nvCxnSpPr>
        <p:spPr>
          <a:xfrm flipH="1">
            <a:off x="6939152" y="1566863"/>
            <a:ext cx="207436" cy="2592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D94A0607-3F23-4917-9366-569E620857CD}"/>
              </a:ext>
            </a:extLst>
          </p:cNvPr>
          <p:cNvCxnSpPr>
            <a:cxnSpLocks/>
          </p:cNvCxnSpPr>
          <p:nvPr/>
        </p:nvCxnSpPr>
        <p:spPr>
          <a:xfrm flipH="1">
            <a:off x="7713832" y="2385625"/>
            <a:ext cx="300091" cy="2414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Right Triangle 95">
            <a:extLst>
              <a:ext uri="{FF2B5EF4-FFF2-40B4-BE49-F238E27FC236}">
                <a16:creationId xmlns:a16="http://schemas.microsoft.com/office/drawing/2014/main" id="{48E75190-8235-4FD4-9CC1-3023E4ACCB69}"/>
              </a:ext>
            </a:extLst>
          </p:cNvPr>
          <p:cNvSpPr/>
          <p:nvPr/>
        </p:nvSpPr>
        <p:spPr>
          <a:xfrm flipH="1">
            <a:off x="3132496" y="2110978"/>
            <a:ext cx="2142669" cy="930055"/>
          </a:xfrm>
          <a:prstGeom prst="rtTriangle">
            <a:avLst/>
          </a:prstGeom>
          <a:solidFill>
            <a:schemeClr val="bg1"/>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Arrow Connector 96">
            <a:extLst>
              <a:ext uri="{FF2B5EF4-FFF2-40B4-BE49-F238E27FC236}">
                <a16:creationId xmlns:a16="http://schemas.microsoft.com/office/drawing/2014/main" id="{9C525973-2D4F-475E-9692-4E6DD6CD6FDB}"/>
              </a:ext>
            </a:extLst>
          </p:cNvPr>
          <p:cNvCxnSpPr>
            <a:cxnSpLocks/>
          </p:cNvCxnSpPr>
          <p:nvPr/>
        </p:nvCxnSpPr>
        <p:spPr>
          <a:xfrm>
            <a:off x="4687479" y="2051763"/>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7FB008E1-56E0-4D90-B0C8-56EDCF5C7D8F}"/>
              </a:ext>
            </a:extLst>
          </p:cNvPr>
          <p:cNvCxnSpPr>
            <a:cxnSpLocks/>
          </p:cNvCxnSpPr>
          <p:nvPr/>
        </p:nvCxnSpPr>
        <p:spPr>
          <a:xfrm>
            <a:off x="3291648" y="2627109"/>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631C9F7-83F9-4B77-BC26-3040D8FF2979}"/>
              </a:ext>
            </a:extLst>
          </p:cNvPr>
          <p:cNvCxnSpPr>
            <a:cxnSpLocks/>
          </p:cNvCxnSpPr>
          <p:nvPr/>
        </p:nvCxnSpPr>
        <p:spPr>
          <a:xfrm>
            <a:off x="4003597" y="2300564"/>
            <a:ext cx="87792" cy="2058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199557F1-D610-4E06-A467-91228C1E08C0}"/>
              </a:ext>
            </a:extLst>
          </p:cNvPr>
          <p:cNvSpPr txBox="1"/>
          <p:nvPr/>
        </p:nvSpPr>
        <p:spPr>
          <a:xfrm>
            <a:off x="416264" y="280110"/>
            <a:ext cx="3132497" cy="1200329"/>
          </a:xfrm>
          <a:prstGeom prst="rect">
            <a:avLst/>
          </a:prstGeom>
          <a:noFill/>
        </p:spPr>
        <p:txBody>
          <a:bodyPr wrap="square" rtlCol="0">
            <a:spAutoFit/>
          </a:bodyPr>
          <a:lstStyle/>
          <a:p>
            <a:pPr algn="ctr"/>
            <a:r>
              <a:rPr lang="en-US" sz="3600" dirty="0"/>
              <a:t>Artificial credit expansion</a:t>
            </a:r>
          </a:p>
        </p:txBody>
      </p:sp>
    </p:spTree>
    <p:extLst>
      <p:ext uri="{BB962C8B-B14F-4D97-AF65-F5344CB8AC3E}">
        <p14:creationId xmlns:p14="http://schemas.microsoft.com/office/powerpoint/2010/main" val="29584706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credit expansion</a:t>
            </a:r>
          </a:p>
        </p:txBody>
      </p:sp>
      <p:sp>
        <p:nvSpPr>
          <p:cNvPr id="3" name="Content Placeholder 2"/>
          <p:cNvSpPr>
            <a:spLocks noGrp="1"/>
          </p:cNvSpPr>
          <p:nvPr>
            <p:ph idx="1"/>
          </p:nvPr>
        </p:nvSpPr>
        <p:spPr/>
        <p:txBody>
          <a:bodyPr/>
          <a:lstStyle/>
          <a:p>
            <a:r>
              <a:rPr lang="en-US" dirty="0"/>
              <a:t>Newly created money enters the economy through credit markets and represents an increased supply of loanable funds</a:t>
            </a:r>
          </a:p>
          <a:p>
            <a:pPr lvl="1"/>
            <a:r>
              <a:rPr lang="en-US" dirty="0"/>
              <a:t>Interest rate falls, but not because of a decrease in time preference</a:t>
            </a:r>
          </a:p>
          <a:p>
            <a:pPr lvl="1"/>
            <a:r>
              <a:rPr lang="en-US" dirty="0"/>
              <a:t>At the lower interest rate, saving decreases</a:t>
            </a:r>
          </a:p>
          <a:p>
            <a:pPr lvl="1"/>
            <a:r>
              <a:rPr lang="en-US" dirty="0"/>
              <a:t>Consumption and borrowing increase</a:t>
            </a:r>
          </a:p>
          <a:p>
            <a:pPr lvl="1"/>
            <a:r>
              <a:rPr lang="en-US" dirty="0"/>
              <a:t>Firms take the new funds and invest in new, longer lines of production</a:t>
            </a:r>
          </a:p>
          <a:p>
            <a:pPr lvl="1"/>
            <a:r>
              <a:rPr lang="en-US" dirty="0"/>
              <a:t>Factor prices are bid up across the board. Wages increase, employment increases, consumption increases, investment spending increases.</a:t>
            </a:r>
          </a:p>
          <a:p>
            <a:pPr lvl="1"/>
            <a:r>
              <a:rPr lang="en-US" dirty="0"/>
              <a:t>In short, we have a general </a:t>
            </a:r>
            <a:r>
              <a:rPr lang="en-US" i="1" dirty="0"/>
              <a:t>boom</a:t>
            </a:r>
            <a:r>
              <a:rPr lang="en-US" dirty="0"/>
              <a:t>.</a:t>
            </a:r>
          </a:p>
        </p:txBody>
      </p:sp>
    </p:spTree>
    <p:extLst>
      <p:ext uri="{BB962C8B-B14F-4D97-AF65-F5344CB8AC3E}">
        <p14:creationId xmlns:p14="http://schemas.microsoft.com/office/powerpoint/2010/main" val="20565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Artificial credit expansion causes overconsumption and </a:t>
            </a:r>
            <a:r>
              <a:rPr lang="en-US" dirty="0" err="1"/>
              <a:t>malinvestment</a:t>
            </a:r>
            <a:endParaRPr lang="en-US" dirty="0"/>
          </a:p>
        </p:txBody>
      </p:sp>
      <p:sp>
        <p:nvSpPr>
          <p:cNvPr id="3" name="Content Placeholder 2"/>
          <p:cNvSpPr>
            <a:spLocks noGrp="1"/>
          </p:cNvSpPr>
          <p:nvPr>
            <p:ph idx="1"/>
          </p:nvPr>
        </p:nvSpPr>
        <p:spPr/>
        <p:txBody>
          <a:bodyPr>
            <a:normAutofit/>
          </a:bodyPr>
          <a:lstStyle/>
          <a:p>
            <a:r>
              <a:rPr lang="en-US" dirty="0"/>
              <a:t>Overconsumption - consumers did not show they preferred future output to present output, in fact, they </a:t>
            </a:r>
            <a:r>
              <a:rPr lang="en-US" i="1" dirty="0"/>
              <a:t>decreased</a:t>
            </a:r>
            <a:r>
              <a:rPr lang="en-US" dirty="0"/>
              <a:t> saving at the lower interest rate.</a:t>
            </a:r>
          </a:p>
          <a:p>
            <a:r>
              <a:rPr lang="en-US" dirty="0"/>
              <a:t>The credit expansion does not represent an increase in real resources available for consumption or investment.</a:t>
            </a:r>
          </a:p>
          <a:p>
            <a:pPr lvl="1"/>
            <a:r>
              <a:rPr lang="en-US" dirty="0"/>
              <a:t>Factors of production become increasingly scarce</a:t>
            </a:r>
          </a:p>
          <a:p>
            <a:pPr lvl="1"/>
            <a:r>
              <a:rPr lang="en-US" dirty="0"/>
              <a:t>Prices are bid up higher than entrepreneurs expected</a:t>
            </a:r>
          </a:p>
          <a:p>
            <a:pPr lvl="1"/>
            <a:r>
              <a:rPr lang="en-US" dirty="0"/>
              <a:t>Costs </a:t>
            </a:r>
            <a:r>
              <a:rPr lang="en-US" dirty="0">
                <a:ea typeface="Wingdings"/>
                <a:cs typeface="Wingdings"/>
                <a:sym typeface="Wingdings"/>
              </a:rPr>
              <a:t>increase, expected profits turn into losses</a:t>
            </a:r>
          </a:p>
          <a:p>
            <a:pPr lvl="1"/>
            <a:r>
              <a:rPr lang="en-US" dirty="0">
                <a:ea typeface="Wingdings"/>
                <a:cs typeface="Wingdings"/>
                <a:sym typeface="Wingdings"/>
              </a:rPr>
              <a:t>Projects are abandoned</a:t>
            </a:r>
          </a:p>
          <a:p>
            <a:r>
              <a:rPr lang="en-US" dirty="0">
                <a:ea typeface="Wingdings"/>
                <a:cs typeface="Wingdings"/>
                <a:sym typeface="Wingdings"/>
              </a:rPr>
              <a:t>Malinvestment - entrepreneurs were led to believe consumers had saved, real resources were available for production, and that longer, more capital-intensive production would be profitable.</a:t>
            </a:r>
            <a:endParaRPr lang="en-US" dirty="0"/>
          </a:p>
          <a:p>
            <a:pPr lvl="1"/>
            <a:endParaRPr lang="en-US" dirty="0"/>
          </a:p>
        </p:txBody>
      </p:sp>
    </p:spTree>
    <p:extLst>
      <p:ext uri="{BB962C8B-B14F-4D97-AF65-F5344CB8AC3E}">
        <p14:creationId xmlns:p14="http://schemas.microsoft.com/office/powerpoint/2010/main" val="3454814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Bust</a:t>
            </a:r>
          </a:p>
        </p:txBody>
      </p:sp>
      <p:sp>
        <p:nvSpPr>
          <p:cNvPr id="3" name="Content Placeholder 2"/>
          <p:cNvSpPr>
            <a:spLocks noGrp="1"/>
          </p:cNvSpPr>
          <p:nvPr>
            <p:ph idx="1"/>
          </p:nvPr>
        </p:nvSpPr>
        <p:spPr/>
        <p:txBody>
          <a:bodyPr/>
          <a:lstStyle/>
          <a:p>
            <a:r>
              <a:rPr lang="en-US" dirty="0"/>
              <a:t>Firms attempt to liquidate malinvested capital.</a:t>
            </a:r>
          </a:p>
          <a:p>
            <a:r>
              <a:rPr lang="en-US" dirty="0"/>
              <a:t>Wages decrease and workers are laid off.</a:t>
            </a:r>
          </a:p>
          <a:p>
            <a:r>
              <a:rPr lang="en-US" dirty="0"/>
              <a:t>Credit markets dry up.</a:t>
            </a:r>
          </a:p>
          <a:p>
            <a:r>
              <a:rPr lang="en-US" dirty="0"/>
              <a:t>Prices readjust to reflect consumer demands.</a:t>
            </a:r>
          </a:p>
          <a:p>
            <a:r>
              <a:rPr lang="en-US" dirty="0"/>
              <a:t>The bust is a recovery phase as people try to find profitable uses for land, labor, and capital.</a:t>
            </a:r>
          </a:p>
          <a:p>
            <a:endParaRPr lang="en-US" dirty="0"/>
          </a:p>
          <a:p>
            <a:endParaRPr lang="en-US" dirty="0"/>
          </a:p>
        </p:txBody>
      </p:sp>
    </p:spTree>
    <p:extLst>
      <p:ext uri="{BB962C8B-B14F-4D97-AF65-F5344CB8AC3E}">
        <p14:creationId xmlns:p14="http://schemas.microsoft.com/office/powerpoint/2010/main" val="3905514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30DC-03B8-4F05-9205-BBB50987E6CF}"/>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145234B1-16DC-4BBD-9C6F-29CF111B5FC0}"/>
              </a:ext>
            </a:extLst>
          </p:cNvPr>
          <p:cNvSpPr>
            <a:spLocks noGrp="1"/>
          </p:cNvSpPr>
          <p:nvPr>
            <p:ph idx="1"/>
          </p:nvPr>
        </p:nvSpPr>
        <p:spPr/>
        <p:txBody>
          <a:bodyPr/>
          <a:lstStyle/>
          <a:p>
            <a:r>
              <a:rPr lang="en-US" dirty="0"/>
              <a:t>If you look at highly aggregated data, you misdiagnose the problem and give bad solutions.</a:t>
            </a:r>
          </a:p>
          <a:p>
            <a:r>
              <a:rPr lang="en-US" dirty="0"/>
              <a:t>“Before we can meaningfully ask what might go wrong, we should first understand how things could ever go right.” – Hayek</a:t>
            </a:r>
          </a:p>
          <a:p>
            <a:r>
              <a:rPr lang="en-US" dirty="0"/>
              <a:t>Sustainable production is based on a real reallocation of resources away from consumption, i.e., real savings.</a:t>
            </a:r>
          </a:p>
          <a:p>
            <a:r>
              <a:rPr lang="en-US" dirty="0"/>
              <a:t>Unsustainable booms are caused by artificial increases in credit. Recessions are the time when we fix the mistakes of the past.</a:t>
            </a:r>
          </a:p>
        </p:txBody>
      </p:sp>
    </p:spTree>
    <p:extLst>
      <p:ext uri="{BB962C8B-B14F-4D97-AF65-F5344CB8AC3E}">
        <p14:creationId xmlns:p14="http://schemas.microsoft.com/office/powerpoint/2010/main" val="4205062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0291-D143-4759-BB27-A1C4D96FE866}"/>
              </a:ext>
            </a:extLst>
          </p:cNvPr>
          <p:cNvSpPr>
            <a:spLocks noGrp="1"/>
          </p:cNvSpPr>
          <p:nvPr>
            <p:ph type="title"/>
          </p:nvPr>
        </p:nvSpPr>
        <p:spPr/>
        <p:txBody>
          <a:bodyPr/>
          <a:lstStyle/>
          <a:p>
            <a:r>
              <a:rPr lang="en-US" dirty="0"/>
              <a:t>Recommended Reading</a:t>
            </a:r>
          </a:p>
        </p:txBody>
      </p:sp>
      <p:sp>
        <p:nvSpPr>
          <p:cNvPr id="3" name="Content Placeholder 2">
            <a:extLst>
              <a:ext uri="{FF2B5EF4-FFF2-40B4-BE49-F238E27FC236}">
                <a16:creationId xmlns:a16="http://schemas.microsoft.com/office/drawing/2014/main" id="{8DC4E138-D7D9-4170-ACAF-14A5E06A698B}"/>
              </a:ext>
            </a:extLst>
          </p:cNvPr>
          <p:cNvSpPr>
            <a:spLocks noGrp="1"/>
          </p:cNvSpPr>
          <p:nvPr>
            <p:ph idx="1"/>
          </p:nvPr>
        </p:nvSpPr>
        <p:spPr/>
        <p:txBody>
          <a:bodyPr>
            <a:normAutofit/>
          </a:bodyPr>
          <a:lstStyle/>
          <a:p>
            <a:r>
              <a:rPr lang="en-US" dirty="0"/>
              <a:t>Beginner</a:t>
            </a:r>
          </a:p>
          <a:p>
            <a:pPr lvl="1"/>
            <a:r>
              <a:rPr lang="en-US" i="1" dirty="0"/>
              <a:t>Meltdown</a:t>
            </a:r>
            <a:r>
              <a:rPr lang="en-US" dirty="0"/>
              <a:t> – Woods </a:t>
            </a:r>
          </a:p>
          <a:p>
            <a:pPr lvl="1"/>
            <a:r>
              <a:rPr lang="en-US" i="1" dirty="0"/>
              <a:t>The Austrian Theory of the Trade Cycle and Other Essays</a:t>
            </a:r>
            <a:r>
              <a:rPr lang="en-US" dirty="0"/>
              <a:t> – Ebeling (ed.)</a:t>
            </a:r>
          </a:p>
          <a:p>
            <a:r>
              <a:rPr lang="en-US" dirty="0"/>
              <a:t>Intermediate</a:t>
            </a:r>
          </a:p>
          <a:p>
            <a:pPr lvl="1"/>
            <a:r>
              <a:rPr lang="en-US" i="1" dirty="0"/>
              <a:t>America’s Great Depression </a:t>
            </a:r>
            <a:r>
              <a:rPr lang="en-US" dirty="0"/>
              <a:t>– Rothbard</a:t>
            </a:r>
          </a:p>
          <a:p>
            <a:pPr lvl="1"/>
            <a:r>
              <a:rPr lang="en-US" i="1" dirty="0"/>
              <a:t>The Causes of the Economic Crisis</a:t>
            </a:r>
            <a:r>
              <a:rPr lang="en-US" dirty="0"/>
              <a:t> – Mises</a:t>
            </a:r>
          </a:p>
          <a:p>
            <a:r>
              <a:rPr lang="en-US" dirty="0"/>
              <a:t>Advanced</a:t>
            </a:r>
          </a:p>
          <a:p>
            <a:pPr lvl="1"/>
            <a:r>
              <a:rPr lang="en-US" i="1" dirty="0"/>
              <a:t>Time and Money </a:t>
            </a:r>
            <a:r>
              <a:rPr lang="en-US" dirty="0"/>
              <a:t>– Garrison</a:t>
            </a:r>
          </a:p>
          <a:p>
            <a:pPr lvl="1"/>
            <a:r>
              <a:rPr lang="en-US" dirty="0"/>
              <a:t>“A Reformulation of Austrian Business Cycle Theory in Light of the Financial Crisis” (QJAE) – Salerno</a:t>
            </a:r>
          </a:p>
        </p:txBody>
      </p:sp>
    </p:spTree>
    <p:extLst>
      <p:ext uri="{BB962C8B-B14F-4D97-AF65-F5344CB8AC3E}">
        <p14:creationId xmlns:p14="http://schemas.microsoft.com/office/powerpoint/2010/main" val="307790343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9524</TotalTime>
  <Words>1535</Words>
  <Application>Microsoft Office PowerPoint</Application>
  <PresentationFormat>Widescreen</PresentationFormat>
  <Paragraphs>625</Paragraphs>
  <Slides>45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45</vt:i4>
      </vt:variant>
    </vt:vector>
  </HeadingPairs>
  <TitlesOfParts>
    <vt:vector size="50" baseType="lpstr">
      <vt:lpstr>Arial</vt:lpstr>
      <vt:lpstr>Calibri</vt:lpstr>
      <vt:lpstr>Calibri Light</vt:lpstr>
      <vt:lpstr>Retrospect</vt:lpstr>
      <vt:lpstr>Office Theme</vt:lpstr>
      <vt:lpstr>The Austrian Theory of the Business Cycle</vt:lpstr>
      <vt:lpstr>Mises’s analogy</vt:lpstr>
      <vt:lpstr>What is a business cycle?</vt:lpstr>
      <vt:lpstr>What is a business cycle?</vt:lpstr>
      <vt:lpstr>What is a business cycle?</vt:lpstr>
      <vt:lpstr>What is a business cycle?</vt:lpstr>
      <vt:lpstr>Outline</vt:lpstr>
      <vt:lpstr>PowerPoint Presentation</vt:lpstr>
      <vt:lpstr>PowerPoint Presentation</vt:lpstr>
      <vt:lpstr>PowerPoint Presentation</vt:lpstr>
      <vt:lpstr>PowerPoint Presentation</vt:lpstr>
      <vt:lpstr>PowerPoint Presentation</vt:lpstr>
      <vt:lpstr>PowerPoint Presentation</vt:lpstr>
      <vt:lpstr>Structure of Production</vt:lpstr>
      <vt:lpstr>Time preference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Increase in savings,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Artificial credit expansion</vt:lpstr>
      <vt:lpstr>Artificial credit expansion causes overconsumption and malinvestment</vt:lpstr>
      <vt:lpstr>The Bust</vt:lpstr>
      <vt:lpstr>Lessons learned</vt:lpstr>
      <vt:lpstr>Recommended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Austrian Theory of the Business Cycle</dc:title>
  <dc:creator>Jonathan Newman</dc:creator>
  <cp:lastModifiedBy>Jonathan Newman</cp:lastModifiedBy>
  <cp:revision>38</cp:revision>
  <dcterms:created xsi:type="dcterms:W3CDTF">2020-07-08T19:38:16Z</dcterms:created>
  <dcterms:modified xsi:type="dcterms:W3CDTF">2021-07-20T18:05:38Z</dcterms:modified>
</cp:coreProperties>
</file>