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3" r:id="rId4"/>
    <p:sldId id="275" r:id="rId5"/>
    <p:sldId id="264" r:id="rId6"/>
    <p:sldId id="259" r:id="rId7"/>
    <p:sldId id="276" r:id="rId8"/>
    <p:sldId id="261" r:id="rId9"/>
    <p:sldId id="268" r:id="rId10"/>
    <p:sldId id="281" r:id="rId11"/>
    <p:sldId id="280" r:id="rId12"/>
    <p:sldId id="269" r:id="rId13"/>
    <p:sldId id="271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95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0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9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7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2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2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3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7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7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F4E22-B2D1-4331-8DED-8C14461A1AF5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01C85-DF3C-43A5-8086-87B7F49C1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3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46412"/>
            <a:ext cx="9144000" cy="189631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The Division of Labor and Social Order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55826"/>
            <a:ext cx="9144000" cy="1655762"/>
          </a:xfrm>
        </p:spPr>
        <p:txBody>
          <a:bodyPr/>
          <a:lstStyle/>
          <a:p>
            <a:r>
              <a:rPr lang="en-US"/>
              <a:t>Mises University</a:t>
            </a:r>
            <a:endParaRPr lang="en-US" dirty="0"/>
          </a:p>
          <a:p>
            <a:r>
              <a:rPr lang="en-US" dirty="0"/>
              <a:t>Auburn, Alabama</a:t>
            </a:r>
          </a:p>
        </p:txBody>
      </p:sp>
    </p:spTree>
    <p:extLst>
      <p:ext uri="{BB962C8B-B14F-4D97-AF65-F5344CB8AC3E}">
        <p14:creationId xmlns:p14="http://schemas.microsoft.com/office/powerpoint/2010/main" val="250758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20294-1CE6-F669-FABD-B9A9668C5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73203-2079-F46B-6B79-DBBBA457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2FB82-DD2D-518B-583A-FF5676E53417}"/>
              </a:ext>
            </a:extLst>
          </p:cNvPr>
          <p:cNvSpPr txBox="1"/>
          <p:nvPr/>
        </p:nvSpPr>
        <p:spPr>
          <a:xfrm>
            <a:off x="1288676" y="1690688"/>
            <a:ext cx="96146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Law of Association</a:t>
            </a:r>
          </a:p>
          <a:p>
            <a:endParaRPr lang="en-US" sz="32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Each factor of production is efficient in some line of production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Applies not only to nations, but to each person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Applies not only to labor, but also to land and capital goods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Implication: Employment can expand indefinitely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2420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190D4-180F-14FB-C250-9563AA116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1138-9C05-74E1-FE26-715BBF8B1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Fundamental Social Phenomenon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2C59D8-5FAC-4CBE-363C-98C1383E2F5A}"/>
              </a:ext>
            </a:extLst>
          </p:cNvPr>
          <p:cNvSpPr txBox="1"/>
          <p:nvPr/>
        </p:nvSpPr>
        <p:spPr>
          <a:xfrm>
            <a:off x="600141" y="1873562"/>
            <a:ext cx="109917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Mises: “The fundamental social phenomenon is the division of labor and its counterpart human cooperation.”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Been with us since the beginning of human history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The great impetus for the formation of society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People form and move to certain communities so they can integrate with that region ’s division of labor.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Society is only possible because of the </a:t>
            </a:r>
            <a:r>
              <a:rPr lang="en-US" sz="2800" b="1" dirty="0"/>
              <a:t>greater productivity of the division of labor</a:t>
            </a:r>
            <a:r>
              <a:rPr lang="en-US" sz="2800" dirty="0"/>
              <a:t> and of </a:t>
            </a:r>
            <a:r>
              <a:rPr lang="en-US" sz="2800" b="1" dirty="0"/>
              <a:t>people's recognition of this fact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079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 and Social 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621" y="1780332"/>
            <a:ext cx="111115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Allowed mankind to escape a Darwinian struggle for survival.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“The greater productivity of work under the division of labor is a unifying influence. It leads men to regard each other as comrades in a joint struggle for welfare, rather than as competitors in a struggle for existence. It makes friends out of enemies, peace out of war, society out of individuals.” 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						–Ludwig von Mises, Socialism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Integrates world into an economic order.</a:t>
            </a:r>
          </a:p>
        </p:txBody>
      </p:sp>
    </p:spTree>
    <p:extLst>
      <p:ext uri="{BB962C8B-B14F-4D97-AF65-F5344CB8AC3E}">
        <p14:creationId xmlns:p14="http://schemas.microsoft.com/office/powerpoint/2010/main" val="220925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Private Property a Necessity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7361" y="2097744"/>
            <a:ext cx="995642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Must be able to exchange what we produce.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Government intervention impedes division of labor.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Exchange requires private property.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Hence, to enjoy the benefits of the division of labor, society must have private property.</a:t>
            </a:r>
          </a:p>
        </p:txBody>
      </p:sp>
    </p:spTree>
    <p:extLst>
      <p:ext uri="{BB962C8B-B14F-4D97-AF65-F5344CB8AC3E}">
        <p14:creationId xmlns:p14="http://schemas.microsoft.com/office/powerpoint/2010/main" val="202706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 Calculation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1582" y="1768382"/>
            <a:ext cx="10608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Coordination of economic order requires economic calculation.</a:t>
            </a:r>
            <a:endParaRPr lang="en-US" sz="2400" dirty="0"/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Requires market monetary prices.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Economic Calculation requires medium of exchange.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Requires prices be determined by process of voluntary exchange.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Requires private property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Requires sound money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Social order made possible by the market division of labor is itself possible only in a social order based on private property.</a:t>
            </a:r>
          </a:p>
        </p:txBody>
      </p:sp>
    </p:spTree>
    <p:extLst>
      <p:ext uri="{BB962C8B-B14F-4D97-AF65-F5344CB8AC3E}">
        <p14:creationId xmlns:p14="http://schemas.microsoft.com/office/powerpoint/2010/main" val="255012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Relevant Literature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2188" y="2380459"/>
            <a:ext cx="972762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Plato, </a:t>
            </a:r>
            <a:r>
              <a:rPr lang="en-US" sz="2800" i="1" dirty="0"/>
              <a:t>The Republic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Adam Smith, </a:t>
            </a:r>
            <a:r>
              <a:rPr lang="en-US" sz="2800" i="1" dirty="0"/>
              <a:t>The Wealth of Nations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David Ricardo, </a:t>
            </a:r>
            <a:r>
              <a:rPr lang="en-US" sz="2800" i="1" dirty="0"/>
              <a:t>On the Principles of Political Economy and Taxation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Ludwig von Mises, </a:t>
            </a:r>
            <a:r>
              <a:rPr lang="en-US" sz="2800" i="1" dirty="0"/>
              <a:t>Human Action</a:t>
            </a:r>
          </a:p>
          <a:p>
            <a:pPr indent="-457200">
              <a:spcAft>
                <a:spcPts val="1200"/>
              </a:spcAft>
            </a:pPr>
            <a:r>
              <a:rPr lang="en-US" sz="2800" dirty="0"/>
              <a:t>Murray Rothbard, “Freedom, Inequality, Primitivism, and the Division of Labor”</a:t>
            </a:r>
          </a:p>
        </p:txBody>
      </p:sp>
    </p:spTree>
    <p:extLst>
      <p:ext uri="{BB962C8B-B14F-4D97-AF65-F5344CB8AC3E}">
        <p14:creationId xmlns:p14="http://schemas.microsoft.com/office/powerpoint/2010/main" val="203122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Contrasting Views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8982" y="2471155"/>
            <a:ext cx="8754036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sz="2000" dirty="0">
                <a:solidFill>
                  <a:prstClr val="black"/>
                </a:solidFill>
              </a:rPr>
              <a:t>Rather than seeing conflict as an anomaly, it is concluded that conflict is an essential and inherent component of the social relations found in capitalism. </a:t>
            </a:r>
          </a:p>
          <a:p>
            <a:pPr lvl="0" algn="r">
              <a:spcBef>
                <a:spcPts val="1000"/>
              </a:spcBef>
            </a:pPr>
            <a:r>
              <a:rPr lang="en-US" sz="2000" dirty="0">
                <a:solidFill>
                  <a:prstClr val="black"/>
                </a:solidFill>
              </a:rPr>
              <a:t>	– Herb </a:t>
            </a:r>
            <a:r>
              <a:rPr lang="en-US" sz="2000" dirty="0" err="1">
                <a:solidFill>
                  <a:prstClr val="black"/>
                </a:solidFill>
              </a:rPr>
              <a:t>Thompsom</a:t>
            </a:r>
            <a:r>
              <a:rPr lang="en-US" sz="2000" dirty="0">
                <a:solidFill>
                  <a:prstClr val="black"/>
                </a:solidFill>
              </a:rPr>
              <a:t>, “Conflict and the Social Relations of Capitalism”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1718982" y="4267286"/>
            <a:ext cx="8754036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/>
              <a:t>The greater productivity of work under the division of labor is a unifying influence. It leads men to regard each other as comrades in a joint struggle for welfare, rather than as competitors in a struggle for existence. It makes friends out of enemies, peace out of war, society out of individuals.” </a:t>
            </a:r>
          </a:p>
          <a:p>
            <a:pPr algn="r">
              <a:spcBef>
                <a:spcPts val="1000"/>
              </a:spcBef>
            </a:pPr>
            <a:r>
              <a:rPr lang="en-US" sz="2000" dirty="0"/>
              <a:t>	–Ludwig von Mises, </a:t>
            </a:r>
            <a:r>
              <a:rPr lang="en-US" sz="2000" i="1" dirty="0"/>
              <a:t>Socialism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3959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Modes of Production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2876" y="1823122"/>
            <a:ext cx="84462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Direct Use Production:</a:t>
            </a:r>
          </a:p>
          <a:p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Self-sufficiency.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Direct correspondence between what people want and what they produce.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/>
              <a:t>Production for Exchange</a:t>
            </a:r>
          </a:p>
          <a:p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Oriented to what can be sold in a market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Market division of labor</a:t>
            </a:r>
          </a:p>
        </p:txBody>
      </p:sp>
    </p:spTree>
    <p:extLst>
      <p:ext uri="{BB962C8B-B14F-4D97-AF65-F5344CB8AC3E}">
        <p14:creationId xmlns:p14="http://schemas.microsoft.com/office/powerpoint/2010/main" val="403442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2EED-A42D-A71B-BD52-16C03A2D6EB7}"/>
              </a:ext>
            </a:extLst>
          </p:cNvPr>
          <p:cNvSpPr txBox="1">
            <a:spLocks/>
          </p:cNvSpPr>
          <p:nvPr/>
        </p:nvSpPr>
        <p:spPr>
          <a:xfrm>
            <a:off x="453655" y="2085278"/>
            <a:ext cx="6051648" cy="414814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 dirty="0">
                <a:solidFill>
                  <a:prstClr val="black"/>
                </a:solidFill>
                <a:cs typeface="Helvetica" panose="020B0604020202020204" pitchFamily="34" charset="0"/>
              </a:rPr>
              <a:t>Specialization according to efficiency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dirty="0">
              <a:solidFill>
                <a:prstClr val="black"/>
              </a:solidFill>
              <a:cs typeface="Helvetica" panose="020B060402020202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i="1" dirty="0">
                <a:solidFill>
                  <a:prstClr val="black"/>
                </a:solidFill>
                <a:cs typeface="Helvetica" panose="020B0604020202020204" pitchFamily="34" charset="0"/>
              </a:rPr>
              <a:t>Specialization:</a:t>
            </a:r>
            <a:r>
              <a:rPr lang="en-US" dirty="0">
                <a:solidFill>
                  <a:prstClr val="black"/>
                </a:solidFill>
                <a:cs typeface="Helvetica" panose="020B0604020202020204" pitchFamily="34" charset="0"/>
              </a:rPr>
              <a:t> Each person produces a particular good or set of goods in excess of his personal consumption</a:t>
            </a:r>
          </a:p>
          <a:p>
            <a:pPr>
              <a:lnSpc>
                <a:spcPct val="100000"/>
              </a:lnSpc>
              <a:defRPr/>
            </a:pPr>
            <a:r>
              <a:rPr lang="en-US" i="1" dirty="0">
                <a:solidFill>
                  <a:prstClr val="black"/>
                </a:solidFill>
                <a:cs typeface="Helvetica" panose="020B0604020202020204" pitchFamily="34" charset="0"/>
              </a:rPr>
              <a:t>Efficient</a:t>
            </a:r>
            <a:r>
              <a:rPr lang="en-US" dirty="0">
                <a:solidFill>
                  <a:prstClr val="black"/>
                </a:solidFill>
                <a:cs typeface="Helvetica" panose="020B0604020202020204" pitchFamily="34" charset="0"/>
              </a:rPr>
              <a:t> producer has lowest opportunity cost of production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759CC3-C817-2928-D5DC-0D14EF9527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88" r="7669"/>
          <a:stretch/>
        </p:blipFill>
        <p:spPr>
          <a:xfrm>
            <a:off x="9576360" y="4376056"/>
            <a:ext cx="2388811" cy="22322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77FBE6-E61F-F18E-145B-B1169E4A0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267" y="2415244"/>
            <a:ext cx="2391887" cy="239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0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686132"/>
              </p:ext>
            </p:extLst>
          </p:nvPr>
        </p:nvGraphicFramePr>
        <p:xfrm>
          <a:off x="658903" y="1977388"/>
          <a:ext cx="1087867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83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9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Production Possibilities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Opportunity</a:t>
                      </a:r>
                      <a:r>
                        <a:rPr lang="en-US" sz="2000" baseline="0" dirty="0"/>
                        <a:t> Cost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Efficiency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Mangoes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Beef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Mangoes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Beef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Groucho:</a:t>
                      </a:r>
                    </a:p>
                  </a:txBody>
                  <a:tcPr anchor="ctr"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    or     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½ M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Both Goods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Mangoes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Harpo:</a:t>
                      </a:r>
                    </a:p>
                  </a:txBody>
                  <a:tcPr anchor="ctr"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       or     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¼ M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Beef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280159" y="4135920"/>
            <a:ext cx="96500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0" dirty="0">
                <a:solidFill>
                  <a:prstClr val="black"/>
                </a:solidFill>
              </a:rPr>
              <a:t>Who has absolute advantage in what? </a:t>
            </a:r>
            <a:r>
              <a:rPr lang="en-US" sz="2000" b="1" kern="0" dirty="0">
                <a:solidFill>
                  <a:prstClr val="black"/>
                </a:solidFill>
              </a:rPr>
              <a:t>Groucho</a:t>
            </a:r>
            <a:r>
              <a:rPr lang="en-US" sz="2000" kern="0" dirty="0">
                <a:solidFill>
                  <a:prstClr val="black"/>
                </a:solidFill>
              </a:rPr>
              <a:t> is more proficient in producing both goods.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Who has the comparative advantage in producing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mangoes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How much does it cost Groucho to produce 1 mango?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 </a:t>
            </a:r>
            <a:r>
              <a:rPr lang="en-GB" sz="2000" b="1" kern="0" noProof="0" dirty="0">
                <a:solidFill>
                  <a:prstClr val="black"/>
                </a:solidFill>
              </a:rPr>
              <a:t>lb. of beef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How much does it cost Harpo to produce 1 mango?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 lb. of beef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Who has a lower opportunity cost producing mangoes? </a:t>
            </a:r>
            <a:r>
              <a:rPr lang="en-US" sz="2000" b="1" kern="0" dirty="0">
                <a:solidFill>
                  <a:prstClr val="black"/>
                </a:solidFill>
              </a:rPr>
              <a:t>Groucho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46484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985880"/>
              </p:ext>
            </p:extLst>
          </p:nvPr>
        </p:nvGraphicFramePr>
        <p:xfrm>
          <a:off x="658903" y="1977388"/>
          <a:ext cx="1087867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83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9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Production Possibilities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Opportunity</a:t>
                      </a:r>
                      <a:r>
                        <a:rPr lang="en-US" sz="2000" baseline="0" dirty="0"/>
                        <a:t> Cost</a:t>
                      </a:r>
                      <a:endParaRPr 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Proficiency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Efficiency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Mangoes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Beef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Mangoes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Beef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Groucho:</a:t>
                      </a:r>
                    </a:p>
                  </a:txBody>
                  <a:tcPr anchor="ctr"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    or     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B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½ M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Both Goods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Mangoes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Harpo:</a:t>
                      </a:r>
                    </a:p>
                  </a:txBody>
                  <a:tcPr anchor="ctr"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       or        </a:t>
                      </a: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B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¼ M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Beef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68069" y="4278060"/>
            <a:ext cx="92695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Who has the comparative advantage in producing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beef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How much does it cost Groucho to produce 1 lb.</a:t>
            </a:r>
            <a:r>
              <a:rPr kumimoji="0" lang="en-GB" sz="2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of beef?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½ </a:t>
            </a:r>
            <a:r>
              <a:rPr kumimoji="0" lang="en-GB" sz="2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mango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How much does it cost Harpo to produce 1 lb. of beef?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¼ mango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Who has a lower opportunity cost producing beef? </a:t>
            </a:r>
            <a:r>
              <a:rPr lang="en-US" sz="2000" b="1" kern="0" noProof="0" dirty="0">
                <a:solidFill>
                  <a:prstClr val="black"/>
                </a:solidFill>
              </a:rPr>
              <a:t>Harpo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7248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 Division of Labor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70695"/>
              </p:ext>
            </p:extLst>
          </p:nvPr>
        </p:nvGraphicFramePr>
        <p:xfrm>
          <a:off x="1503829" y="2539646"/>
          <a:ext cx="9184341" cy="303525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480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8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4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9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Production for Direct Use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+mn-lt"/>
                        </a:rPr>
                        <a:t>Groucho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Harpo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Mangoes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  <a:latin typeface="+mn-lt"/>
                          <a:ea typeface="+mn-ea"/>
                        </a:rPr>
                        <a:t>150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Times New Roman"/>
                        </a:rPr>
                        <a:t>50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Beef (lbs.)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baseline="0" dirty="0">
                          <a:effectLst/>
                          <a:latin typeface="+mn-lt"/>
                          <a:ea typeface="+mn-ea"/>
                        </a:rPr>
                        <a:t>300</a:t>
                      </a:r>
                      <a:endParaRPr lang="en-US" sz="20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Times New Roman"/>
                        </a:rPr>
                        <a:t>200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500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</a:rPr>
                        <a:t>Production According</a:t>
                      </a:r>
                      <a:r>
                        <a:rPr lang="en-GB" sz="2000" b="1" baseline="0" dirty="0">
                          <a:solidFill>
                            <a:schemeClr val="bg1"/>
                          </a:solidFill>
                          <a:effectLst/>
                        </a:rPr>
                        <a:t> to Efficiency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+mn-lt"/>
                          <a:ea typeface="+mn-ea"/>
                        </a:rPr>
                        <a:t>Groucho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Harpo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Gain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Mangoes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  <a:latin typeface="+mn-lt"/>
                          <a:ea typeface="+mn-ea"/>
                        </a:rPr>
                        <a:t>225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225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Beef (lbs.)</a:t>
                      </a:r>
                      <a:endParaRPr lang="en-US" sz="20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  <a:latin typeface="+mn-lt"/>
                          <a:ea typeface="+mn-ea"/>
                        </a:rPr>
                        <a:t>150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  <a:latin typeface="+mn-lt"/>
                        </a:rPr>
                        <a:t>400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550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/>
                        </a:rPr>
                        <a:t>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9E32CF0-B3E7-1232-8EBC-15D2453F38B1}"/>
              </a:ext>
            </a:extLst>
          </p:cNvPr>
          <p:cNvSpPr/>
          <p:nvPr/>
        </p:nvSpPr>
        <p:spPr>
          <a:xfrm>
            <a:off x="1461246" y="5900641"/>
            <a:ext cx="92695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</a:rPr>
              <a:t>Production Gains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63565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Differences in Efficiency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8629" y="2097742"/>
            <a:ext cx="85747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accounts for the differences in relative costs of production for different people? </a:t>
            </a:r>
          </a:p>
          <a:p>
            <a:endParaRPr lang="en-US" sz="3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Differences in suitability of natural resources</a:t>
            </a:r>
          </a:p>
          <a:p>
            <a:pPr lvl="1"/>
            <a:endParaRPr lang="en-US" sz="3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Differences in given capital stock</a:t>
            </a:r>
          </a:p>
          <a:p>
            <a:pPr lvl="1"/>
            <a:endParaRPr lang="en-US" sz="3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Differences in skill or desirability of labor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3134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849</Words>
  <Application>Microsoft Office PowerPoint</Application>
  <PresentationFormat>Widescreen</PresentationFormat>
  <Paragraphs>169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Times New Roman</vt:lpstr>
      <vt:lpstr>Office Theme</vt:lpstr>
      <vt:lpstr>The Division of Labor and Social Order</vt:lpstr>
      <vt:lpstr>Relevant Literature</vt:lpstr>
      <vt:lpstr>Contrasting Views</vt:lpstr>
      <vt:lpstr>Modes of Production</vt:lpstr>
      <vt:lpstr>The Division of Labor</vt:lpstr>
      <vt:lpstr>The Division of Labor</vt:lpstr>
      <vt:lpstr>The Division of Labor</vt:lpstr>
      <vt:lpstr>The Division of Labor</vt:lpstr>
      <vt:lpstr>Differences in Efficiency</vt:lpstr>
      <vt:lpstr>The Division of Labor</vt:lpstr>
      <vt:lpstr>The Fundamental Social Phenomenon</vt:lpstr>
      <vt:lpstr>The Division of Labor and Social Order</vt:lpstr>
      <vt:lpstr>Private Property a Necessity</vt:lpstr>
      <vt:lpstr>Economic Calculation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Ritenour, Shawn R</dc:creator>
  <cp:lastModifiedBy>Ritenour, Shawn R</cp:lastModifiedBy>
  <cp:revision>55</cp:revision>
  <dcterms:created xsi:type="dcterms:W3CDTF">2019-07-09T17:43:25Z</dcterms:created>
  <dcterms:modified xsi:type="dcterms:W3CDTF">2026-07-20T11:55:32Z</dcterms:modified>
</cp:coreProperties>
</file>