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5" r:id="rId1"/>
  </p:sldMasterIdLst>
  <p:notesMasterIdLst>
    <p:notesMasterId r:id="rId13"/>
  </p:notesMasterIdLst>
  <p:handoutMasterIdLst>
    <p:handoutMasterId r:id="rId14"/>
  </p:handoutMasterIdLst>
  <p:sldIdLst>
    <p:sldId id="258" r:id="rId2"/>
    <p:sldId id="367" r:id="rId3"/>
    <p:sldId id="347" r:id="rId4"/>
    <p:sldId id="353" r:id="rId5"/>
    <p:sldId id="345" r:id="rId6"/>
    <p:sldId id="326" r:id="rId7"/>
    <p:sldId id="368" r:id="rId8"/>
    <p:sldId id="354" r:id="rId9"/>
    <p:sldId id="280" r:id="rId10"/>
    <p:sldId id="350" r:id="rId11"/>
    <p:sldId id="369" r:id="rId12"/>
  </p:sldIdLst>
  <p:sldSz cx="12192000" cy="6858000"/>
  <p:notesSz cx="6858000" cy="9144000"/>
  <p:embeddedFontLst>
    <p:embeddedFont>
      <p:font typeface="Abadi" panose="020B0604020104020204" pitchFamily="34" charset="0"/>
      <p:regular r:id="rId15"/>
      <p:bold r:id="rId16"/>
      <p:italic r:id="rId17"/>
      <p:boldItalic r:id="rId18"/>
    </p:embeddedFont>
    <p:embeddedFont>
      <p:font typeface="Slate Pro Light" panose="02000306040000020004" pitchFamily="2" charset="0"/>
      <p:regular r:id="rId19"/>
    </p:embeddedFont>
    <p:embeddedFont>
      <p:font typeface="Tahoma" panose="020B0604030504040204" pitchFamily="34" charset="0"/>
      <p:regular r:id="rId20"/>
      <p:bold r:id="rId21"/>
    </p:embeddedFont>
  </p:embeddedFontLst>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3366FF"/>
    <a:srgbClr val="B46B22"/>
    <a:srgbClr val="D60093"/>
    <a:srgbClr val="FF66CC"/>
    <a:srgbClr val="003399"/>
    <a:srgbClr val="C6C5B2"/>
    <a:srgbClr val="B3B299"/>
    <a:srgbClr val="99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532" autoAdjust="0"/>
    <p:restoredTop sz="81887" autoAdjust="0"/>
  </p:normalViewPr>
  <p:slideViewPr>
    <p:cSldViewPr>
      <p:cViewPr varScale="1">
        <p:scale>
          <a:sx n="46" d="100"/>
          <a:sy n="46" d="100"/>
        </p:scale>
        <p:origin x="72" y="684"/>
      </p:cViewPr>
      <p:guideLst>
        <p:guide orient="horz" pos="2160"/>
        <p:guide pos="3840"/>
      </p:guideLst>
    </p:cSldViewPr>
  </p:slideViewPr>
  <p:outlineViewPr>
    <p:cViewPr>
      <p:scale>
        <a:sx n="33" d="100"/>
        <a:sy n="33" d="100"/>
      </p:scale>
      <p:origin x="0" y="0"/>
    </p:cViewPr>
  </p:outlineViewPr>
  <p:notesTextViewPr>
    <p:cViewPr>
      <p:scale>
        <a:sx n="3" d="2"/>
        <a:sy n="3" d="2"/>
      </p:scale>
      <p:origin x="-6" y="-18"/>
    </p:cViewPr>
  </p:notesTextViewPr>
  <p:sorterViewPr>
    <p:cViewPr>
      <p:scale>
        <a:sx n="120" d="100"/>
        <a:sy n="120" d="100"/>
      </p:scale>
      <p:origin x="0" y="-488"/>
    </p:cViewPr>
  </p:sorterViewPr>
  <p:notesViewPr>
    <p:cSldViewPr>
      <p:cViewPr varScale="1">
        <p:scale>
          <a:sx n="78" d="100"/>
          <a:sy n="78" d="100"/>
        </p:scale>
        <p:origin x="-49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dirty="0">
              <a:latin typeface="Abadi" panose="020B0604020104020204" pitchFamily="34" charset="0"/>
            </a:endParaRPr>
          </a:p>
        </p:txBody>
      </p:sp>
      <p:sp>
        <p:nvSpPr>
          <p:cNvPr id="706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dirty="0">
              <a:latin typeface="Abadi" panose="020B0604020104020204" pitchFamily="34" charset="0"/>
            </a:endParaRPr>
          </a:p>
        </p:txBody>
      </p:sp>
      <p:sp>
        <p:nvSpPr>
          <p:cNvPr id="706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dirty="0">
              <a:latin typeface="Abadi" panose="020B0604020104020204" pitchFamily="34" charset="0"/>
            </a:endParaRPr>
          </a:p>
        </p:txBody>
      </p:sp>
      <p:sp>
        <p:nvSpPr>
          <p:cNvPr id="706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56574CE1-1A75-46B1-A2AB-90A699D9B8D6}" type="slidenum">
              <a:rPr lang="en-US">
                <a:latin typeface="Abadi" panose="020B0604020104020204" pitchFamily="34" charset="0"/>
              </a:rPr>
              <a:pPr/>
              <a:t>‹#›</a:t>
            </a:fld>
            <a:endParaRPr lang="en-US" dirty="0">
              <a:latin typeface="Abadi" panose="020B0604020104020204" pitchFamily="34" charset="0"/>
            </a:endParaRPr>
          </a:p>
        </p:txBody>
      </p:sp>
    </p:spTree>
    <p:extLst>
      <p:ext uri="{BB962C8B-B14F-4D97-AF65-F5344CB8AC3E}">
        <p14:creationId xmlns:p14="http://schemas.microsoft.com/office/powerpoint/2010/main" val="2961678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badi" panose="020B0604020104020204" pitchFamily="34" charset="0"/>
              </a:defRPr>
            </a:lvl1pPr>
          </a:lstStyle>
          <a:p>
            <a:endParaRPr lang="en-US" dirty="0"/>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badi" panose="020B0604020104020204" pitchFamily="34" charset="0"/>
              </a:defRPr>
            </a:lvl1pPr>
          </a:lstStyle>
          <a:p>
            <a:endParaRPr lang="en-US" dirty="0"/>
          </a:p>
        </p:txBody>
      </p:sp>
      <p:sp>
        <p:nvSpPr>
          <p:cNvPr id="30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badi" panose="020B0604020104020204" pitchFamily="34" charset="0"/>
              </a:defRPr>
            </a:lvl1pPr>
          </a:lstStyle>
          <a:p>
            <a:endParaRPr lang="en-US"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badi" panose="020B0604020104020204" pitchFamily="34" charset="0"/>
              </a:defRPr>
            </a:lvl1pPr>
          </a:lstStyle>
          <a:p>
            <a:fld id="{CF1413B0-C83F-49B4-839C-2F4F6DBEEB5D}" type="slidenum">
              <a:rPr lang="en-US" smtClean="0"/>
              <a:pPr/>
              <a:t>‹#›</a:t>
            </a:fld>
            <a:endParaRPr lang="en-US" dirty="0"/>
          </a:p>
        </p:txBody>
      </p:sp>
    </p:spTree>
    <p:extLst>
      <p:ext uri="{BB962C8B-B14F-4D97-AF65-F5344CB8AC3E}">
        <p14:creationId xmlns:p14="http://schemas.microsoft.com/office/powerpoint/2010/main" val="6695591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badi" panose="020B0604020104020204" pitchFamily="34" charset="0"/>
        <a:ea typeface="+mn-ea"/>
        <a:cs typeface="+mn-cs"/>
      </a:defRPr>
    </a:lvl1pPr>
    <a:lvl2pPr marL="457200" algn="l" rtl="0" fontAlgn="base">
      <a:spcBef>
        <a:spcPct val="30000"/>
      </a:spcBef>
      <a:spcAft>
        <a:spcPct val="0"/>
      </a:spcAft>
      <a:defRPr sz="1200" kern="1200">
        <a:solidFill>
          <a:schemeClr val="tx1"/>
        </a:solidFill>
        <a:latin typeface="Abadi" panose="020B0604020104020204" pitchFamily="34" charset="0"/>
        <a:ea typeface="+mn-ea"/>
        <a:cs typeface="+mn-cs"/>
      </a:defRPr>
    </a:lvl2pPr>
    <a:lvl3pPr marL="914400" algn="l" rtl="0" fontAlgn="base">
      <a:spcBef>
        <a:spcPct val="30000"/>
      </a:spcBef>
      <a:spcAft>
        <a:spcPct val="0"/>
      </a:spcAft>
      <a:defRPr sz="1200" kern="1200">
        <a:solidFill>
          <a:schemeClr val="tx1"/>
        </a:solidFill>
        <a:latin typeface="Abadi" panose="020B0604020104020204" pitchFamily="34" charset="0"/>
        <a:ea typeface="+mn-ea"/>
        <a:cs typeface="+mn-cs"/>
      </a:defRPr>
    </a:lvl3pPr>
    <a:lvl4pPr marL="1371600" algn="l" rtl="0" fontAlgn="base">
      <a:spcBef>
        <a:spcPct val="30000"/>
      </a:spcBef>
      <a:spcAft>
        <a:spcPct val="0"/>
      </a:spcAft>
      <a:defRPr sz="1200" kern="1200">
        <a:solidFill>
          <a:schemeClr val="tx1"/>
        </a:solidFill>
        <a:latin typeface="Abadi" panose="020B0604020104020204" pitchFamily="34" charset="0"/>
        <a:ea typeface="+mn-ea"/>
        <a:cs typeface="+mn-cs"/>
      </a:defRPr>
    </a:lvl4pPr>
    <a:lvl5pPr marL="1828800" algn="l" rtl="0" fontAlgn="base">
      <a:spcBef>
        <a:spcPct val="30000"/>
      </a:spcBef>
      <a:spcAft>
        <a:spcPct val="0"/>
      </a:spcAft>
      <a:defRPr sz="1200" kern="1200">
        <a:solidFill>
          <a:schemeClr val="tx1"/>
        </a:solidFill>
        <a:latin typeface="Abadi" panose="020B06040201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1175D5-3AA2-48F1-8E80-DAF9A293DD07}" type="slidenum">
              <a:rPr lang="en-US"/>
              <a:pPr/>
              <a:t>1</a:t>
            </a:fld>
            <a:endParaRPr lang="en-US" dirty="0"/>
          </a:p>
        </p:txBody>
      </p:sp>
      <p:sp>
        <p:nvSpPr>
          <p:cNvPr id="68610" name="Rectangle 2"/>
          <p:cNvSpPr>
            <a:spLocks noGrp="1" noRot="1" noChangeAspect="1" noChangeArrowheads="1" noTextEdit="1"/>
          </p:cNvSpPr>
          <p:nvPr>
            <p:ph type="sldImg"/>
          </p:nvPr>
        </p:nvSpPr>
        <p:spPr>
          <a:xfrm>
            <a:off x="381000" y="685800"/>
            <a:ext cx="6096000" cy="3429000"/>
          </a:xfrm>
          <a:ln/>
        </p:spPr>
      </p:sp>
      <p:sp>
        <p:nvSpPr>
          <p:cNvPr id="6861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36145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413B0-C83F-49B4-839C-2F4F6DBEEB5D}" type="slidenum">
              <a:rPr lang="en-US" smtClean="0"/>
              <a:pPr/>
              <a:t>10</a:t>
            </a:fld>
            <a:endParaRPr lang="en-US" dirty="0"/>
          </a:p>
        </p:txBody>
      </p:sp>
    </p:spTree>
    <p:extLst>
      <p:ext uri="{BB962C8B-B14F-4D97-AF65-F5344CB8AC3E}">
        <p14:creationId xmlns:p14="http://schemas.microsoft.com/office/powerpoint/2010/main" val="3591443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DD492-09C6-898F-F6A4-F7E8266E0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6C9B7-CDA0-6A45-55B9-E4F2C009A49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9A184BB-5632-FDAD-6FD2-D3A2C5F56B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732458-AED3-4A52-D1B6-86F99E204B11}"/>
              </a:ext>
            </a:extLst>
          </p:cNvPr>
          <p:cNvSpPr>
            <a:spLocks noGrp="1"/>
          </p:cNvSpPr>
          <p:nvPr>
            <p:ph type="sldNum" sz="quarter" idx="5"/>
          </p:nvPr>
        </p:nvSpPr>
        <p:spPr/>
        <p:txBody>
          <a:bodyPr/>
          <a:lstStyle/>
          <a:p>
            <a:fld id="{CF1413B0-C83F-49B4-839C-2F4F6DBEEB5D}" type="slidenum">
              <a:rPr lang="en-US" smtClean="0"/>
              <a:pPr/>
              <a:t>11</a:t>
            </a:fld>
            <a:endParaRPr lang="en-US" dirty="0"/>
          </a:p>
        </p:txBody>
      </p:sp>
    </p:spTree>
    <p:extLst>
      <p:ext uri="{BB962C8B-B14F-4D97-AF65-F5344CB8AC3E}">
        <p14:creationId xmlns:p14="http://schemas.microsoft.com/office/powerpoint/2010/main" val="993025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A50F4-914E-6BFF-1FB5-EB9A22EDB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32074-2718-78AD-7540-7A6E487FB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2129C-7DCF-D5DD-40EA-B616FE367A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7004D-0614-37A3-B626-1E019990A21C}"/>
              </a:ext>
            </a:extLst>
          </p:cNvPr>
          <p:cNvSpPr>
            <a:spLocks noGrp="1"/>
          </p:cNvSpPr>
          <p:nvPr>
            <p:ph type="sldNum" sz="quarter" idx="10"/>
          </p:nvPr>
        </p:nvSpPr>
        <p:spPr/>
        <p:txBody>
          <a:bodyPr/>
          <a:lstStyle/>
          <a:p>
            <a:fld id="{CF1413B0-C83F-49B4-839C-2F4F6DBEEB5D}" type="slidenum">
              <a:rPr lang="en-US" smtClean="0"/>
              <a:pPr/>
              <a:t>2</a:t>
            </a:fld>
            <a:endParaRPr lang="en-US" dirty="0"/>
          </a:p>
        </p:txBody>
      </p:sp>
    </p:spTree>
    <p:extLst>
      <p:ext uri="{BB962C8B-B14F-4D97-AF65-F5344CB8AC3E}">
        <p14:creationId xmlns:p14="http://schemas.microsoft.com/office/powerpoint/2010/main" val="2039822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413B0-C83F-49B4-839C-2F4F6DBEEB5D}" type="slidenum">
              <a:rPr lang="en-US" smtClean="0"/>
              <a:pPr/>
              <a:t>3</a:t>
            </a:fld>
            <a:endParaRPr lang="en-US" dirty="0"/>
          </a:p>
        </p:txBody>
      </p:sp>
    </p:spTree>
    <p:extLst>
      <p:ext uri="{BB962C8B-B14F-4D97-AF65-F5344CB8AC3E}">
        <p14:creationId xmlns:p14="http://schemas.microsoft.com/office/powerpoint/2010/main" val="2390531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1413B0-C83F-49B4-839C-2F4F6DBEEB5D}" type="slidenum">
              <a:rPr lang="en-US" smtClean="0"/>
              <a:pPr/>
              <a:t>4</a:t>
            </a:fld>
            <a:endParaRPr lang="en-US" dirty="0"/>
          </a:p>
        </p:txBody>
      </p:sp>
    </p:spTree>
    <p:extLst>
      <p:ext uri="{BB962C8B-B14F-4D97-AF65-F5344CB8AC3E}">
        <p14:creationId xmlns:p14="http://schemas.microsoft.com/office/powerpoint/2010/main" val="2072951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5F0CC-33FC-8190-6F26-0866EEE96F83}"/>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27360EC7-0C5D-C5D2-7DE3-C6C743E2138F}"/>
              </a:ext>
            </a:extLst>
          </p:cNvPr>
          <p:cNvSpPr>
            <a:spLocks noGrp="1" noChangeArrowheads="1"/>
          </p:cNvSpPr>
          <p:nvPr>
            <p:ph type="sldNum" sz="quarter" idx="5"/>
          </p:nvPr>
        </p:nvSpPr>
        <p:spPr>
          <a:ln/>
        </p:spPr>
        <p:txBody>
          <a:bodyPr/>
          <a:lstStyle/>
          <a:p>
            <a:fld id="{9AAFF1F4-3DC9-431A-933D-E61793E62B95}" type="slidenum">
              <a:rPr lang="en-US"/>
              <a:pPr/>
              <a:t>5</a:t>
            </a:fld>
            <a:endParaRPr lang="en-US"/>
          </a:p>
        </p:txBody>
      </p:sp>
      <p:sp>
        <p:nvSpPr>
          <p:cNvPr id="217090" name="Rectangle 2">
            <a:extLst>
              <a:ext uri="{FF2B5EF4-FFF2-40B4-BE49-F238E27FC236}">
                <a16:creationId xmlns:a16="http://schemas.microsoft.com/office/drawing/2014/main" id="{7D2C3097-0217-A59A-37FE-F64220FB5300}"/>
              </a:ext>
            </a:extLst>
          </p:cNvPr>
          <p:cNvSpPr>
            <a:spLocks noGrp="1" noRot="1" noChangeAspect="1" noChangeArrowheads="1" noTextEdit="1"/>
          </p:cNvSpPr>
          <p:nvPr>
            <p:ph type="sldImg"/>
          </p:nvPr>
        </p:nvSpPr>
        <p:spPr>
          <a:ln/>
        </p:spPr>
      </p:sp>
      <p:sp>
        <p:nvSpPr>
          <p:cNvPr id="217091" name="Rectangle 3">
            <a:extLst>
              <a:ext uri="{FF2B5EF4-FFF2-40B4-BE49-F238E27FC236}">
                <a16:creationId xmlns:a16="http://schemas.microsoft.com/office/drawing/2014/main" id="{0F02C682-A52E-70E1-1F69-C6B3592D41A9}"/>
              </a:ext>
            </a:extLst>
          </p:cNvPr>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8569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D1D1C88-172B-4A3C-94CC-284B95B2FD5A}" type="slidenum">
              <a:rPr lang="en-US" altLang="en-US" smtClean="0">
                <a:latin typeface="Arial" charset="0"/>
              </a:rPr>
              <a:pPr/>
              <a:t>6</a:t>
            </a:fld>
            <a:endParaRPr lang="en-US" altLang="en-US">
              <a:latin typeface="Arial"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Isolable – value of the factor’s service can be appraised separately from those of the other factors</a:t>
            </a:r>
          </a:p>
          <a:p>
            <a:pPr eaLnBrk="1" hangingPunct="1"/>
            <a:endParaRPr lang="en-US" altLang="en-US"/>
          </a:p>
          <a:p>
            <a:pPr eaLnBrk="1" hangingPunct="1"/>
            <a:r>
              <a:rPr lang="en-US" altLang="en-US"/>
              <a:t>Specific factors – can only be used in one production process [largely ignored by mainstream production theory, which treats factor categories as schmoo]</a:t>
            </a:r>
          </a:p>
          <a:p>
            <a:pPr eaLnBrk="1" hangingPunct="1"/>
            <a:endParaRPr lang="en-US" altLang="en-US"/>
          </a:p>
          <a:p>
            <a:pPr eaLnBrk="1" hangingPunct="1"/>
            <a:r>
              <a:rPr lang="en-US" altLang="en-US"/>
              <a:t>Note that DMRP gives the maximum willingness to pay on the part of factor users; the actual price will depend on supply conditions as well [bargaining]</a:t>
            </a:r>
          </a:p>
        </p:txBody>
      </p:sp>
    </p:spTree>
    <p:extLst>
      <p:ext uri="{BB962C8B-B14F-4D97-AF65-F5344CB8AC3E}">
        <p14:creationId xmlns:p14="http://schemas.microsoft.com/office/powerpoint/2010/main" val="3225801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1413B0-C83F-49B4-839C-2F4F6DBEEB5D}" type="slidenum">
              <a:rPr lang="en-US" smtClean="0"/>
              <a:pPr/>
              <a:t>7</a:t>
            </a:fld>
            <a:endParaRPr lang="en-US" dirty="0"/>
          </a:p>
        </p:txBody>
      </p:sp>
    </p:spTree>
    <p:extLst>
      <p:ext uri="{BB962C8B-B14F-4D97-AF65-F5344CB8AC3E}">
        <p14:creationId xmlns:p14="http://schemas.microsoft.com/office/powerpoint/2010/main" val="1117029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1413B0-C83F-49B4-839C-2F4F6DBEEB5D}" type="slidenum">
              <a:rPr lang="en-US" smtClean="0"/>
              <a:pPr/>
              <a:t>8</a:t>
            </a:fld>
            <a:endParaRPr lang="en-US"/>
          </a:p>
        </p:txBody>
      </p:sp>
    </p:spTree>
    <p:extLst>
      <p:ext uri="{BB962C8B-B14F-4D97-AF65-F5344CB8AC3E}">
        <p14:creationId xmlns:p14="http://schemas.microsoft.com/office/powerpoint/2010/main" val="2958117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C3F27-C0C7-40CF-A635-DC1A8A49FA8D}" type="slidenum">
              <a:rPr lang="en-US"/>
              <a:pPr/>
              <a:t>9</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4665" name="Rectangle 153"/>
          <p:cNvSpPr>
            <a:spLocks noGrp="1" noChangeArrowheads="1"/>
          </p:cNvSpPr>
          <p:nvPr>
            <p:ph type="ctrTitle" sz="quarter"/>
          </p:nvPr>
        </p:nvSpPr>
        <p:spPr>
          <a:xfrm>
            <a:off x="508000" y="609601"/>
            <a:ext cx="7721600" cy="1736725"/>
          </a:xfrm>
        </p:spPr>
        <p:txBody>
          <a:bodyPr anchor="b" anchorCtr="1"/>
          <a:lstStyle>
            <a:lvl1pPr>
              <a:defRPr sz="4800">
                <a:latin typeface="Slate Pro Light" pitchFamily="50" charset="0"/>
                <a:cs typeface="Slate Pro Light" panose="02000306040000020004" pitchFamily="2" charset="0"/>
              </a:defRPr>
            </a:lvl1pPr>
          </a:lstStyle>
          <a:p>
            <a:r>
              <a:rPr lang="en-US" dirty="0"/>
              <a:t>Click to edit Master title style</a:t>
            </a:r>
          </a:p>
        </p:txBody>
      </p:sp>
      <p:sp>
        <p:nvSpPr>
          <p:cNvPr id="64666" name="Rectangle 154"/>
          <p:cNvSpPr>
            <a:spLocks noGrp="1" noChangeArrowheads="1"/>
          </p:cNvSpPr>
          <p:nvPr>
            <p:ph type="subTitle" sz="quarter" idx="1"/>
          </p:nvPr>
        </p:nvSpPr>
        <p:spPr>
          <a:xfrm>
            <a:off x="812800" y="2819400"/>
            <a:ext cx="8229600" cy="1752600"/>
          </a:xfrm>
        </p:spPr>
        <p:txBody>
          <a:bodyPr/>
          <a:lstStyle>
            <a:lvl1pPr marL="0" indent="0">
              <a:buFont typeface="Arial" charset="0"/>
              <a:buNone/>
              <a:defRPr sz="3000">
                <a:solidFill>
                  <a:schemeClr val="tx1"/>
                </a:solidFill>
                <a:latin typeface="Slate Pro Light" pitchFamily="50" charset="0"/>
              </a:defRPr>
            </a:lvl1pPr>
          </a:lstStyle>
          <a:p>
            <a:r>
              <a:rPr lang="en-US" dirty="0"/>
              <a:t>Click to edit Master subtitle style</a:t>
            </a:r>
          </a:p>
        </p:txBody>
      </p:sp>
    </p:spTree>
  </p:cSld>
  <p:clrMapOvr>
    <a:masterClrMapping/>
  </p:clrMapOvr>
  <p:transition>
    <p:pull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pull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7151" y="228600"/>
            <a:ext cx="2846916"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2167" y="228600"/>
            <a:ext cx="8341784"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pull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pull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pull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06401" y="1219200"/>
            <a:ext cx="5592233"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01834" y="1219200"/>
            <a:ext cx="5592233"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pull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pull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pull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pull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pull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pull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641" name="Rectangle 153"/>
          <p:cNvSpPr>
            <a:spLocks noGrp="1" noRot="1" noChangeArrowheads="1"/>
          </p:cNvSpPr>
          <p:nvPr>
            <p:ph type="title"/>
          </p:nvPr>
        </p:nvSpPr>
        <p:spPr bwMode="auto">
          <a:xfrm>
            <a:off x="402167" y="228600"/>
            <a:ext cx="11387667"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63645" name="Rectangle 157"/>
          <p:cNvSpPr>
            <a:spLocks noGrp="1" noRot="1" noChangeArrowheads="1"/>
          </p:cNvSpPr>
          <p:nvPr>
            <p:ph type="body" idx="1"/>
          </p:nvPr>
        </p:nvSpPr>
        <p:spPr bwMode="auto">
          <a:xfrm>
            <a:off x="406400" y="1219200"/>
            <a:ext cx="11387667"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pull dir="u"/>
  </p:transition>
  <p:txStyles>
    <p:titleStyle>
      <a:lvl1pPr algn="l" rtl="0" fontAlgn="base">
        <a:spcBef>
          <a:spcPct val="0"/>
        </a:spcBef>
        <a:spcAft>
          <a:spcPct val="0"/>
        </a:spcAft>
        <a:defRPr sz="3200">
          <a:solidFill>
            <a:srgbClr val="003399"/>
          </a:solidFill>
          <a:latin typeface="Slate Pro Light" pitchFamily="50" charset="0"/>
          <a:ea typeface="+mj-ea"/>
          <a:cs typeface="+mj-cs"/>
        </a:defRPr>
      </a:lvl1pPr>
      <a:lvl2pPr algn="l" rtl="0" fontAlgn="base">
        <a:spcBef>
          <a:spcPct val="0"/>
        </a:spcBef>
        <a:spcAft>
          <a:spcPct val="0"/>
        </a:spcAft>
        <a:defRPr sz="3200">
          <a:solidFill>
            <a:srgbClr val="003399"/>
          </a:solidFill>
          <a:latin typeface="Calibri" pitchFamily="34" charset="0"/>
        </a:defRPr>
      </a:lvl2pPr>
      <a:lvl3pPr algn="l" rtl="0" fontAlgn="base">
        <a:spcBef>
          <a:spcPct val="0"/>
        </a:spcBef>
        <a:spcAft>
          <a:spcPct val="0"/>
        </a:spcAft>
        <a:defRPr sz="3200">
          <a:solidFill>
            <a:srgbClr val="003399"/>
          </a:solidFill>
          <a:latin typeface="Calibri" pitchFamily="34" charset="0"/>
        </a:defRPr>
      </a:lvl3pPr>
      <a:lvl4pPr algn="l" rtl="0" fontAlgn="base">
        <a:spcBef>
          <a:spcPct val="0"/>
        </a:spcBef>
        <a:spcAft>
          <a:spcPct val="0"/>
        </a:spcAft>
        <a:defRPr sz="3200">
          <a:solidFill>
            <a:srgbClr val="003399"/>
          </a:solidFill>
          <a:latin typeface="Calibri" pitchFamily="34" charset="0"/>
        </a:defRPr>
      </a:lvl4pPr>
      <a:lvl5pPr algn="l" rtl="0" fontAlgn="base">
        <a:spcBef>
          <a:spcPct val="0"/>
        </a:spcBef>
        <a:spcAft>
          <a:spcPct val="0"/>
        </a:spcAft>
        <a:defRPr sz="3200">
          <a:solidFill>
            <a:srgbClr val="003399"/>
          </a:solidFill>
          <a:latin typeface="Calibri" pitchFamily="34" charset="0"/>
        </a:defRPr>
      </a:lvl5pPr>
      <a:lvl6pPr marL="457200" algn="l" rtl="0" fontAlgn="base">
        <a:spcBef>
          <a:spcPct val="0"/>
        </a:spcBef>
        <a:spcAft>
          <a:spcPct val="0"/>
        </a:spcAft>
        <a:defRPr sz="3200">
          <a:solidFill>
            <a:srgbClr val="003399"/>
          </a:solidFill>
          <a:latin typeface="Calibri" pitchFamily="34" charset="0"/>
        </a:defRPr>
      </a:lvl6pPr>
      <a:lvl7pPr marL="914400" algn="l" rtl="0" fontAlgn="base">
        <a:spcBef>
          <a:spcPct val="0"/>
        </a:spcBef>
        <a:spcAft>
          <a:spcPct val="0"/>
        </a:spcAft>
        <a:defRPr sz="3200">
          <a:solidFill>
            <a:srgbClr val="003399"/>
          </a:solidFill>
          <a:latin typeface="Calibri" pitchFamily="34" charset="0"/>
        </a:defRPr>
      </a:lvl7pPr>
      <a:lvl8pPr marL="1371600" algn="l" rtl="0" fontAlgn="base">
        <a:spcBef>
          <a:spcPct val="0"/>
        </a:spcBef>
        <a:spcAft>
          <a:spcPct val="0"/>
        </a:spcAft>
        <a:defRPr sz="3200">
          <a:solidFill>
            <a:srgbClr val="003399"/>
          </a:solidFill>
          <a:latin typeface="Calibri" pitchFamily="34" charset="0"/>
        </a:defRPr>
      </a:lvl8pPr>
      <a:lvl9pPr marL="1828800" algn="l" rtl="0" fontAlgn="base">
        <a:spcBef>
          <a:spcPct val="0"/>
        </a:spcBef>
        <a:spcAft>
          <a:spcPct val="0"/>
        </a:spcAft>
        <a:defRPr sz="3200">
          <a:solidFill>
            <a:srgbClr val="003399"/>
          </a:solidFill>
          <a:latin typeface="Calibri" pitchFamily="34" charset="0"/>
        </a:defRPr>
      </a:lvl9pPr>
    </p:titleStyle>
    <p:bodyStyle>
      <a:lvl1pPr marL="342900" indent="-342900" algn="l" rtl="0" fontAlgn="base">
        <a:spcBef>
          <a:spcPct val="20000"/>
        </a:spcBef>
        <a:spcAft>
          <a:spcPct val="0"/>
        </a:spcAft>
        <a:buClr>
          <a:srgbClr val="003399"/>
        </a:buClr>
        <a:buSzPct val="60000"/>
        <a:buFont typeface="Arial" charset="0"/>
        <a:buChar char="►"/>
        <a:defRPr sz="2400">
          <a:solidFill>
            <a:srgbClr val="003399"/>
          </a:solidFill>
          <a:latin typeface="Slate Pro Light" pitchFamily="50" charset="0"/>
          <a:ea typeface="+mn-ea"/>
          <a:cs typeface="+mn-cs"/>
        </a:defRPr>
      </a:lvl1pPr>
      <a:lvl2pPr marL="742950" indent="-28575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2pPr>
      <a:lvl3pPr marL="11430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3pPr>
      <a:lvl4pPr marL="1600200" indent="-22860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4pPr>
      <a:lvl5pPr marL="20574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5pPr>
      <a:lvl6pPr marL="25146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6pPr>
      <a:lvl7pPr marL="29718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7pPr>
      <a:lvl8pPr marL="34290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8pPr>
      <a:lvl9pPr marL="38862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Rectangle 5"/>
          <p:cNvSpPr>
            <a:spLocks noGrp="1" noChangeArrowheads="1"/>
          </p:cNvSpPr>
          <p:nvPr>
            <p:ph type="subTitle" idx="1"/>
          </p:nvPr>
        </p:nvSpPr>
        <p:spPr>
          <a:xfrm>
            <a:off x="1143000" y="3352800"/>
            <a:ext cx="6172200" cy="2895600"/>
          </a:xfrm>
        </p:spPr>
        <p:txBody>
          <a:bodyPr/>
          <a:lstStyle/>
          <a:p>
            <a:r>
              <a:rPr lang="en-US" sz="3600" dirty="0">
                <a:cs typeface="Slate Pro Light" pitchFamily="2" charset="0"/>
              </a:rPr>
              <a:t>Peter G. Klein</a:t>
            </a:r>
          </a:p>
          <a:p>
            <a:pPr>
              <a:spcBef>
                <a:spcPts val="1200"/>
              </a:spcBef>
            </a:pPr>
            <a:r>
              <a:rPr lang="en-US" sz="2800" dirty="0">
                <a:cs typeface="Slate Pro Light" pitchFamily="2" charset="0"/>
              </a:rPr>
              <a:t>Mises University 2026</a:t>
            </a:r>
          </a:p>
          <a:p>
            <a:pPr>
              <a:spcBef>
                <a:spcPts val="1200"/>
              </a:spcBef>
            </a:pPr>
            <a:r>
              <a:rPr lang="en-US" sz="2800" dirty="0">
                <a:cs typeface="Slate Pro Light" pitchFamily="2" charset="0"/>
              </a:rPr>
              <a:t>@petergklein</a:t>
            </a:r>
          </a:p>
          <a:p>
            <a:pPr>
              <a:spcBef>
                <a:spcPts val="0"/>
              </a:spcBef>
            </a:pPr>
            <a:r>
              <a:rPr lang="en-US" sz="2800" dirty="0">
                <a:cs typeface="Slate Pro Light" pitchFamily="2" charset="0"/>
              </a:rPr>
              <a:t>#MisesU</a:t>
            </a:r>
          </a:p>
        </p:txBody>
      </p:sp>
      <p:sp>
        <p:nvSpPr>
          <p:cNvPr id="67602" name="Text Box 18"/>
          <p:cNvSpPr txBox="1">
            <a:spLocks noChangeArrowheads="1"/>
          </p:cNvSpPr>
          <p:nvPr/>
        </p:nvSpPr>
        <p:spPr bwMode="auto">
          <a:xfrm>
            <a:off x="1143000" y="2057400"/>
            <a:ext cx="7867650" cy="923330"/>
          </a:xfrm>
          <a:prstGeom prst="rect">
            <a:avLst/>
          </a:prstGeom>
          <a:noFill/>
          <a:ln w="9525">
            <a:noFill/>
            <a:miter lim="800000"/>
            <a:headEnd/>
            <a:tailEnd/>
          </a:ln>
          <a:effectLst/>
        </p:spPr>
        <p:txBody>
          <a:bodyPr wrap="square">
            <a:spAutoFit/>
          </a:bodyPr>
          <a:lstStyle/>
          <a:p>
            <a:r>
              <a:rPr lang="en-US" sz="5400" dirty="0">
                <a:solidFill>
                  <a:srgbClr val="003399"/>
                </a:solidFill>
                <a:latin typeface="Slate Pro Light" pitchFamily="50" charset="0"/>
                <a:cs typeface="Slate Pro Light" pitchFamily="2" charset="0"/>
              </a:rPr>
              <a:t>Entrepreneurship</a:t>
            </a:r>
          </a:p>
        </p:txBody>
      </p:sp>
      <p:pic>
        <p:nvPicPr>
          <p:cNvPr id="3" name="Picture 2">
            <a:extLst>
              <a:ext uri="{FF2B5EF4-FFF2-40B4-BE49-F238E27FC236}">
                <a16:creationId xmlns:a16="http://schemas.microsoft.com/office/drawing/2014/main" id="{AE985A41-1BE6-819F-CB93-9BBDE2D9FF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2438399"/>
            <a:ext cx="4305209" cy="28956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863" y="381000"/>
            <a:ext cx="11387667" cy="838200"/>
          </a:xfrm>
        </p:spPr>
        <p:txBody>
          <a:bodyPr/>
          <a:lstStyle/>
          <a:p>
            <a:r>
              <a:rPr lang="en-US" dirty="0"/>
              <a:t>Entrepreneurship as judgment</a:t>
            </a:r>
          </a:p>
        </p:txBody>
      </p:sp>
      <p:sp>
        <p:nvSpPr>
          <p:cNvPr id="3" name="Content Placeholder 2"/>
          <p:cNvSpPr>
            <a:spLocks noGrp="1"/>
          </p:cNvSpPr>
          <p:nvPr>
            <p:ph idx="1"/>
          </p:nvPr>
        </p:nvSpPr>
        <p:spPr>
          <a:xfrm>
            <a:off x="402167" y="1219200"/>
            <a:ext cx="8513233" cy="5105400"/>
          </a:xfrm>
        </p:spPr>
        <p:txBody>
          <a:bodyPr/>
          <a:lstStyle/>
          <a:p>
            <a:r>
              <a:rPr lang="en-US" sz="2200" dirty="0"/>
              <a:t>Judgment: decision-making under uncertainty without a formal model or decision rule (intuition, gut feeling, </a:t>
            </a:r>
            <a:r>
              <a:rPr lang="en-US" sz="2200" i="1" dirty="0" err="1"/>
              <a:t>Verstehen</a:t>
            </a:r>
            <a:r>
              <a:rPr lang="en-US" sz="2200" dirty="0"/>
              <a:t>)</a:t>
            </a:r>
          </a:p>
          <a:p>
            <a:pPr marL="342900" lvl="1" indent="0" defTabSz="742950">
              <a:buNone/>
            </a:pPr>
            <a:r>
              <a:rPr lang="en-US" sz="2000" dirty="0"/>
              <a:t>“[T]he real entrepreneur is a speculator, a man eager to utilize his opinion about the future structure of the market for business operations promising profits. This specific anticipative understanding of the conditions of the uncertain future defies any rules and  systematization. It can be neither taught nor learned. . . . [The entrepreneur] sees the past and the present as other people do; </a:t>
            </a:r>
            <a:r>
              <a:rPr lang="en-US" sz="2000" dirty="0">
                <a:solidFill>
                  <a:srgbClr val="008000"/>
                </a:solidFill>
              </a:rPr>
              <a:t>but he judges the future in  a different way” </a:t>
            </a:r>
            <a:r>
              <a:rPr lang="en-US" sz="2000" dirty="0"/>
              <a:t>(Mises, 1949, p. 585).</a:t>
            </a:r>
          </a:p>
          <a:p>
            <a:r>
              <a:rPr lang="en-US" sz="2200" dirty="0"/>
              <a:t>Judgment is manifest in ownership (Mises’s capitalist-entrepreneur”).</a:t>
            </a:r>
          </a:p>
          <a:p>
            <a:pPr lvl="1"/>
            <a:r>
              <a:rPr lang="en-US" sz="2000" dirty="0"/>
              <a:t>Entrepreneur must own capital (taxi vs Uber drivers).</a:t>
            </a:r>
          </a:p>
          <a:p>
            <a:pPr lvl="1"/>
            <a:r>
              <a:rPr lang="en-US" sz="2000" dirty="0"/>
              <a:t>Buying or renting factors (capital goods) in the present,  deploying them in pursuit of profit in the (uncertain) future. </a:t>
            </a:r>
          </a:p>
          <a:p>
            <a:pPr defTabSz="296863">
              <a:spcBef>
                <a:spcPts val="0"/>
              </a:spcBef>
            </a:pPr>
            <a:endParaRPr lang="en-US" dirty="0"/>
          </a:p>
        </p:txBody>
      </p:sp>
      <p:pic>
        <p:nvPicPr>
          <p:cNvPr id="3074" name="Picture 2" descr="Amazon.com: The Capitalist and the Entrepreneur (LvMI) eBook : Klein, Peter  G., French, Douglas E.: Kindle Store">
            <a:extLst>
              <a:ext uri="{FF2B5EF4-FFF2-40B4-BE49-F238E27FC236}">
                <a16:creationId xmlns:a16="http://schemas.microsoft.com/office/drawing/2014/main" id="{F303D154-AF9B-3925-7131-C7BB921D3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8048" y="1371600"/>
            <a:ext cx="1883833" cy="2832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69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553A-C675-8561-F435-7A7CD2064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F3965-F05F-A591-D313-E95147FAE1F2}"/>
              </a:ext>
            </a:extLst>
          </p:cNvPr>
          <p:cNvSpPr>
            <a:spLocks noGrp="1"/>
          </p:cNvSpPr>
          <p:nvPr>
            <p:ph type="title"/>
          </p:nvPr>
        </p:nvSpPr>
        <p:spPr>
          <a:xfrm>
            <a:off x="416863" y="381000"/>
            <a:ext cx="11387667" cy="838200"/>
          </a:xfrm>
        </p:spPr>
        <p:txBody>
          <a:bodyPr/>
          <a:lstStyle/>
          <a:p>
            <a:r>
              <a:rPr lang="en-US" dirty="0"/>
              <a:t>How do entrepreneurs think?</a:t>
            </a:r>
          </a:p>
        </p:txBody>
      </p:sp>
      <p:sp>
        <p:nvSpPr>
          <p:cNvPr id="3" name="Content Placeholder 2">
            <a:extLst>
              <a:ext uri="{FF2B5EF4-FFF2-40B4-BE49-F238E27FC236}">
                <a16:creationId xmlns:a16="http://schemas.microsoft.com/office/drawing/2014/main" id="{6ACAE49F-0D82-C881-E1BC-671DF61626AF}"/>
              </a:ext>
            </a:extLst>
          </p:cNvPr>
          <p:cNvSpPr>
            <a:spLocks noGrp="1"/>
          </p:cNvSpPr>
          <p:nvPr>
            <p:ph idx="1"/>
          </p:nvPr>
        </p:nvSpPr>
        <p:spPr>
          <a:xfrm>
            <a:off x="402167" y="1219200"/>
            <a:ext cx="11180233" cy="5105400"/>
          </a:xfrm>
        </p:spPr>
        <p:txBody>
          <a:bodyPr/>
          <a:lstStyle/>
          <a:p>
            <a:r>
              <a:rPr lang="en-US" sz="2200" dirty="0">
                <a:solidFill>
                  <a:schemeClr val="tx1"/>
                </a:solidFill>
              </a:rPr>
              <a:t>Opportunity-discovery view (based on a misreading of Israel Kirzner): Entrepreneurs have a flash of insight, then pursue opportunities without regard to resources currently at hand</a:t>
            </a:r>
          </a:p>
          <a:p>
            <a:r>
              <a:rPr lang="en-US" sz="2200" dirty="0">
                <a:solidFill>
                  <a:schemeClr val="tx1"/>
                </a:solidFill>
              </a:rPr>
              <a:t>Bricolage/effectuation view: Entrepreneurs use what they have, without a goal in mind</a:t>
            </a:r>
          </a:p>
          <a:p>
            <a:r>
              <a:rPr lang="en-US" sz="2200" dirty="0">
                <a:solidFill>
                  <a:schemeClr val="tx1"/>
                </a:solidFill>
              </a:rPr>
              <a:t>Theory-based view / “scientific method”: Entrepreneurs (should) think like scientists, formulating and testing hypotheses, revising beliefs using Bayesian updating (“naïve Popperianism”)</a:t>
            </a:r>
            <a:endParaRPr lang="en-US" sz="2000" dirty="0">
              <a:solidFill>
                <a:schemeClr val="tx1"/>
              </a:solidFill>
            </a:endParaRPr>
          </a:p>
          <a:p>
            <a:pPr defTabSz="296863">
              <a:spcBef>
                <a:spcPts val="0"/>
              </a:spcBef>
            </a:pPr>
            <a:endParaRPr lang="en-US" dirty="0"/>
          </a:p>
        </p:txBody>
      </p:sp>
      <p:pic>
        <p:nvPicPr>
          <p:cNvPr id="1026" name="Picture 2" descr="Theory and History - Wikipedia">
            <a:extLst>
              <a:ext uri="{FF2B5EF4-FFF2-40B4-BE49-F238E27FC236}">
                <a16:creationId xmlns:a16="http://schemas.microsoft.com/office/drawing/2014/main" id="{2574FC76-0873-2289-FB5F-24C530CB3D0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40" t="3333" r="4140" b="5556"/>
          <a:stretch>
            <a:fillRect/>
          </a:stretch>
        </p:blipFill>
        <p:spPr bwMode="auto">
          <a:xfrm>
            <a:off x="9144001" y="3429000"/>
            <a:ext cx="1723761" cy="26175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8D0AF886-C7C7-FAC8-2C4C-8CAA635BE4AB}"/>
              </a:ext>
            </a:extLst>
          </p:cNvPr>
          <p:cNvSpPr txBox="1">
            <a:spLocks/>
          </p:cNvSpPr>
          <p:nvPr/>
        </p:nvSpPr>
        <p:spPr bwMode="auto">
          <a:xfrm>
            <a:off x="396499" y="3093204"/>
            <a:ext cx="8747502" cy="3200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003399"/>
              </a:buClr>
              <a:buSzPct val="60000"/>
              <a:buFont typeface="Arial" charset="0"/>
              <a:buChar char="►"/>
              <a:defRPr sz="2400">
                <a:solidFill>
                  <a:srgbClr val="003399"/>
                </a:solidFill>
                <a:latin typeface="Slate Pro Light" pitchFamily="50" charset="0"/>
                <a:ea typeface="+mn-ea"/>
                <a:cs typeface="+mn-cs"/>
              </a:defRPr>
            </a:lvl1pPr>
            <a:lvl2pPr marL="742950" indent="-28575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2pPr>
            <a:lvl3pPr marL="11430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3pPr>
            <a:lvl4pPr marL="1600200" indent="-22860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4pPr>
            <a:lvl5pPr marL="20574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5pPr>
            <a:lvl6pPr marL="25146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6pPr>
            <a:lvl7pPr marL="29718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7pPr>
            <a:lvl8pPr marL="34290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8pPr>
            <a:lvl9pPr marL="38862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9pPr>
          </a:lstStyle>
          <a:p>
            <a:pPr defTabSz="296863" eaLnBrk="1" hangingPunct="1">
              <a:spcBef>
                <a:spcPts val="528"/>
              </a:spcBef>
              <a:spcAft>
                <a:spcPts val="300"/>
              </a:spcAft>
            </a:pPr>
            <a:r>
              <a:rPr lang="en-US" sz="2200" kern="0" dirty="0">
                <a:solidFill>
                  <a:schemeClr val="tx1"/>
                </a:solidFill>
              </a:rPr>
              <a:t>Austrian view: entrepreneurs as “historians of the future” (Mises)</a:t>
            </a:r>
          </a:p>
          <a:p>
            <a:pPr lvl="1" defTabSz="296863" eaLnBrk="1" hangingPunct="1">
              <a:spcBef>
                <a:spcPts val="0"/>
              </a:spcBef>
              <a:spcAft>
                <a:spcPts val="300"/>
              </a:spcAft>
            </a:pPr>
            <a:r>
              <a:rPr lang="en-US" sz="2000" kern="0" dirty="0">
                <a:solidFill>
                  <a:srgbClr val="008000"/>
                </a:solidFill>
              </a:rPr>
              <a:t>Praxeology:</a:t>
            </a:r>
            <a:r>
              <a:rPr lang="en-US" sz="2000" kern="0" dirty="0"/>
              <a:t> logical, deductive, general theory of human action </a:t>
            </a:r>
          </a:p>
          <a:p>
            <a:pPr lvl="1" defTabSz="296863" eaLnBrk="1" hangingPunct="1">
              <a:spcBef>
                <a:spcPts val="0"/>
              </a:spcBef>
              <a:spcAft>
                <a:spcPts val="300"/>
              </a:spcAft>
            </a:pPr>
            <a:r>
              <a:rPr lang="en-US" sz="2000" kern="0" dirty="0">
                <a:solidFill>
                  <a:srgbClr val="008000"/>
                </a:solidFill>
              </a:rPr>
              <a:t>Thymology: </a:t>
            </a:r>
            <a:r>
              <a:rPr lang="en-US" sz="2000" kern="0" dirty="0"/>
              <a:t>qualitative, interpretive study of choices made by specific human actors (</a:t>
            </a:r>
            <a:r>
              <a:rPr lang="en-US" sz="2000" kern="0" dirty="0" err="1"/>
              <a:t>thymos</a:t>
            </a:r>
            <a:r>
              <a:rPr lang="en-US" sz="2000" kern="0" dirty="0"/>
              <a:t> = soul, spirit, heart)</a:t>
            </a:r>
          </a:p>
          <a:p>
            <a:pPr lvl="1" defTabSz="296863" eaLnBrk="1" hangingPunct="1">
              <a:spcBef>
                <a:spcPts val="0"/>
              </a:spcBef>
              <a:spcAft>
                <a:spcPts val="300"/>
              </a:spcAft>
            </a:pPr>
            <a:r>
              <a:rPr lang="en-US" sz="2000" kern="0" dirty="0">
                <a:solidFill>
                  <a:srgbClr val="008000"/>
                </a:solidFill>
              </a:rPr>
              <a:t>History:</a:t>
            </a:r>
            <a:r>
              <a:rPr lang="en-US" sz="2000" kern="0" dirty="0"/>
              <a:t> empirical reconstruction of past actions and their meaning in context, using both praxeology and thymology</a:t>
            </a:r>
          </a:p>
          <a:p>
            <a:pPr lvl="1" defTabSz="296863" eaLnBrk="1" hangingPunct="1">
              <a:spcBef>
                <a:spcPts val="0"/>
              </a:spcBef>
              <a:spcAft>
                <a:spcPts val="300"/>
              </a:spcAft>
            </a:pPr>
            <a:r>
              <a:rPr lang="en-US" sz="2000" kern="0" dirty="0"/>
              <a:t>Techniques used by the historian of the future: motivational projection, empathic understanding, future-oriented typification, scenario analysis, counterfactuals, analogy, institutional imagination</a:t>
            </a:r>
            <a:endParaRPr lang="en-US" kern="0" dirty="0"/>
          </a:p>
        </p:txBody>
      </p:sp>
    </p:spTree>
    <p:extLst>
      <p:ext uri="{BB962C8B-B14F-4D97-AF65-F5344CB8AC3E}">
        <p14:creationId xmlns:p14="http://schemas.microsoft.com/office/powerpoint/2010/main" val="85468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500"/>
                                        <p:tgtEl>
                                          <p:spTgt spid="5">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500"/>
                                        <p:tgtEl>
                                          <p:spTgt spid="5">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500"/>
                                        <p:tgtEl>
                                          <p:spTgt spid="5">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14AB0-FC12-7592-9F60-7C6D6287C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38BFD-DE0E-7FFF-B018-1D942AC56831}"/>
              </a:ext>
            </a:extLst>
          </p:cNvPr>
          <p:cNvSpPr>
            <a:spLocks noGrp="1"/>
          </p:cNvSpPr>
          <p:nvPr>
            <p:ph type="title"/>
          </p:nvPr>
        </p:nvSpPr>
        <p:spPr/>
        <p:txBody>
          <a:bodyPr/>
          <a:lstStyle/>
          <a:p>
            <a:r>
              <a:rPr lang="en-US" dirty="0"/>
              <a:t>Mainstream views on entrepreneurship</a:t>
            </a:r>
          </a:p>
        </p:txBody>
      </p:sp>
      <p:sp>
        <p:nvSpPr>
          <p:cNvPr id="3" name="Content Placeholder 2">
            <a:extLst>
              <a:ext uri="{FF2B5EF4-FFF2-40B4-BE49-F238E27FC236}">
                <a16:creationId xmlns:a16="http://schemas.microsoft.com/office/drawing/2014/main" id="{7CC1A1CF-E67D-839F-200F-4387663354E2}"/>
              </a:ext>
            </a:extLst>
          </p:cNvPr>
          <p:cNvSpPr>
            <a:spLocks noGrp="1"/>
          </p:cNvSpPr>
          <p:nvPr>
            <p:ph idx="1"/>
          </p:nvPr>
        </p:nvSpPr>
        <p:spPr>
          <a:xfrm>
            <a:off x="406401" y="1219200"/>
            <a:ext cx="9271000" cy="5105400"/>
          </a:xfrm>
        </p:spPr>
        <p:txBody>
          <a:bodyPr/>
          <a:lstStyle/>
          <a:p>
            <a:r>
              <a:rPr lang="en-US" dirty="0"/>
              <a:t>Popular culture</a:t>
            </a:r>
          </a:p>
          <a:p>
            <a:pPr lvl="1"/>
            <a:r>
              <a:rPr lang="en-US" dirty="0"/>
              <a:t>Bold, charismatic, creative individuals who introduce </a:t>
            </a:r>
          </a:p>
          <a:p>
            <a:pPr marL="744538" lvl="1" indent="0">
              <a:spcBef>
                <a:spcPts val="0"/>
              </a:spcBef>
              <a:buNone/>
            </a:pPr>
            <a:r>
              <a:rPr lang="en-US" dirty="0"/>
              <a:t>new products and services, who grow and scale</a:t>
            </a:r>
          </a:p>
          <a:p>
            <a:pPr marL="744538" lvl="1" indent="0">
              <a:spcBef>
                <a:spcPts val="0"/>
              </a:spcBef>
              <a:buNone/>
            </a:pPr>
            <a:r>
              <a:rPr lang="en-US" dirty="0"/>
              <a:t>startups, who transform industries</a:t>
            </a:r>
          </a:p>
          <a:p>
            <a:r>
              <a:rPr lang="en-US" dirty="0"/>
              <a:t>Mainstream economics</a:t>
            </a:r>
          </a:p>
          <a:p>
            <a:pPr lvl="1"/>
            <a:r>
              <a:rPr lang="en-US" dirty="0"/>
              <a:t>Applied labor economics (self-employment), financial economics </a:t>
            </a:r>
          </a:p>
          <a:p>
            <a:pPr marL="457200" lvl="1" indent="0" defTabSz="744538">
              <a:spcBef>
                <a:spcPts val="0"/>
              </a:spcBef>
              <a:buNone/>
            </a:pPr>
            <a:r>
              <a:rPr lang="en-US" dirty="0"/>
              <a:t>	(venture capital), innovation (patenting)</a:t>
            </a:r>
          </a:p>
          <a:p>
            <a:r>
              <a:rPr lang="en-US" dirty="0"/>
              <a:t>Business schools</a:t>
            </a:r>
          </a:p>
          <a:p>
            <a:pPr lvl="1"/>
            <a:r>
              <a:rPr lang="en-US" dirty="0"/>
              <a:t>Study of self-employment, startups, small business, family firms</a:t>
            </a:r>
          </a:p>
          <a:p>
            <a:pPr lvl="1"/>
            <a:r>
              <a:rPr lang="en-US" dirty="0"/>
              <a:t>Largely aimed at training students to be better entrepreneurs</a:t>
            </a:r>
          </a:p>
          <a:p>
            <a:r>
              <a:rPr lang="en-US" dirty="0"/>
              <a:t>Austrian economics</a:t>
            </a:r>
          </a:p>
          <a:p>
            <a:pPr lvl="1"/>
            <a:r>
              <a:rPr lang="en-US" dirty="0"/>
              <a:t>Positive, descriptive analysis of a specific type of human action and the central role it plays in the economy and society</a:t>
            </a:r>
          </a:p>
        </p:txBody>
      </p:sp>
      <p:pic>
        <p:nvPicPr>
          <p:cNvPr id="7" name="Picture 6" descr="brightwheel Pitch - Shark Tank">
            <a:extLst>
              <a:ext uri="{FF2B5EF4-FFF2-40B4-BE49-F238E27FC236}">
                <a16:creationId xmlns:a16="http://schemas.microsoft.com/office/drawing/2014/main" id="{8BAB9CC6-EA37-584A-6072-7CE6933DE9E0}"/>
              </a:ext>
            </a:extLst>
          </p:cNvPr>
          <p:cNvPicPr>
            <a:picLocks noChangeAspect="1"/>
          </p:cNvPicPr>
          <p:nvPr/>
        </p:nvPicPr>
        <p:blipFill>
          <a:blip r:embed="rId3"/>
          <a:stretch>
            <a:fillRect/>
          </a:stretch>
        </p:blipFill>
        <p:spPr>
          <a:xfrm>
            <a:off x="7586947" y="413828"/>
            <a:ext cx="4180907" cy="2351760"/>
          </a:xfrm>
          <a:prstGeom prst="rect">
            <a:avLst/>
          </a:prstGeom>
        </p:spPr>
      </p:pic>
      <p:pic>
        <p:nvPicPr>
          <p:cNvPr id="9" name="Picture 8" descr="Human Action: A Treatise on Economics by Ludwig von Mises | Goodreads">
            <a:extLst>
              <a:ext uri="{FF2B5EF4-FFF2-40B4-BE49-F238E27FC236}">
                <a16:creationId xmlns:a16="http://schemas.microsoft.com/office/drawing/2014/main" id="{A6B960E6-9879-09A1-2B45-90063906190F}"/>
              </a:ext>
            </a:extLst>
          </p:cNvPr>
          <p:cNvPicPr>
            <a:picLocks noChangeAspect="1"/>
          </p:cNvPicPr>
          <p:nvPr/>
        </p:nvPicPr>
        <p:blipFill>
          <a:blip r:embed="rId4"/>
          <a:srcRect l="4699" t="3420" r="7088" b="33113"/>
          <a:stretch>
            <a:fillRect/>
          </a:stretch>
        </p:blipFill>
        <p:spPr>
          <a:xfrm>
            <a:off x="9683931" y="4334144"/>
            <a:ext cx="1828800" cy="1983925"/>
          </a:xfrm>
          <a:prstGeom prst="rect">
            <a:avLst/>
          </a:prstGeom>
          <a:ln>
            <a:solidFill>
              <a:schemeClr val="tx1"/>
            </a:solidFill>
          </a:ln>
        </p:spPr>
      </p:pic>
      <p:pic>
        <p:nvPicPr>
          <p:cNvPr id="6" name="Picture 5" descr="Steve Jobs vs Elon Musk: The Similarities, Differences and Lessons We Can Learn | by Trifon Tsvetkov | Medium">
            <a:extLst>
              <a:ext uri="{FF2B5EF4-FFF2-40B4-BE49-F238E27FC236}">
                <a16:creationId xmlns:a16="http://schemas.microsoft.com/office/drawing/2014/main" id="{C460FF5D-DB82-2B64-8D68-675BD740F308}"/>
              </a:ext>
            </a:extLst>
          </p:cNvPr>
          <p:cNvPicPr>
            <a:picLocks noChangeAspect="1"/>
          </p:cNvPicPr>
          <p:nvPr/>
        </p:nvPicPr>
        <p:blipFill>
          <a:blip r:embed="rId5"/>
          <a:stretch>
            <a:fillRect/>
          </a:stretch>
        </p:blipFill>
        <p:spPr>
          <a:xfrm>
            <a:off x="9638505" y="2176871"/>
            <a:ext cx="2277534" cy="1480729"/>
          </a:xfrm>
          <a:prstGeom prst="rect">
            <a:avLst/>
          </a:prstGeom>
        </p:spPr>
      </p:pic>
    </p:spTree>
    <p:extLst>
      <p:ext uri="{BB962C8B-B14F-4D97-AF65-F5344CB8AC3E}">
        <p14:creationId xmlns:p14="http://schemas.microsoft.com/office/powerpoint/2010/main" val="85883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500"/>
                                        <p:tgtEl>
                                          <p:spTgt spid="3">
                                            <p:txEl>
                                              <p:pRg st="8" end="8"/>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500"/>
                                        <p:tgtEl>
                                          <p:spTgt spid="3">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500"/>
                                        <p:tgtEl>
                                          <p:spTgt spid="3">
                                            <p:txEl>
                                              <p:pRg st="10" end="1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fade">
                                      <p:cBhvr>
                                        <p:cTn id="32" dur="500"/>
                                        <p:tgtEl>
                                          <p:spTgt spid="3">
                                            <p:txEl>
                                              <p:pRg st="11" end="1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Entrepreneurship and its role in the economy and society</a:t>
            </a:r>
          </a:p>
        </p:txBody>
      </p:sp>
      <p:sp>
        <p:nvSpPr>
          <p:cNvPr id="3" name="Content Placeholder 2"/>
          <p:cNvSpPr>
            <a:spLocks noGrp="1"/>
          </p:cNvSpPr>
          <p:nvPr>
            <p:ph idx="1"/>
          </p:nvPr>
        </p:nvSpPr>
        <p:spPr>
          <a:xfrm>
            <a:off x="402167" y="1219200"/>
            <a:ext cx="8056033" cy="5105400"/>
          </a:xfrm>
        </p:spPr>
        <p:txBody>
          <a:bodyPr/>
          <a:lstStyle/>
          <a:p>
            <a:r>
              <a:rPr lang="en-US" dirty="0"/>
              <a:t>Entrepreneurship in the broad sense: bearing uncertainty</a:t>
            </a:r>
          </a:p>
          <a:p>
            <a:pPr marL="457200" lvl="1" indent="0">
              <a:buNone/>
            </a:pPr>
            <a:r>
              <a:rPr lang="en-US" dirty="0"/>
              <a:t>“The term entrepreneur as used by [economic] theory means: acting man exclusively seen from the aspect of the uncertainty inherent in every action” (Mises, 1949).</a:t>
            </a:r>
          </a:p>
          <a:p>
            <a:pPr>
              <a:spcBef>
                <a:spcPts val="1200"/>
              </a:spcBef>
            </a:pPr>
            <a:r>
              <a:rPr lang="en-US" dirty="0"/>
              <a:t>Entrepreneurship in the narrow (commercial) sense: combining and recombining productive factors in pursuit of money profit</a:t>
            </a:r>
          </a:p>
          <a:p>
            <a:pPr marL="457200" lvl="1" indent="0">
              <a:buNone/>
            </a:pPr>
            <a:r>
              <a:rPr lang="en-US" sz="2100" dirty="0"/>
              <a:t>“We are living in a world of unexpected change; hence capital combinations . . . will be ever changing, will be dissolved and reformed. In this activity, we find the real function of the entrepreneur” (Lachmann, 1956).</a:t>
            </a:r>
          </a:p>
          <a:p>
            <a:pPr lvl="1"/>
            <a:r>
              <a:rPr lang="en-US" sz="2100" dirty="0"/>
              <a:t>Monetary (cardinal) revenues and costs</a:t>
            </a:r>
          </a:p>
          <a:p>
            <a:pPr lvl="1"/>
            <a:r>
              <a:rPr lang="en-US" sz="2100" dirty="0"/>
              <a:t>Monetary profit and loss</a:t>
            </a:r>
          </a:p>
          <a:p>
            <a:pPr marL="457200" lvl="1" indent="0">
              <a:buNone/>
            </a:pPr>
            <a:endParaRPr lang="en-US" dirty="0"/>
          </a:p>
          <a:p>
            <a:pPr lvl="1"/>
            <a:endParaRPr lang="en-US" dirty="0"/>
          </a:p>
          <a:p>
            <a:endParaRPr lang="en-US" dirty="0"/>
          </a:p>
        </p:txBody>
      </p:sp>
      <p:pic>
        <p:nvPicPr>
          <p:cNvPr id="4" name="Picture 2" descr="http://www.vonmisesinstitute-europe.org/wp-content/uploads/2014/07/mises.jpeg">
            <a:extLst>
              <a:ext uri="{FF2B5EF4-FFF2-40B4-BE49-F238E27FC236}">
                <a16:creationId xmlns:a16="http://schemas.microsoft.com/office/drawing/2014/main" id="{B8A362C1-667E-7903-B9BA-9FC28AFA98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0" y="1371600"/>
            <a:ext cx="1935209" cy="2209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6" descr="Bio of Ludwig Lachmann">
            <a:extLst>
              <a:ext uri="{FF2B5EF4-FFF2-40B4-BE49-F238E27FC236}">
                <a16:creationId xmlns:a16="http://schemas.microsoft.com/office/drawing/2014/main" id="{83204AC3-07D0-37CC-AC15-5B61874A5A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0749"/>
          <a:stretch/>
        </p:blipFill>
        <p:spPr bwMode="auto">
          <a:xfrm flipH="1">
            <a:off x="9211474" y="3918930"/>
            <a:ext cx="1826419" cy="21008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05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168" y="1219200"/>
            <a:ext cx="10265832" cy="5105400"/>
          </a:xfrm>
        </p:spPr>
        <p:txBody>
          <a:bodyPr/>
          <a:lstStyle/>
          <a:p>
            <a:pPr marL="0" indent="0">
              <a:buNone/>
            </a:pPr>
            <a:r>
              <a:rPr lang="en-US" dirty="0">
                <a:solidFill>
                  <a:schemeClr val="tx1"/>
                </a:solidFill>
              </a:rPr>
              <a:t>“[I]t is impossible to eliminate the entrepreneur from the picture of a market economy. The various complementary factors of production cannot come together spontaneously. They need to be combined by the purposive efforts of men aiming at certain ends and motivated by the urge to improve their state of satisfaction. In eliminating the entrepreneur one eliminates the driving force of the whole market system” (Mises, 1949, p. 248).</a:t>
            </a:r>
          </a:p>
          <a:p>
            <a:endParaRPr lang="en-US" dirty="0"/>
          </a:p>
        </p:txBody>
      </p:sp>
      <p:sp>
        <p:nvSpPr>
          <p:cNvPr id="2" name="Title 1"/>
          <p:cNvSpPr>
            <a:spLocks noGrp="1"/>
          </p:cNvSpPr>
          <p:nvPr>
            <p:ph type="title"/>
          </p:nvPr>
        </p:nvSpPr>
        <p:spPr/>
        <p:txBody>
          <a:bodyPr/>
          <a:lstStyle/>
          <a:p>
            <a:r>
              <a:rPr lang="en-US" dirty="0"/>
              <a:t>Why entrepreneurship matters</a:t>
            </a:r>
          </a:p>
        </p:txBody>
      </p:sp>
      <p:sp>
        <p:nvSpPr>
          <p:cNvPr id="4" name="Content Placeholder 2">
            <a:extLst>
              <a:ext uri="{FF2B5EF4-FFF2-40B4-BE49-F238E27FC236}">
                <a16:creationId xmlns:a16="http://schemas.microsoft.com/office/drawing/2014/main" id="{BF335658-8127-6F5F-216B-C8517078D4AA}"/>
              </a:ext>
            </a:extLst>
          </p:cNvPr>
          <p:cNvSpPr txBox="1">
            <a:spLocks/>
          </p:cNvSpPr>
          <p:nvPr/>
        </p:nvSpPr>
        <p:spPr>
          <a:xfrm>
            <a:off x="402167" y="3200400"/>
            <a:ext cx="7924801" cy="2133600"/>
          </a:xfrm>
          <a:prstGeom prst="rect">
            <a:avLst/>
          </a:prstGeom>
        </p:spPr>
        <p:txBody>
          <a:bodyPr/>
          <a:lstStyle>
            <a:lvl1pPr marL="342900" indent="-342900" algn="l" rtl="0" fontAlgn="base">
              <a:spcBef>
                <a:spcPct val="20000"/>
              </a:spcBef>
              <a:spcAft>
                <a:spcPct val="0"/>
              </a:spcAft>
              <a:buClr>
                <a:srgbClr val="003399"/>
              </a:buClr>
              <a:buSzPct val="60000"/>
              <a:buFont typeface="Arial" charset="0"/>
              <a:buChar char="►"/>
              <a:defRPr sz="2400">
                <a:solidFill>
                  <a:srgbClr val="003399"/>
                </a:solidFill>
                <a:latin typeface="Slate Pro Light" pitchFamily="50" charset="0"/>
                <a:ea typeface="+mn-ea"/>
                <a:cs typeface="+mn-cs"/>
              </a:defRPr>
            </a:lvl1pPr>
            <a:lvl2pPr marL="742950" indent="-28575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2pPr>
            <a:lvl3pPr marL="11430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3pPr>
            <a:lvl4pPr marL="1600200" indent="-228600" algn="l" rtl="0" fontAlgn="base">
              <a:spcBef>
                <a:spcPct val="20000"/>
              </a:spcBef>
              <a:spcAft>
                <a:spcPct val="0"/>
              </a:spcAft>
              <a:buClr>
                <a:srgbClr val="339933"/>
              </a:buClr>
              <a:buSzPct val="80000"/>
              <a:buFont typeface="Wingdings" pitchFamily="2" charset="2"/>
              <a:buChar char="§"/>
              <a:defRPr sz="2200">
                <a:solidFill>
                  <a:schemeClr val="tx1"/>
                </a:solidFill>
                <a:latin typeface="Slate Pro Light" pitchFamily="50" charset="0"/>
              </a:defRPr>
            </a:lvl4pPr>
            <a:lvl5pPr marL="2057400" indent="-228600" algn="l" rtl="0" fontAlgn="base">
              <a:spcBef>
                <a:spcPct val="20000"/>
              </a:spcBef>
              <a:spcAft>
                <a:spcPct val="0"/>
              </a:spcAft>
              <a:buClr>
                <a:srgbClr val="003399"/>
              </a:buClr>
              <a:buSzPct val="60000"/>
              <a:buFont typeface="Arial" charset="0"/>
              <a:buChar char="►"/>
              <a:defRPr sz="2200">
                <a:solidFill>
                  <a:schemeClr val="tx1"/>
                </a:solidFill>
                <a:latin typeface="Slate Pro Light" pitchFamily="50" charset="0"/>
              </a:defRPr>
            </a:lvl5pPr>
            <a:lvl6pPr marL="25146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6pPr>
            <a:lvl7pPr marL="29718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7pPr>
            <a:lvl8pPr marL="34290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8pPr>
            <a:lvl9pPr marL="3886200" indent="-228600" algn="l" rtl="0" fontAlgn="base">
              <a:spcBef>
                <a:spcPct val="20000"/>
              </a:spcBef>
              <a:spcAft>
                <a:spcPct val="0"/>
              </a:spcAft>
              <a:buClr>
                <a:srgbClr val="003399"/>
              </a:buClr>
              <a:buSzPct val="60000"/>
              <a:buFont typeface="Arial" charset="0"/>
              <a:buChar char="►"/>
              <a:defRPr sz="1600">
                <a:solidFill>
                  <a:schemeClr val="tx1"/>
                </a:solidFill>
                <a:latin typeface="+mn-lt"/>
              </a:defRPr>
            </a:lvl9pPr>
          </a:lstStyle>
          <a:p>
            <a:pPr marL="0" indent="0" eaLnBrk="1" hangingPunct="1">
              <a:spcBef>
                <a:spcPts val="0"/>
              </a:spcBef>
              <a:buNone/>
            </a:pPr>
            <a:endParaRPr lang="en-US" kern="0" dirty="0">
              <a:solidFill>
                <a:schemeClr val="tx1"/>
              </a:solidFill>
            </a:endParaRPr>
          </a:p>
          <a:p>
            <a:pPr eaLnBrk="1" hangingPunct="1">
              <a:spcBef>
                <a:spcPts val="0"/>
              </a:spcBef>
              <a:spcAft>
                <a:spcPts val="600"/>
              </a:spcAft>
              <a:buSzPct val="100000"/>
              <a:buFont typeface="Arial" panose="020B0604020202020204" pitchFamily="34" charset="0"/>
              <a:buChar char="•"/>
            </a:pPr>
            <a:r>
              <a:rPr lang="en-US" kern="0" dirty="0">
                <a:solidFill>
                  <a:schemeClr val="tx1"/>
                </a:solidFill>
              </a:rPr>
              <a:t>Entrepreneurship as a general feature of the market economy</a:t>
            </a:r>
          </a:p>
          <a:p>
            <a:pPr eaLnBrk="1" hangingPunct="1">
              <a:spcBef>
                <a:spcPts val="0"/>
              </a:spcBef>
              <a:spcAft>
                <a:spcPts val="600"/>
              </a:spcAft>
              <a:buSzPct val="100000"/>
              <a:buFont typeface="Arial" panose="020B0604020202020204" pitchFamily="34" charset="0"/>
              <a:buChar char="•"/>
            </a:pPr>
            <a:r>
              <a:rPr lang="en-US" kern="0" dirty="0">
                <a:solidFill>
                  <a:schemeClr val="tx1"/>
                </a:solidFill>
              </a:rPr>
              <a:t>Not just self-employment, startups, tech firms</a:t>
            </a:r>
          </a:p>
          <a:p>
            <a:pPr eaLnBrk="1" hangingPunct="1">
              <a:spcBef>
                <a:spcPts val="0"/>
              </a:spcBef>
              <a:spcAft>
                <a:spcPts val="600"/>
              </a:spcAft>
              <a:buSzPct val="100000"/>
              <a:buFont typeface="Arial" panose="020B0604020202020204" pitchFamily="34" charset="0"/>
              <a:buChar char="•"/>
            </a:pPr>
            <a:r>
              <a:rPr lang="en-US" kern="0" dirty="0">
                <a:solidFill>
                  <a:schemeClr val="tx1"/>
                </a:solidFill>
              </a:rPr>
              <a:t>A praxeological category, not a personality trait</a:t>
            </a:r>
          </a:p>
          <a:p>
            <a:pPr marL="0" indent="0" eaLnBrk="1" hangingPunct="1">
              <a:spcBef>
                <a:spcPts val="0"/>
              </a:spcBef>
              <a:buNone/>
            </a:pPr>
            <a:endParaRPr lang="en-US" kern="0" dirty="0">
              <a:solidFill>
                <a:schemeClr val="tx1"/>
              </a:solidFill>
            </a:endParaRPr>
          </a:p>
        </p:txBody>
      </p:sp>
    </p:spTree>
    <p:extLst>
      <p:ext uri="{BB962C8B-B14F-4D97-AF65-F5344CB8AC3E}">
        <p14:creationId xmlns:p14="http://schemas.microsoft.com/office/powerpoint/2010/main" val="285642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D0C1-3B9C-EA50-45C1-10E659258E77}"/>
            </a:ext>
          </a:extLst>
        </p:cNvPr>
        <p:cNvGrpSpPr/>
        <p:nvPr/>
      </p:nvGrpSpPr>
      <p:grpSpPr>
        <a:xfrm>
          <a:off x="0" y="0"/>
          <a:ext cx="0" cy="0"/>
          <a:chOff x="0" y="0"/>
          <a:chExt cx="0" cy="0"/>
        </a:xfrm>
      </p:grpSpPr>
      <p:sp>
        <p:nvSpPr>
          <p:cNvPr id="215042" name="Rectangle 2">
            <a:extLst>
              <a:ext uri="{FF2B5EF4-FFF2-40B4-BE49-F238E27FC236}">
                <a16:creationId xmlns:a16="http://schemas.microsoft.com/office/drawing/2014/main" id="{A147CABC-6DD1-DB9B-A91C-B2B19ECB7197}"/>
              </a:ext>
            </a:extLst>
          </p:cNvPr>
          <p:cNvSpPr>
            <a:spLocks noGrp="1" noChangeArrowheads="1"/>
          </p:cNvSpPr>
          <p:nvPr>
            <p:ph type="title"/>
          </p:nvPr>
        </p:nvSpPr>
        <p:spPr/>
        <p:txBody>
          <a:bodyPr/>
          <a:lstStyle/>
          <a:p>
            <a:r>
              <a:rPr lang="en-US" dirty="0">
                <a:latin typeface="Slate Pro Light" panose="02000306040000020004" pitchFamily="2" charset="0"/>
              </a:rPr>
              <a:t>Austrian production theory</a:t>
            </a:r>
          </a:p>
        </p:txBody>
      </p:sp>
      <p:sp>
        <p:nvSpPr>
          <p:cNvPr id="215043" name="Rectangle 3">
            <a:extLst>
              <a:ext uri="{FF2B5EF4-FFF2-40B4-BE49-F238E27FC236}">
                <a16:creationId xmlns:a16="http://schemas.microsoft.com/office/drawing/2014/main" id="{95972C56-C249-0BB1-7F74-FA1C506BA5B7}"/>
              </a:ext>
            </a:extLst>
          </p:cNvPr>
          <p:cNvSpPr>
            <a:spLocks noGrp="1" noChangeArrowheads="1"/>
          </p:cNvSpPr>
          <p:nvPr>
            <p:ph type="body" idx="1"/>
          </p:nvPr>
        </p:nvSpPr>
        <p:spPr>
          <a:xfrm>
            <a:off x="402167" y="1219200"/>
            <a:ext cx="11387667" cy="5029200"/>
          </a:xfrm>
        </p:spPr>
        <p:txBody>
          <a:bodyPr/>
          <a:lstStyle/>
          <a:p>
            <a:r>
              <a:rPr lang="en-US" sz="2600" dirty="0">
                <a:latin typeface="Slate Pro Light" panose="02000306040000020004" pitchFamily="2" charset="0"/>
              </a:rPr>
              <a:t>Inputs and outputs (means and ends)</a:t>
            </a:r>
          </a:p>
          <a:p>
            <a:pPr lvl="1"/>
            <a:r>
              <a:rPr lang="en-US" sz="2400" dirty="0">
                <a:latin typeface="Slate Pro Light" panose="02000306040000020004" pitchFamily="2" charset="0"/>
              </a:rPr>
              <a:t>Original factors (land and labor), intermediate goods (capital goods), and final goods</a:t>
            </a:r>
          </a:p>
          <a:p>
            <a:pPr lvl="1"/>
            <a:r>
              <a:rPr lang="en-US" sz="2400" dirty="0">
                <a:latin typeface="Slate Pro Light" panose="02000306040000020004" pitchFamily="2" charset="0"/>
              </a:rPr>
              <a:t>Typically, many possible factor combinations!</a:t>
            </a:r>
          </a:p>
          <a:p>
            <a:pPr lvl="1"/>
            <a:r>
              <a:rPr lang="en-US" sz="2400" dirty="0">
                <a:latin typeface="Slate Pro Light" panose="02000306040000020004" pitchFamily="2" charset="0"/>
              </a:rPr>
              <a:t>Austrian capital theory (Cwik, tomorrow)</a:t>
            </a:r>
          </a:p>
          <a:p>
            <a:r>
              <a:rPr lang="en-US" sz="2600" dirty="0">
                <a:latin typeface="Slate Pro Light" panose="02000306040000020004" pitchFamily="2" charset="0"/>
              </a:rPr>
              <a:t>Time</a:t>
            </a:r>
          </a:p>
          <a:p>
            <a:r>
              <a:rPr lang="en-US" sz="2600" dirty="0">
                <a:latin typeface="Slate Pro Light" panose="02000306040000020004" pitchFamily="2" charset="0"/>
              </a:rPr>
              <a:t>Uncertainty</a:t>
            </a:r>
          </a:p>
          <a:p>
            <a:r>
              <a:rPr lang="en-US" sz="2600" dirty="0">
                <a:latin typeface="Slate Pro Light" panose="02000306040000020004" pitchFamily="2" charset="0"/>
              </a:rPr>
              <a:t>Imputation </a:t>
            </a:r>
          </a:p>
          <a:p>
            <a:pPr lvl="1"/>
            <a:r>
              <a:rPr lang="en-US" sz="2400" dirty="0">
                <a:latin typeface="Slate Pro Light" panose="02000306040000020004" pitchFamily="2" charset="0"/>
              </a:rPr>
              <a:t>Marginal product</a:t>
            </a:r>
          </a:p>
          <a:p>
            <a:pPr lvl="1"/>
            <a:r>
              <a:rPr lang="en-US" sz="2400" dirty="0">
                <a:latin typeface="Slate Pro Light" panose="02000306040000020004" pitchFamily="2" charset="0"/>
              </a:rPr>
              <a:t>Marginal revenue product</a:t>
            </a:r>
          </a:p>
          <a:p>
            <a:endParaRPr lang="en-US" sz="2500" dirty="0">
              <a:latin typeface="Slate Pro Light" panose="02000306040000020004" pitchFamily="2" charset="0"/>
            </a:endParaRPr>
          </a:p>
        </p:txBody>
      </p:sp>
      <p:pic>
        <p:nvPicPr>
          <p:cNvPr id="4" name="Picture 3" descr="Coffee Regions: Explore the Coffee Growing Regions | Moccamaster USA">
            <a:extLst>
              <a:ext uri="{FF2B5EF4-FFF2-40B4-BE49-F238E27FC236}">
                <a16:creationId xmlns:a16="http://schemas.microsoft.com/office/drawing/2014/main" id="{ED64CDA2-834B-BB7E-2992-18EBFC39C1BA}"/>
              </a:ext>
            </a:extLst>
          </p:cNvPr>
          <p:cNvPicPr>
            <a:picLocks noChangeAspect="1"/>
          </p:cNvPicPr>
          <p:nvPr/>
        </p:nvPicPr>
        <p:blipFill>
          <a:blip r:embed="rId3"/>
          <a:stretch>
            <a:fillRect/>
          </a:stretch>
        </p:blipFill>
        <p:spPr>
          <a:xfrm>
            <a:off x="5257800" y="3355848"/>
            <a:ext cx="3657600" cy="2435352"/>
          </a:xfrm>
          <a:prstGeom prst="rect">
            <a:avLst/>
          </a:prstGeom>
        </p:spPr>
      </p:pic>
      <p:pic>
        <p:nvPicPr>
          <p:cNvPr id="5" name="Picture 4" descr="Secret Menu Drinks at Starbucks - Are They Any Good? — The Clocktower">
            <a:extLst>
              <a:ext uri="{FF2B5EF4-FFF2-40B4-BE49-F238E27FC236}">
                <a16:creationId xmlns:a16="http://schemas.microsoft.com/office/drawing/2014/main" id="{97490C65-78C8-4D73-ED81-D988262D142C}"/>
              </a:ext>
            </a:extLst>
          </p:cNvPr>
          <p:cNvPicPr>
            <a:picLocks noChangeAspect="1"/>
          </p:cNvPicPr>
          <p:nvPr/>
        </p:nvPicPr>
        <p:blipFill>
          <a:blip r:embed="rId4"/>
          <a:srcRect l="18332" t="7495" r="18334" b="10780"/>
          <a:stretch>
            <a:fillRect/>
          </a:stretch>
        </p:blipFill>
        <p:spPr>
          <a:xfrm>
            <a:off x="9144000" y="3355848"/>
            <a:ext cx="1676400" cy="2424604"/>
          </a:xfrm>
          <a:prstGeom prst="rect">
            <a:avLst/>
          </a:prstGeom>
        </p:spPr>
      </p:pic>
    </p:spTree>
    <p:extLst>
      <p:ext uri="{BB962C8B-B14F-4D97-AF65-F5344CB8AC3E}">
        <p14:creationId xmlns:p14="http://schemas.microsoft.com/office/powerpoint/2010/main" val="98051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r>
              <a:rPr lang="en-US" altLang="en-US" dirty="0">
                <a:latin typeface="Slate Pro Light" panose="02000306040000020004" pitchFamily="2" charset="0"/>
              </a:rPr>
              <a:t>More details on imputation</a:t>
            </a:r>
          </a:p>
        </p:txBody>
      </p:sp>
      <p:sp>
        <p:nvSpPr>
          <p:cNvPr id="9219" name="Rectangle 3"/>
          <p:cNvSpPr>
            <a:spLocks noGrp="1" noRot="1" noChangeArrowheads="1"/>
          </p:cNvSpPr>
          <p:nvPr>
            <p:ph type="body" idx="1"/>
          </p:nvPr>
        </p:nvSpPr>
        <p:spPr>
          <a:xfrm>
            <a:off x="402166" y="1219200"/>
            <a:ext cx="9884834" cy="5105400"/>
          </a:xfrm>
        </p:spPr>
        <p:txBody>
          <a:bodyPr/>
          <a:lstStyle/>
          <a:p>
            <a:r>
              <a:rPr lang="en-US" altLang="en-US" dirty="0">
                <a:solidFill>
                  <a:srgbClr val="008000"/>
                </a:solidFill>
                <a:latin typeface="Slate Pro Light" panose="02000306040000020004" pitchFamily="2" charset="0"/>
              </a:rPr>
              <a:t>Discounted marginal revenue product: </a:t>
            </a:r>
            <a:r>
              <a:rPr lang="en-US" altLang="en-US" dirty="0">
                <a:solidFill>
                  <a:schemeClr val="tx1"/>
                </a:solidFill>
                <a:latin typeface="Slate Pro Light" panose="02000306040000020004" pitchFamily="2" charset="0"/>
              </a:rPr>
              <a:t>money revenue attributed (“imputed”) to one unit of a factor, holding other factors constant, discounted by social rate of time preference (i.e., pure rate of interest)</a:t>
            </a:r>
          </a:p>
          <a:p>
            <a:pPr lvl="1"/>
            <a:r>
              <a:rPr lang="en-US" altLang="en-US" sz="2200" dirty="0">
                <a:latin typeface="Slate Pro Light" panose="02000306040000020004" pitchFamily="2" charset="0"/>
              </a:rPr>
              <a:t>Establishes entrepreneur’s maximum willingness to pay for one unit of a factor.</a:t>
            </a:r>
          </a:p>
          <a:p>
            <a:r>
              <a:rPr lang="en-US" altLang="en-US" dirty="0">
                <a:solidFill>
                  <a:schemeClr val="tx1"/>
                </a:solidFill>
                <a:latin typeface="Slate Pro Light" panose="02000306040000020004" pitchFamily="2" charset="0"/>
              </a:rPr>
              <a:t>Given competitive bidding by entrepreneurs, and absent uncertainty about future market conditions (Mises and Rothbard’s “evenly rotating economy”), the price of a factor will tend to equal its DMRP.</a:t>
            </a:r>
          </a:p>
          <a:p>
            <a:pPr lvl="1"/>
            <a:r>
              <a:rPr lang="en-US" altLang="en-US" sz="2200" dirty="0">
                <a:latin typeface="Slate Pro Light" panose="02000306040000020004" pitchFamily="2" charset="0"/>
              </a:rPr>
              <a:t>The business owner’s money revenue just covers his money costs (including implicit interest and the opportunity cost of his own labor). No residual!</a:t>
            </a:r>
          </a:p>
          <a:p>
            <a:r>
              <a:rPr lang="en-US" altLang="en-US" dirty="0">
                <a:solidFill>
                  <a:schemeClr val="tx1"/>
                </a:solidFill>
                <a:latin typeface="Slate Pro Light" panose="02000306040000020004" pitchFamily="2" charset="0"/>
              </a:rPr>
              <a:t>What about uncertainty?</a:t>
            </a:r>
          </a:p>
        </p:txBody>
      </p:sp>
    </p:spTree>
    <p:extLst>
      <p:ext uri="{BB962C8B-B14F-4D97-AF65-F5344CB8AC3E}">
        <p14:creationId xmlns:p14="http://schemas.microsoft.com/office/powerpoint/2010/main" val="283807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Slate Pro Light" panose="02000306040000020004" pitchFamily="2" charset="0"/>
              </a:rPr>
              <a:t>What about uncertainty?</a:t>
            </a:r>
          </a:p>
        </p:txBody>
      </p:sp>
      <p:sp>
        <p:nvSpPr>
          <p:cNvPr id="3" name="Content Placeholder 2"/>
          <p:cNvSpPr>
            <a:spLocks noGrp="1"/>
          </p:cNvSpPr>
          <p:nvPr>
            <p:ph idx="1"/>
          </p:nvPr>
        </p:nvSpPr>
        <p:spPr/>
        <p:txBody>
          <a:bodyPr/>
          <a:lstStyle/>
          <a:p>
            <a:r>
              <a:rPr lang="en-US" dirty="0">
                <a:latin typeface="Slate Pro Light" panose="02000306040000020004" pitchFamily="2" charset="0"/>
              </a:rPr>
              <a:t>Understanding uncertainty</a:t>
            </a:r>
          </a:p>
          <a:p>
            <a:pPr lvl="1"/>
            <a:r>
              <a:rPr lang="en-US" sz="2200" dirty="0">
                <a:latin typeface="Slate Pro Light" panose="02000306040000020004" pitchFamily="2" charset="0"/>
              </a:rPr>
              <a:t>Not the same as probabilistic risk (Frank Knight, Richard von Mises)</a:t>
            </a:r>
          </a:p>
          <a:p>
            <a:pPr lvl="1"/>
            <a:r>
              <a:rPr lang="en-US" sz="2200" dirty="0">
                <a:latin typeface="Slate Pro Light" panose="02000306040000020004" pitchFamily="2" charset="0"/>
              </a:rPr>
              <a:t>Future cannot be modeled mathematically—future can only be </a:t>
            </a:r>
          </a:p>
          <a:p>
            <a:pPr marL="457200" lvl="1" indent="0" defTabSz="746125">
              <a:spcBef>
                <a:spcPts val="0"/>
              </a:spcBef>
              <a:buNone/>
            </a:pPr>
            <a:r>
              <a:rPr lang="en-US" sz="2200" dirty="0">
                <a:latin typeface="Slate Pro Light" panose="02000306040000020004" pitchFamily="2" charset="0"/>
              </a:rPr>
              <a:t>	anticipated using tacit knowledge and understanding, judgment, </a:t>
            </a:r>
          </a:p>
          <a:p>
            <a:pPr marL="457200" lvl="1" indent="0" defTabSz="746125">
              <a:spcBef>
                <a:spcPts val="0"/>
              </a:spcBef>
              <a:buNone/>
            </a:pPr>
            <a:r>
              <a:rPr lang="en-US" sz="2200" dirty="0">
                <a:latin typeface="Slate Pro Light" panose="02000306040000020004" pitchFamily="2" charset="0"/>
              </a:rPr>
              <a:t>	intuition, gut feeling, heuristics</a:t>
            </a:r>
          </a:p>
          <a:p>
            <a:r>
              <a:rPr lang="en-US" dirty="0">
                <a:latin typeface="Slate Pro Light" panose="02000306040000020004" pitchFamily="2" charset="0"/>
              </a:rPr>
              <a:t>Entrepreneurial action under uncertainty</a:t>
            </a:r>
          </a:p>
          <a:p>
            <a:pPr lvl="1"/>
            <a:r>
              <a:rPr lang="en-US" sz="2200" dirty="0">
                <a:latin typeface="Slate Pro Light" panose="02000306040000020004" pitchFamily="2" charset="0"/>
              </a:rPr>
              <a:t>Entrepreneurs compete for factors, based on their knowledge and beliefs about</a:t>
            </a:r>
          </a:p>
          <a:p>
            <a:pPr lvl="2"/>
            <a:r>
              <a:rPr lang="en-US" sz="2000" dirty="0">
                <a:latin typeface="Slate Pro Light" panose="02000306040000020004" pitchFamily="2" charset="0"/>
              </a:rPr>
              <a:t>The present: technology, productive capabilities, resource availability</a:t>
            </a:r>
          </a:p>
          <a:p>
            <a:pPr lvl="2"/>
            <a:r>
              <a:rPr lang="en-US" sz="2000" dirty="0">
                <a:latin typeface="Slate Pro Light" panose="02000306040000020004" pitchFamily="2" charset="0"/>
              </a:rPr>
              <a:t>The future: consumer demand, institutional conditions, competitor actions</a:t>
            </a:r>
          </a:p>
          <a:p>
            <a:pPr lvl="2"/>
            <a:r>
              <a:rPr lang="en-US" sz="2000" dirty="0">
                <a:latin typeface="Slate Pro Light" panose="02000306040000020004" pitchFamily="2" charset="0"/>
              </a:rPr>
              <a:t>Actual DMRPs will only be revealed in the future.</a:t>
            </a:r>
          </a:p>
          <a:p>
            <a:pPr lvl="1"/>
            <a:r>
              <a:rPr lang="en-US" sz="2200" dirty="0">
                <a:latin typeface="Slate Pro Light" panose="02000306040000020004" pitchFamily="2" charset="0"/>
              </a:rPr>
              <a:t>Results: </a:t>
            </a:r>
            <a:r>
              <a:rPr lang="en-US" sz="2200" dirty="0">
                <a:solidFill>
                  <a:srgbClr val="008000"/>
                </a:solidFill>
                <a:latin typeface="Slate Pro Light" panose="02000306040000020004" pitchFamily="2" charset="0"/>
              </a:rPr>
              <a:t>profit and loss</a:t>
            </a:r>
          </a:p>
          <a:p>
            <a:pPr lvl="2"/>
            <a:endParaRPr lang="en-US" dirty="0">
              <a:latin typeface="Slate Pro Light" panose="02000306040000020004" pitchFamily="2" charset="0"/>
            </a:endParaRPr>
          </a:p>
        </p:txBody>
      </p:sp>
      <p:pic>
        <p:nvPicPr>
          <p:cNvPr id="4" name="Picture 3" descr="Pair of Solid Green Dice">
            <a:extLst>
              <a:ext uri="{FF2B5EF4-FFF2-40B4-BE49-F238E27FC236}">
                <a16:creationId xmlns:a16="http://schemas.microsoft.com/office/drawing/2014/main" id="{9CA96C53-11F6-0FA8-7D0E-B1F94DB0992D}"/>
              </a:ext>
            </a:extLst>
          </p:cNvPr>
          <p:cNvPicPr>
            <a:picLocks noChangeAspect="1"/>
          </p:cNvPicPr>
          <p:nvPr/>
        </p:nvPicPr>
        <p:blipFill>
          <a:blip r:embed="rId3"/>
          <a:stretch>
            <a:fillRect/>
          </a:stretch>
        </p:blipFill>
        <p:spPr>
          <a:xfrm rot="21428257">
            <a:off x="9220200" y="1447800"/>
            <a:ext cx="2188744" cy="2188744"/>
          </a:xfrm>
          <a:prstGeom prst="rect">
            <a:avLst/>
          </a:prstGeom>
        </p:spPr>
      </p:pic>
      <p:pic>
        <p:nvPicPr>
          <p:cNvPr id="5" name="Picture 6" descr="Image result for blackberry bold">
            <a:extLst>
              <a:ext uri="{FF2B5EF4-FFF2-40B4-BE49-F238E27FC236}">
                <a16:creationId xmlns:a16="http://schemas.microsoft.com/office/drawing/2014/main" id="{3718375F-21B9-C4E1-7636-5C2340F583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54229" y="5187687"/>
            <a:ext cx="1209675" cy="12096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Image result for classic nokia">
            <a:extLst>
              <a:ext uri="{FF2B5EF4-FFF2-40B4-BE49-F238E27FC236}">
                <a16:creationId xmlns:a16="http://schemas.microsoft.com/office/drawing/2014/main" id="{0A38217D-714E-0491-66B1-F8817D91969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554799" y="5173832"/>
            <a:ext cx="820964" cy="12235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Related image">
            <a:extLst>
              <a:ext uri="{FF2B5EF4-FFF2-40B4-BE49-F238E27FC236}">
                <a16:creationId xmlns:a16="http://schemas.microsoft.com/office/drawing/2014/main" id="{15F94948-1541-BD65-F2C4-55F76207E4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39523" y="5125341"/>
            <a:ext cx="1966677" cy="12836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2D382588-5AC7-41F3-1311-FE2DE38EB7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4258" y="4876800"/>
            <a:ext cx="1089348" cy="18566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D180786-2403-D3A4-4C1A-FA7FE87E2F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0377" y="4876800"/>
            <a:ext cx="1095375"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459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fade">
                                      <p:cBhvr>
                                        <p:cTn id="22" dur="500"/>
                                        <p:tgtEl>
                                          <p:spTgt spid="3">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par>
                                <p:cTn id="36" presetID="10" presetClass="entr" presetSubtype="0"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social function of profit</a:t>
            </a:r>
          </a:p>
        </p:txBody>
      </p:sp>
      <p:sp>
        <p:nvSpPr>
          <p:cNvPr id="3" name="Content Placeholder 2"/>
          <p:cNvSpPr>
            <a:spLocks noGrp="1"/>
          </p:cNvSpPr>
          <p:nvPr>
            <p:ph idx="1"/>
          </p:nvPr>
        </p:nvSpPr>
        <p:spPr>
          <a:xfrm>
            <a:off x="402167" y="1219200"/>
            <a:ext cx="10570634" cy="5105400"/>
          </a:xfrm>
        </p:spPr>
        <p:txBody>
          <a:bodyPr/>
          <a:lstStyle/>
          <a:p>
            <a:pPr marL="0" indent="0">
              <a:spcBef>
                <a:spcPts val="0"/>
              </a:spcBef>
              <a:buNone/>
            </a:pPr>
            <a:r>
              <a:rPr lang="en-US" dirty="0">
                <a:solidFill>
                  <a:schemeClr val="tx1"/>
                </a:solidFill>
              </a:rPr>
              <a:t>“If [entrepreneurs] fail to produce in the cheapest and best possible </a:t>
            </a:r>
          </a:p>
          <a:p>
            <a:pPr marL="0" indent="0">
              <a:spcBef>
                <a:spcPts val="0"/>
              </a:spcBef>
              <a:buNone/>
            </a:pPr>
            <a:r>
              <a:rPr lang="en-US" dirty="0">
                <a:solidFill>
                  <a:schemeClr val="tx1"/>
                </a:solidFill>
              </a:rPr>
              <a:t>way those commodities which the consumers are asking for most </a:t>
            </a:r>
          </a:p>
          <a:p>
            <a:pPr marL="0" indent="0">
              <a:spcBef>
                <a:spcPts val="0"/>
              </a:spcBef>
              <a:buNone/>
            </a:pPr>
            <a:r>
              <a:rPr lang="en-US" dirty="0">
                <a:solidFill>
                  <a:schemeClr val="tx1"/>
                </a:solidFill>
              </a:rPr>
              <a:t>urgently, they suffer losses and are finally eliminated from their </a:t>
            </a:r>
          </a:p>
          <a:p>
            <a:pPr marL="0" indent="0">
              <a:spcBef>
                <a:spcPts val="0"/>
              </a:spcBef>
              <a:buNone/>
            </a:pPr>
            <a:r>
              <a:rPr lang="en-US" dirty="0">
                <a:solidFill>
                  <a:schemeClr val="tx1"/>
                </a:solidFill>
              </a:rPr>
              <a:t>entrepreneurial position. Other men who know better how to serve </a:t>
            </a:r>
          </a:p>
          <a:p>
            <a:pPr marL="0" indent="0">
              <a:spcBef>
                <a:spcPts val="0"/>
              </a:spcBef>
              <a:buNone/>
            </a:pPr>
            <a:r>
              <a:rPr lang="en-US" dirty="0">
                <a:solidFill>
                  <a:schemeClr val="tx1"/>
                </a:solidFill>
              </a:rPr>
              <a:t>the consumers replace them” (Mises, 1951, p. 7).</a:t>
            </a:r>
          </a:p>
          <a:p>
            <a:pPr marL="520700" lvl="1"/>
            <a:r>
              <a:rPr lang="en-US" sz="2400" dirty="0"/>
              <a:t>Not the same as the “convergence toward equilibrium” </a:t>
            </a:r>
          </a:p>
          <a:p>
            <a:pPr marL="0" indent="0">
              <a:spcBef>
                <a:spcPts val="1800"/>
              </a:spcBef>
              <a:buNone/>
            </a:pPr>
            <a:r>
              <a:rPr lang="en-US" dirty="0">
                <a:solidFill>
                  <a:schemeClr val="tx1"/>
                </a:solidFill>
              </a:rPr>
              <a:t>“[T]he profit-maker is allocating factors where they had been undervalued as compared to the consumers’ desires. The greater a man’s profit has been, the more praiseworthy his role, for then the greater is the maladjustment that he alone has uncovered and is combatting. The greater a man’s losses, the more blameworthy he is, for the greater has been his contribution to maladjustment” (Rothbard, 1962, p. 515).</a:t>
            </a:r>
          </a:p>
          <a:p>
            <a:endParaRPr lang="en-US" dirty="0">
              <a:solidFill>
                <a:srgbClr val="008000"/>
              </a:solidFill>
            </a:endParaRPr>
          </a:p>
        </p:txBody>
      </p:sp>
      <p:pic>
        <p:nvPicPr>
          <p:cNvPr id="6146" name="Picture 2" descr="Cover for Profit and Loss">
            <a:extLst>
              <a:ext uri="{FF2B5EF4-FFF2-40B4-BE49-F238E27FC236}">
                <a16:creationId xmlns:a16="http://schemas.microsoft.com/office/drawing/2014/main" id="{7FC4FC38-11CF-6B41-65B6-BDC41807DD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0" y="917471"/>
            <a:ext cx="1689103" cy="24843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89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dirty="0">
                <a:latin typeface="Slate Pro Light" panose="02000306040000020004" pitchFamily="2" charset="0"/>
              </a:rPr>
              <a:t>What profit is not</a:t>
            </a:r>
          </a:p>
        </p:txBody>
      </p:sp>
      <p:sp>
        <p:nvSpPr>
          <p:cNvPr id="173059" name="Rectangle 3"/>
          <p:cNvSpPr>
            <a:spLocks noGrp="1" noChangeArrowheads="1"/>
          </p:cNvSpPr>
          <p:nvPr>
            <p:ph type="body" idx="1"/>
          </p:nvPr>
        </p:nvSpPr>
        <p:spPr>
          <a:xfrm>
            <a:off x="406401" y="1219200"/>
            <a:ext cx="6832599" cy="5105400"/>
          </a:xfrm>
        </p:spPr>
        <p:txBody>
          <a:bodyPr/>
          <a:lstStyle/>
          <a:p>
            <a:r>
              <a:rPr lang="en-US" dirty="0">
                <a:latin typeface="Slate Pro Light" panose="02000306040000020004" pitchFamily="2" charset="0"/>
              </a:rPr>
              <a:t>Interest</a:t>
            </a:r>
          </a:p>
          <a:p>
            <a:pPr lvl="1"/>
            <a:r>
              <a:rPr lang="en-US" sz="2200" dirty="0">
                <a:latin typeface="Slate Pro Light" panose="02000306040000020004" pitchFamily="2" charset="0"/>
              </a:rPr>
              <a:t>Interest: reward for foregoing consumption</a:t>
            </a:r>
          </a:p>
          <a:p>
            <a:pPr lvl="1"/>
            <a:r>
              <a:rPr lang="en-US" sz="2200" dirty="0">
                <a:latin typeface="Slate Pro Light" panose="02000306040000020004" pitchFamily="2" charset="0"/>
              </a:rPr>
              <a:t>Profit: reward for successfully bearing uncertainty</a:t>
            </a:r>
          </a:p>
          <a:p>
            <a:r>
              <a:rPr lang="en-US" dirty="0">
                <a:latin typeface="Slate Pro Light" panose="02000306040000020004" pitchFamily="2" charset="0"/>
              </a:rPr>
              <a:t>Accounting income</a:t>
            </a:r>
          </a:p>
          <a:p>
            <a:pPr lvl="1"/>
            <a:r>
              <a:rPr lang="en-US" sz="2200" dirty="0">
                <a:latin typeface="Slate Pro Light" panose="02000306040000020004" pitchFamily="2" charset="0"/>
              </a:rPr>
              <a:t>Accounting income includes profit, interest, and the entrepreneur’s implicit wage.</a:t>
            </a:r>
          </a:p>
          <a:p>
            <a:pPr lvl="1"/>
            <a:r>
              <a:rPr lang="en-US" sz="2200" dirty="0">
                <a:latin typeface="Slate Pro Light" panose="02000306040000020004" pitchFamily="2" charset="0"/>
              </a:rPr>
              <a:t>Economic concept of profit as a functional category, not a line item on the income statement</a:t>
            </a:r>
          </a:p>
          <a:p>
            <a:r>
              <a:rPr lang="en-US" dirty="0">
                <a:latin typeface="Slate Pro Light" panose="02000306040000020004" pitchFamily="2" charset="0"/>
              </a:rPr>
              <a:t>An automatic “return to capital”</a:t>
            </a:r>
          </a:p>
          <a:p>
            <a:r>
              <a:rPr lang="en-US" dirty="0">
                <a:latin typeface="Slate Pro Light" panose="02000306040000020004" pitchFamily="2" charset="0"/>
              </a:rPr>
              <a:t>A markup over production costs</a:t>
            </a:r>
          </a:p>
        </p:txBody>
      </p:sp>
      <p:pic>
        <p:nvPicPr>
          <p:cNvPr id="2" name="Picture 1" descr="Income statement, balance sheet, cash flow statement Vector flat  illustration 12019945 Vector Art at Vecteezy">
            <a:extLst>
              <a:ext uri="{FF2B5EF4-FFF2-40B4-BE49-F238E27FC236}">
                <a16:creationId xmlns:a16="http://schemas.microsoft.com/office/drawing/2014/main" id="{A9AE8662-5A3A-C9A3-4D26-4AE65E678CC9}"/>
              </a:ext>
            </a:extLst>
          </p:cNvPr>
          <p:cNvPicPr>
            <a:picLocks noChangeAspect="1"/>
          </p:cNvPicPr>
          <p:nvPr/>
        </p:nvPicPr>
        <p:blipFill>
          <a:blip r:embed="rId3"/>
          <a:srcRect l="14815" r="14074"/>
          <a:stretch>
            <a:fillRect/>
          </a:stretch>
        </p:blipFill>
        <p:spPr>
          <a:xfrm>
            <a:off x="7620000" y="1066800"/>
            <a:ext cx="3359573" cy="4724400"/>
          </a:xfrm>
          <a:prstGeom prst="rect">
            <a:avLst/>
          </a:prstGeom>
        </p:spPr>
      </p:pic>
    </p:spTree>
    <p:extLst>
      <p:ext uri="{BB962C8B-B14F-4D97-AF65-F5344CB8AC3E}">
        <p14:creationId xmlns:p14="http://schemas.microsoft.com/office/powerpoint/2010/main" val="70829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mpass">
  <a:themeElements>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fontScheme name="Compas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12692</TotalTime>
  <Words>1240</Words>
  <Application>Microsoft Office PowerPoint</Application>
  <PresentationFormat>Widescreen</PresentationFormat>
  <Paragraphs>108</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Calibri</vt:lpstr>
      <vt:lpstr>Slate Pro Light</vt:lpstr>
      <vt:lpstr>Wingdings</vt:lpstr>
      <vt:lpstr>Abadi</vt:lpstr>
      <vt:lpstr>Arial</vt:lpstr>
      <vt:lpstr>Tahoma</vt:lpstr>
      <vt:lpstr>Compass</vt:lpstr>
      <vt:lpstr>PowerPoint Presentation</vt:lpstr>
      <vt:lpstr>Mainstream views on entrepreneurship</vt:lpstr>
      <vt:lpstr>Entrepreneurship and its role in the economy and society</vt:lpstr>
      <vt:lpstr>Why entrepreneurship matters</vt:lpstr>
      <vt:lpstr>Austrian production theory</vt:lpstr>
      <vt:lpstr>More details on imputation</vt:lpstr>
      <vt:lpstr>What about uncertainty?</vt:lpstr>
      <vt:lpstr>The social function of profit</vt:lpstr>
      <vt:lpstr>What profit is not</vt:lpstr>
      <vt:lpstr>Entrepreneurship as judgment</vt:lpstr>
      <vt:lpstr>How do entrepreneurs think?</vt:lpstr>
    </vt:vector>
  </TitlesOfParts>
  <Company>University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asdfa</dc:title>
  <dc:creator>Peter G. Klein</dc:creator>
  <cp:lastModifiedBy>Peter Klein</cp:lastModifiedBy>
  <cp:revision>249</cp:revision>
  <dcterms:created xsi:type="dcterms:W3CDTF">2008-01-13T04:24:45Z</dcterms:created>
  <dcterms:modified xsi:type="dcterms:W3CDTF">2026-07-17T22:07:51Z</dcterms:modified>
</cp:coreProperties>
</file>