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4" r:id="rId4"/>
    <p:sldId id="257" r:id="rId5"/>
    <p:sldId id="273" r:id="rId6"/>
    <p:sldId id="258" r:id="rId7"/>
    <p:sldId id="259" r:id="rId8"/>
    <p:sldId id="268" r:id="rId9"/>
    <p:sldId id="261" r:id="rId10"/>
    <p:sldId id="269" r:id="rId11"/>
    <p:sldId id="262" r:id="rId12"/>
    <p:sldId id="263" r:id="rId13"/>
    <p:sldId id="266" r:id="rId14"/>
    <p:sldId id="270" r:id="rId15"/>
    <p:sldId id="271" r:id="rId16"/>
    <p:sldId id="264" r:id="rId17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6035"/>
  </p:normalViewPr>
  <p:slideViewPr>
    <p:cSldViewPr snapToGrid="0">
      <p:cViewPr varScale="1">
        <p:scale>
          <a:sx n="113" d="100"/>
          <a:sy n="113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6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39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6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427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39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23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64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76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84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39C1C-6A97-47AA-BF66-07B76EF171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E7ACE-8CEE-4F30-9778-32D94FE5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6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Theory of Interest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Mises University</a:t>
            </a:r>
          </a:p>
          <a:p>
            <a:r>
              <a:rPr lang="en-US" dirty="0"/>
              <a:t>July 19-25, 2026 </a:t>
            </a:r>
          </a:p>
        </p:txBody>
      </p:sp>
    </p:spTree>
    <p:extLst>
      <p:ext uri="{BB962C8B-B14F-4D97-AF65-F5344CB8AC3E}">
        <p14:creationId xmlns:p14="http://schemas.microsoft.com/office/powerpoint/2010/main" val="2733170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Time Market and Economic Calculation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2060"/>
                </a:solidFill>
              </a:rPr>
              <a:t> Pure rate of interest equates future value of money with the present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        value of money</a:t>
            </a:r>
          </a:p>
          <a:p>
            <a:pPr marL="0" indent="0">
              <a:buNone/>
            </a:pPr>
            <a:r>
              <a:rPr lang="en-US" dirty="0"/>
              <a:t>	FV = PV x (1+r)	FV = $1,000 x 1.10 = $1,100	Compounding</a:t>
            </a:r>
          </a:p>
          <a:p>
            <a:pPr marL="0" indent="0">
              <a:buNone/>
            </a:pPr>
            <a:r>
              <a:rPr lang="en-US" dirty="0"/>
              <a:t>	PV = FV ÷ (1+r)	PV = $1,100 ÷ 1.10 = $1,000	Discounting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>
                <a:solidFill>
                  <a:srgbClr val="002060"/>
                </a:solidFill>
              </a:rPr>
              <a:t>Money provides </a:t>
            </a:r>
            <a:r>
              <a:rPr lang="en-US" dirty="0">
                <a:solidFill>
                  <a:srgbClr val="002060"/>
                </a:solidFill>
              </a:rPr>
              <a:t>the unit of economic calculation</a:t>
            </a:r>
          </a:p>
          <a:p>
            <a:pPr marL="0" indent="0">
              <a:buNone/>
            </a:pPr>
            <a:r>
              <a:rPr lang="en-US" dirty="0"/>
              <a:t>	Across all persons, goods, places, and times</a:t>
            </a:r>
          </a:p>
          <a:p>
            <a:pPr marL="0" indent="0">
              <a:buNone/>
            </a:pPr>
            <a:r>
              <a:rPr lang="en-US" dirty="0"/>
              <a:t>	Integrates economizing resource use across all these dimensions</a:t>
            </a:r>
          </a:p>
        </p:txBody>
      </p:sp>
    </p:spTree>
    <p:extLst>
      <p:ext uri="{BB962C8B-B14F-4D97-AF65-F5344CB8AC3E}">
        <p14:creationId xmlns:p14="http://schemas.microsoft.com/office/powerpoint/2010/main" val="226391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Components of the Time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Time Market: exchange of present money for future money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Credit Markets</a:t>
            </a:r>
          </a:p>
          <a:p>
            <a:pPr marL="0" indent="0">
              <a:buNone/>
            </a:pPr>
            <a:r>
              <a:rPr lang="en-US" dirty="0"/>
              <a:t>	     • Consumer Loans</a:t>
            </a:r>
          </a:p>
          <a:p>
            <a:pPr marL="0" indent="0">
              <a:buNone/>
            </a:pPr>
            <a:r>
              <a:rPr lang="en-US" dirty="0"/>
              <a:t>	     • Producer Loans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Capital Structure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Uniform pure rate of interest for all inter-temporal exchange of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        money of the same time structure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2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Pure Rate of Interest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Across Components of the Time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Interest Rate				Interest Rate</a:t>
            </a:r>
          </a:p>
          <a:p>
            <a:pPr marL="0" indent="0">
              <a:buNone/>
            </a:pPr>
            <a:r>
              <a:rPr lang="en-US" dirty="0"/>
              <a:t>		   S</a:t>
            </a:r>
            <a:r>
              <a:rPr lang="en-US" baseline="-25000" dirty="0"/>
              <a:t>0</a:t>
            </a:r>
            <a:r>
              <a:rPr lang="en-US" dirty="0"/>
              <a:t>				</a:t>
            </a:r>
          </a:p>
          <a:p>
            <a:pPr marL="0" indent="0">
              <a:buNone/>
            </a:pPr>
            <a:r>
              <a:rPr lang="en-US" dirty="0"/>
              <a:t>r</a:t>
            </a:r>
            <a:r>
              <a:rPr lang="en-US" baseline="-25000" dirty="0"/>
              <a:t>0</a:t>
            </a:r>
            <a:r>
              <a:rPr lang="en-US" dirty="0"/>
              <a:t>	   • A		S</a:t>
            </a:r>
            <a:r>
              <a:rPr lang="en-US" baseline="-25000" dirty="0"/>
              <a:t>1				</a:t>
            </a:r>
            <a:r>
              <a:rPr lang="en-US" dirty="0"/>
              <a:t>	         S</a:t>
            </a:r>
            <a:r>
              <a:rPr lang="en-US" baseline="-25000" dirty="0"/>
              <a:t>1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</a:t>
            </a:r>
            <a:r>
              <a:rPr lang="en-US" baseline="-25000" dirty="0"/>
              <a:t>1</a:t>
            </a:r>
            <a:r>
              <a:rPr lang="en-US" dirty="0"/>
              <a:t> 		• B				r</a:t>
            </a:r>
            <a:r>
              <a:rPr lang="en-US" baseline="-25000" dirty="0"/>
              <a:t>1</a:t>
            </a:r>
            <a:r>
              <a:rPr lang="en-US" dirty="0"/>
              <a:t> 		• B	   S</a:t>
            </a:r>
            <a:r>
              <a:rPr lang="en-US" baseline="-25000" dirty="0"/>
              <a:t>0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	 D 			r</a:t>
            </a:r>
            <a:r>
              <a:rPr lang="en-US" baseline="-25000" dirty="0"/>
              <a:t>0</a:t>
            </a:r>
            <a:r>
              <a:rPr lang="en-US" dirty="0"/>
              <a:t>		       • A</a:t>
            </a:r>
          </a:p>
          <a:p>
            <a:pPr marL="0" indent="0">
              <a:buNone/>
            </a:pPr>
            <a:r>
              <a:rPr lang="en-US" dirty="0"/>
              <a:t>									     D</a:t>
            </a:r>
          </a:p>
          <a:p>
            <a:pPr marL="0" indent="0">
              <a:buNone/>
            </a:pPr>
            <a:r>
              <a:rPr lang="en-US" dirty="0"/>
              <a:t>			Present Money			          Present Money</a:t>
            </a:r>
          </a:p>
          <a:p>
            <a:pPr marL="0" indent="0">
              <a:buNone/>
            </a:pPr>
            <a:r>
              <a:rPr lang="en-US" dirty="0"/>
              <a:t>	Consumer Loans				Capital Structure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1390918" y="2356834"/>
            <a:ext cx="12879" cy="2408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403797" y="4765183"/>
            <a:ext cx="32325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890197" y="2356834"/>
            <a:ext cx="12879" cy="2408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890197" y="4765183"/>
            <a:ext cx="30136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1778570" y="2806304"/>
            <a:ext cx="1879030" cy="1345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1482166" y="2522729"/>
            <a:ext cx="1448874" cy="1049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996225" y="2968871"/>
            <a:ext cx="1571223" cy="1281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7182284" y="2674390"/>
            <a:ext cx="2243117" cy="1826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8559889" y="3726565"/>
            <a:ext cx="708338" cy="736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7703444" y="3023172"/>
            <a:ext cx="1210614" cy="1128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90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Pure Rate of Interest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Across Different Lines of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72561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Interest return in AI investments = 0.125</a:t>
            </a:r>
          </a:p>
          <a:p>
            <a:pPr marL="0" indent="0">
              <a:buNone/>
            </a:pPr>
            <a:r>
              <a:rPr lang="en-US" dirty="0"/>
              <a:t>Interest return in smart phone investments = 0.065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Dynamic adjustment in the time market</a:t>
            </a:r>
          </a:p>
          <a:p>
            <a:pPr marL="0" indent="0">
              <a:buNone/>
            </a:pPr>
            <a:r>
              <a:rPr lang="en-US" dirty="0"/>
              <a:t>	Capitalist-Entrepreneurs will sell assets in smart phone investment</a:t>
            </a:r>
          </a:p>
          <a:p>
            <a:pPr marL="0" indent="0">
              <a:buNone/>
            </a:pPr>
            <a:r>
              <a:rPr lang="en-US" dirty="0"/>
              <a:t>	Capitalists-Entrepreneurs will buy assets in AI investment</a:t>
            </a:r>
          </a:p>
          <a:p>
            <a:pPr marL="0" indent="0">
              <a:buNone/>
            </a:pPr>
            <a:r>
              <a:rPr lang="en-US" dirty="0"/>
              <a:t>	Interest rate in smart phones will rise and that </a:t>
            </a:r>
            <a:r>
              <a:rPr lang="en-US"/>
              <a:t>in AI </a:t>
            </a:r>
            <a:r>
              <a:rPr lang="en-US" dirty="0"/>
              <a:t>will fall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Neither physical productivity nor value productivity of assets affects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        the pure rate of interest</a:t>
            </a:r>
          </a:p>
        </p:txBody>
      </p:sp>
    </p:spTree>
    <p:extLst>
      <p:ext uri="{BB962C8B-B14F-4D97-AF65-F5344CB8AC3E}">
        <p14:creationId xmlns:p14="http://schemas.microsoft.com/office/powerpoint/2010/main" val="228198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Prices of Factors of Production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Discounted by Pure Rate of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MRP from factors to be 				    Maximum buying price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u="sng" dirty="0"/>
              <a:t>received in one year</a:t>
            </a:r>
            <a:r>
              <a:rPr lang="en-US" dirty="0"/>
              <a:t>		r = 0.10 		</a:t>
            </a:r>
            <a:r>
              <a:rPr lang="en-US" u="sng" dirty="0"/>
              <a:t>for factors today</a:t>
            </a:r>
          </a:p>
          <a:p>
            <a:pPr marL="0" indent="0">
              <a:buNone/>
            </a:pPr>
            <a:r>
              <a:rPr lang="en-US" dirty="0"/>
              <a:t>      MRP</a:t>
            </a:r>
            <a:r>
              <a:rPr lang="en-US" baseline="-25000" dirty="0"/>
              <a:t>C</a:t>
            </a:r>
            <a:r>
              <a:rPr lang="en-US" dirty="0"/>
              <a:t> = $11,000					DMRP</a:t>
            </a:r>
            <a:r>
              <a:rPr lang="en-US" baseline="-25000" dirty="0"/>
              <a:t>C</a:t>
            </a:r>
            <a:r>
              <a:rPr lang="en-US" dirty="0"/>
              <a:t> = $10,000</a:t>
            </a:r>
          </a:p>
          <a:p>
            <a:pPr marL="0" indent="0">
              <a:buNone/>
            </a:pPr>
            <a:r>
              <a:rPr lang="en-US" dirty="0"/>
              <a:t>      MRP</a:t>
            </a:r>
            <a:r>
              <a:rPr lang="en-US" baseline="-25000" dirty="0"/>
              <a:t>N</a:t>
            </a:r>
            <a:r>
              <a:rPr lang="en-US" dirty="0"/>
              <a:t> = $5,500						DMRP</a:t>
            </a:r>
            <a:r>
              <a:rPr lang="en-US" baseline="-25000" dirty="0"/>
              <a:t>N</a:t>
            </a:r>
            <a:r>
              <a:rPr lang="en-US" dirty="0"/>
              <a:t> = $5,000</a:t>
            </a:r>
          </a:p>
          <a:p>
            <a:pPr marL="0" indent="0">
              <a:buNone/>
            </a:pPr>
            <a:r>
              <a:rPr lang="en-US" dirty="0"/>
              <a:t>      MRP</a:t>
            </a:r>
            <a:r>
              <a:rPr lang="en-US" baseline="-25000" dirty="0"/>
              <a:t>L</a:t>
            </a:r>
            <a:r>
              <a:rPr lang="en-US" dirty="0"/>
              <a:t> = $2,200						DMRP</a:t>
            </a:r>
            <a:r>
              <a:rPr lang="en-US" baseline="-25000" dirty="0"/>
              <a:t>L</a:t>
            </a:r>
            <a:r>
              <a:rPr lang="en-US" dirty="0"/>
              <a:t> = $2,000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Net Income = $18,700 – $17,000  = $1,700		</a:t>
            </a:r>
          </a:p>
          <a:p>
            <a:pPr marL="0" indent="0">
              <a:buNone/>
            </a:pPr>
            <a:r>
              <a:rPr lang="en-US" dirty="0"/>
              <a:t>Interest return = $1,700 ÷ $17,000 = 0.10</a:t>
            </a:r>
          </a:p>
        </p:txBody>
      </p:sp>
    </p:spTree>
    <p:extLst>
      <p:ext uri="{BB962C8B-B14F-4D97-AF65-F5344CB8AC3E}">
        <p14:creationId xmlns:p14="http://schemas.microsoft.com/office/powerpoint/2010/main" val="549158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Sources of Net Income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Earned by Capitalist-Entrepreneur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Interest from satisfying time preferences</a:t>
            </a:r>
          </a:p>
          <a:p>
            <a:pPr marL="0" indent="0">
              <a:buNone/>
            </a:pPr>
            <a:r>
              <a:rPr lang="en-US" dirty="0"/>
              <a:t>	Capitalist-Entrepreneur lends to suppliers of factors of production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Wages from supplying labor</a:t>
            </a:r>
          </a:p>
          <a:p>
            <a:pPr marL="0" indent="0">
              <a:buNone/>
            </a:pPr>
            <a:r>
              <a:rPr lang="en-US" dirty="0"/>
              <a:t>	Capitalist-Entrepreneur works instead of hiring someone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Quasi-wages from supplying leadership</a:t>
            </a:r>
          </a:p>
          <a:p>
            <a:pPr marL="0" indent="0">
              <a:buNone/>
            </a:pPr>
            <a:r>
              <a:rPr lang="en-US" dirty="0"/>
              <a:t>	Capitalist-Entrepreneur raises the productivity of other workers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Profit for superior foresight</a:t>
            </a:r>
          </a:p>
          <a:p>
            <a:pPr marL="0" indent="0">
              <a:buNone/>
            </a:pPr>
            <a:r>
              <a:rPr lang="en-US" dirty="0"/>
              <a:t>	Capitalist-Entrepreneur anticipates future conditions better than</a:t>
            </a:r>
          </a:p>
          <a:p>
            <a:pPr marL="0" indent="0">
              <a:buNone/>
            </a:pPr>
            <a:r>
              <a:rPr lang="en-US" dirty="0"/>
              <a:t>	  other capitalist-entrepreneurs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73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Sources of the Market Rate of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Pure rate of interest</a:t>
            </a:r>
          </a:p>
          <a:p>
            <a:pPr marL="0" indent="0">
              <a:buNone/>
            </a:pPr>
            <a:r>
              <a:rPr lang="en-US" dirty="0"/>
              <a:t>	Higher (lower) time preferences, higher (lower) interest rate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Entrepreneurial uncertainty</a:t>
            </a:r>
          </a:p>
          <a:p>
            <a:pPr marL="0" indent="0">
              <a:buNone/>
            </a:pPr>
            <a:r>
              <a:rPr lang="en-US" dirty="0"/>
              <a:t>	Greater (lesser) uncertainty, higher (lower) interest rate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Price premium</a:t>
            </a:r>
          </a:p>
          <a:p>
            <a:pPr marL="0" indent="0">
              <a:buNone/>
            </a:pPr>
            <a:r>
              <a:rPr lang="en-US" dirty="0"/>
              <a:t>	Larger (smaller) price premium, higher (lower) interest rate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Unanticipated changes in PPM</a:t>
            </a:r>
          </a:p>
          <a:p>
            <a:pPr marL="0" indent="0">
              <a:buNone/>
            </a:pPr>
            <a:r>
              <a:rPr lang="en-US" dirty="0"/>
              <a:t>	Decrease (increase) in PPM, higher </a:t>
            </a:r>
            <a:r>
              <a:rPr lang="en-US"/>
              <a:t>(lower) interest </a:t>
            </a:r>
            <a:r>
              <a:rPr lang="en-US" dirty="0"/>
              <a:t>rate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02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Time in Human Action: Duration of an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Duration of an action</a:t>
            </a:r>
          </a:p>
          <a:p>
            <a:pPr marL="0" indent="0">
              <a:buNone/>
            </a:pPr>
            <a:r>
              <a:rPr lang="en-US" dirty="0"/>
              <a:t>	Time before action – time during action – time after action</a:t>
            </a:r>
          </a:p>
          <a:p>
            <a:pPr marL="0" indent="0">
              <a:buNone/>
            </a:pPr>
            <a:r>
              <a:rPr lang="en-US" dirty="0"/>
              <a:t>	Two parts to the duration of action</a:t>
            </a:r>
          </a:p>
          <a:p>
            <a:pPr marL="0" indent="0">
              <a:buNone/>
            </a:pPr>
            <a:r>
              <a:rPr lang="en-US" dirty="0"/>
              <a:t>	1. Period of production: time from start of action to the beginning</a:t>
            </a:r>
          </a:p>
          <a:p>
            <a:pPr marL="0" indent="0">
              <a:buNone/>
            </a:pPr>
            <a:r>
              <a:rPr lang="en-US" dirty="0"/>
              <a:t>	     of the attainment of the end</a:t>
            </a:r>
          </a:p>
          <a:p>
            <a:pPr marL="0" indent="0">
              <a:buNone/>
            </a:pPr>
            <a:r>
              <a:rPr lang="en-US" dirty="0"/>
              <a:t>	       • Working time: stages of production</a:t>
            </a:r>
          </a:p>
          <a:p>
            <a:pPr marL="0" indent="0">
              <a:buNone/>
            </a:pPr>
            <a:r>
              <a:rPr lang="en-US" dirty="0"/>
              <a:t>	       • Maturing time: time between taking an action and its effects</a:t>
            </a:r>
          </a:p>
          <a:p>
            <a:pPr marL="0" indent="0">
              <a:buNone/>
            </a:pPr>
            <a:r>
              <a:rPr lang="en-US" dirty="0"/>
              <a:t>	2. Duration of serviceableness: time over which a good generates its</a:t>
            </a:r>
          </a:p>
          <a:p>
            <a:pPr marL="0" indent="0">
              <a:buNone/>
            </a:pPr>
            <a:r>
              <a:rPr lang="en-US" dirty="0"/>
              <a:t>	     consumption services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Two valuations of action with respect to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01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1E42-EF8B-46EF-BAA6-E4FF3D5FF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Time in Human Action: Time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B2107-A632-49D0-919F-747236897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Timeline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Start		Stop			Start		Stop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Time is an irreversible flux</a:t>
            </a:r>
            <a:r>
              <a:rPr lang="en-US" dirty="0"/>
              <a:t>: each moment has a unique place in the</a:t>
            </a:r>
          </a:p>
          <a:p>
            <a:pPr marL="0" indent="0">
              <a:buNone/>
            </a:pPr>
            <a:r>
              <a:rPr lang="en-US" dirty="0"/>
              <a:t>    sequence of moments of time with respect to action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Economize action with respect to time</a:t>
            </a:r>
            <a:r>
              <a:rPr lang="en-US" dirty="0"/>
              <a:t>: choose when to begin</a:t>
            </a:r>
          </a:p>
          <a:p>
            <a:pPr marL="0" indent="0">
              <a:buNone/>
            </a:pPr>
            <a:r>
              <a:rPr lang="en-US" dirty="0"/>
              <a:t>    and end an action to obtain its greatest value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886544-DA58-4DA9-B395-75BB9E5E3A87}"/>
              </a:ext>
            </a:extLst>
          </p:cNvPr>
          <p:cNvCxnSpPr>
            <a:cxnSpLocks/>
          </p:cNvCxnSpPr>
          <p:nvPr/>
        </p:nvCxnSpPr>
        <p:spPr>
          <a:xfrm>
            <a:off x="1238250" y="2505075"/>
            <a:ext cx="97155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469B7AC-46E7-4C59-ABEC-0EE6A5910658}"/>
              </a:ext>
            </a:extLst>
          </p:cNvPr>
          <p:cNvCxnSpPr>
            <a:cxnSpLocks/>
          </p:cNvCxnSpPr>
          <p:nvPr/>
        </p:nvCxnSpPr>
        <p:spPr>
          <a:xfrm flipV="1">
            <a:off x="2209800" y="2590800"/>
            <a:ext cx="0" cy="323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1FC5E46-1CAC-4718-9C00-EADC0DADB45B}"/>
              </a:ext>
            </a:extLst>
          </p:cNvPr>
          <p:cNvCxnSpPr>
            <a:cxnSpLocks/>
          </p:cNvCxnSpPr>
          <p:nvPr/>
        </p:nvCxnSpPr>
        <p:spPr>
          <a:xfrm flipV="1">
            <a:off x="4038600" y="2590800"/>
            <a:ext cx="0" cy="323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92CCA9C-C737-4491-9A61-2F9323AC5493}"/>
              </a:ext>
            </a:extLst>
          </p:cNvPr>
          <p:cNvCxnSpPr>
            <a:cxnSpLocks/>
          </p:cNvCxnSpPr>
          <p:nvPr/>
        </p:nvCxnSpPr>
        <p:spPr>
          <a:xfrm flipV="1">
            <a:off x="6762750" y="2590800"/>
            <a:ext cx="0" cy="323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F88FB08-C69A-4C03-BADC-C7A35DA51562}"/>
              </a:ext>
            </a:extLst>
          </p:cNvPr>
          <p:cNvCxnSpPr>
            <a:cxnSpLocks/>
          </p:cNvCxnSpPr>
          <p:nvPr/>
        </p:nvCxnSpPr>
        <p:spPr>
          <a:xfrm flipV="1">
            <a:off x="8591550" y="2590800"/>
            <a:ext cx="0" cy="323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92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Temporal Aspect of a Good Used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Time placement of a good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Value of a good can vary at different moments in time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Allocate a good to obtain the greatest value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Forward price of a good</a:t>
            </a:r>
          </a:p>
          <a:p>
            <a:pPr marL="0" indent="0">
              <a:buNone/>
            </a:pPr>
            <a:r>
              <a:rPr lang="en-US" dirty="0"/>
              <a:t>	Agree today to trade at a date in the future at the forward price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/>
              <a:t>	Higher, lower, or the same as current price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Efficient temporal allocation of goods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4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40D95-0429-4AE7-B988-547B313E4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Time in Human Action: Time Preference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AB77F-EA49-46C7-B15C-0D1D3A87C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Timeline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         Period of Production       Duration of Serviceableness</a:t>
            </a:r>
          </a:p>
          <a:p>
            <a:pPr marL="0" indent="0">
              <a:buNone/>
            </a:pPr>
            <a:r>
              <a:rPr lang="en-US" dirty="0"/>
              <a:t>	Start									Stop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For any action economized with respect to its time placement </a:t>
            </a:r>
          </a:p>
          <a:p>
            <a:pPr marL="0" indent="0">
              <a:buNone/>
            </a:pPr>
            <a:r>
              <a:rPr lang="en-US" dirty="0"/>
              <a:t>	Time before its satisfaction (period of production)</a:t>
            </a:r>
          </a:p>
          <a:p>
            <a:pPr marL="0" indent="0">
              <a:buNone/>
            </a:pPr>
            <a:r>
              <a:rPr lang="en-US" dirty="0"/>
              <a:t>	Time during its satisfaction (duration of serviceableness)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Prefer to begin its satisfaction closer to the start of the action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Disutility of waiting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8BDACE1-9D66-42B9-B951-AE557DAA0E32}"/>
              </a:ext>
            </a:extLst>
          </p:cNvPr>
          <p:cNvCxnSpPr>
            <a:cxnSpLocks/>
          </p:cNvCxnSpPr>
          <p:nvPr/>
        </p:nvCxnSpPr>
        <p:spPr>
          <a:xfrm>
            <a:off x="1143000" y="2571750"/>
            <a:ext cx="10210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70A46D6-10C4-46A3-8CF0-5F4E64655F66}"/>
              </a:ext>
            </a:extLst>
          </p:cNvPr>
          <p:cNvCxnSpPr>
            <a:cxnSpLocks/>
          </p:cNvCxnSpPr>
          <p:nvPr/>
        </p:nvCxnSpPr>
        <p:spPr>
          <a:xfrm flipV="1">
            <a:off x="2219325" y="2571750"/>
            <a:ext cx="0" cy="647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7D7F96B-1D71-4721-A7BB-7D9902B7F55D}"/>
              </a:ext>
            </a:extLst>
          </p:cNvPr>
          <p:cNvCxnSpPr>
            <a:cxnSpLocks/>
          </p:cNvCxnSpPr>
          <p:nvPr/>
        </p:nvCxnSpPr>
        <p:spPr>
          <a:xfrm flipV="1">
            <a:off x="10420350" y="2571750"/>
            <a:ext cx="0" cy="647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CBC4F8F-4CA2-44CB-AC2C-0FDA1280730A}"/>
              </a:ext>
            </a:extLst>
          </p:cNvPr>
          <p:cNvCxnSpPr>
            <a:cxnSpLocks/>
          </p:cNvCxnSpPr>
          <p:nvPr/>
        </p:nvCxnSpPr>
        <p:spPr>
          <a:xfrm>
            <a:off x="5810250" y="2676525"/>
            <a:ext cx="0" cy="904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52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214" y="365125"/>
            <a:ext cx="10813002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Inter-temporal Aspect of Money Used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Time Preference – Definition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Satisfaction sooner is preferred to the same satisfaction later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Logical aspect of action, not physiological or psychological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Time Preference – Implications</a:t>
            </a:r>
          </a:p>
          <a:p>
            <a:pPr marL="0" indent="0">
              <a:buNone/>
            </a:pPr>
            <a:r>
              <a:rPr lang="en-US" dirty="0"/>
              <a:t>	Inter-temporal production choices regulated by TP </a:t>
            </a:r>
          </a:p>
          <a:p>
            <a:pPr marL="0" indent="0">
              <a:buNone/>
            </a:pPr>
            <a:r>
              <a:rPr lang="en-US" dirty="0"/>
              <a:t>	Pure Rate of Interest </a:t>
            </a:r>
          </a:p>
          <a:p>
            <a:pPr marL="0" indent="0">
              <a:buNone/>
            </a:pPr>
            <a:r>
              <a:rPr lang="en-US" dirty="0"/>
              <a:t>		• TP premium of present money over future money </a:t>
            </a:r>
          </a:p>
          <a:p>
            <a:pPr marL="0" indent="0">
              <a:buNone/>
            </a:pPr>
            <a:r>
              <a:rPr lang="en-US" dirty="0"/>
              <a:t>		• Efficient inter-temporal allocation of goods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34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Time Preference Theory of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2515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Preferences 					Price of the Consumer Good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Time Preferences				          Pure Rate of Interest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2060"/>
                </a:solidFill>
              </a:rPr>
              <a:t> Pure rate of interest: inter-temporal trade in money, not goods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Money is the unit of economic calculation</a:t>
            </a:r>
          </a:p>
          <a:p>
            <a:pPr marL="0" indent="0">
              <a:buNone/>
            </a:pPr>
            <a:r>
              <a:rPr lang="en-US" dirty="0"/>
              <a:t>	     • Monetary unit integrates economic calculation across persons, goods, and time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Neoclassical models explain barter exchange ratios</a:t>
            </a:r>
          </a:p>
          <a:p>
            <a:pPr marL="0" indent="0">
              <a:buNone/>
            </a:pPr>
            <a:r>
              <a:rPr lang="en-US" dirty="0"/>
              <a:t>	     • “Money” is merely a numeraire or a veil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3002F2-D588-507A-2B52-6479B9980DBE}"/>
              </a:ext>
            </a:extLst>
          </p:cNvPr>
          <p:cNvSpPr txBox="1"/>
          <p:nvPr/>
        </p:nvSpPr>
        <p:spPr>
          <a:xfrm>
            <a:off x="3443788" y="1946860"/>
            <a:ext cx="35856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Demand for a consumer good</a:t>
            </a:r>
          </a:p>
          <a:p>
            <a:r>
              <a:rPr lang="en-US" sz="2200" dirty="0"/>
              <a:t>   Supply of a consumer good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A1522F-3CCF-578F-1CB7-5C4885376AF6}"/>
              </a:ext>
            </a:extLst>
          </p:cNvPr>
          <p:cNvSpPr txBox="1"/>
          <p:nvPr/>
        </p:nvSpPr>
        <p:spPr>
          <a:xfrm>
            <a:off x="4358042" y="2751469"/>
            <a:ext cx="33381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Demand for present money</a:t>
            </a:r>
          </a:p>
          <a:p>
            <a:r>
              <a:rPr lang="en-US" sz="2200" dirty="0"/>
              <a:t>  Supply of present money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7AA6B42-2A99-9A75-AA49-E03AC50AED95}"/>
              </a:ext>
            </a:extLst>
          </p:cNvPr>
          <p:cNvCxnSpPr>
            <a:cxnSpLocks/>
          </p:cNvCxnSpPr>
          <p:nvPr/>
        </p:nvCxnSpPr>
        <p:spPr>
          <a:xfrm flipV="1">
            <a:off x="2901244" y="2198178"/>
            <a:ext cx="587213" cy="78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D95E5DC-AE21-51D8-0D90-5345F60371CC}"/>
              </a:ext>
            </a:extLst>
          </p:cNvPr>
          <p:cNvCxnSpPr>
            <a:cxnSpLocks/>
          </p:cNvCxnSpPr>
          <p:nvPr/>
        </p:nvCxnSpPr>
        <p:spPr>
          <a:xfrm>
            <a:off x="2901244" y="2366749"/>
            <a:ext cx="756210" cy="147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EA0CAA6-4C22-4668-8F60-7A2088E823F5}"/>
              </a:ext>
            </a:extLst>
          </p:cNvPr>
          <p:cNvCxnSpPr>
            <a:cxnSpLocks/>
          </p:cNvCxnSpPr>
          <p:nvPr/>
        </p:nvCxnSpPr>
        <p:spPr>
          <a:xfrm>
            <a:off x="6917172" y="2168348"/>
            <a:ext cx="388503" cy="107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4B42732-B85C-A09D-6A2B-0DDEDD7EA09B}"/>
              </a:ext>
            </a:extLst>
          </p:cNvPr>
          <p:cNvCxnSpPr>
            <a:cxnSpLocks/>
          </p:cNvCxnSpPr>
          <p:nvPr/>
        </p:nvCxnSpPr>
        <p:spPr>
          <a:xfrm flipV="1">
            <a:off x="6772275" y="2366749"/>
            <a:ext cx="533400" cy="164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FB5F36D-534B-2005-6AC8-179C7EC2D95E}"/>
              </a:ext>
            </a:extLst>
          </p:cNvPr>
          <p:cNvCxnSpPr>
            <a:cxnSpLocks/>
          </p:cNvCxnSpPr>
          <p:nvPr/>
        </p:nvCxnSpPr>
        <p:spPr>
          <a:xfrm flipV="1">
            <a:off x="3894667" y="2976645"/>
            <a:ext cx="530051" cy="41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F0A8823-27D9-16E4-D5CB-C16E1BEB2F2C}"/>
              </a:ext>
            </a:extLst>
          </p:cNvPr>
          <p:cNvCxnSpPr>
            <a:cxnSpLocks/>
          </p:cNvCxnSpPr>
          <p:nvPr/>
        </p:nvCxnSpPr>
        <p:spPr>
          <a:xfrm>
            <a:off x="3894667" y="3141248"/>
            <a:ext cx="644351" cy="189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75AEC1F-B5FB-7FD8-A6B4-CF3B9E046634}"/>
              </a:ext>
            </a:extLst>
          </p:cNvPr>
          <p:cNvCxnSpPr>
            <a:cxnSpLocks/>
          </p:cNvCxnSpPr>
          <p:nvPr/>
        </p:nvCxnSpPr>
        <p:spPr>
          <a:xfrm>
            <a:off x="7580370" y="3017795"/>
            <a:ext cx="3762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5D9DD48-7D92-7A6B-5209-4399B4263662}"/>
              </a:ext>
            </a:extLst>
          </p:cNvPr>
          <p:cNvCxnSpPr>
            <a:cxnSpLocks/>
          </p:cNvCxnSpPr>
          <p:nvPr/>
        </p:nvCxnSpPr>
        <p:spPr>
          <a:xfrm flipV="1">
            <a:off x="7418164" y="3141248"/>
            <a:ext cx="538444" cy="189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32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Time Preference and the Pure Rate of Interest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Preference Rank – Person A		Preference Rank – Person B</a:t>
            </a:r>
          </a:p>
          <a:p>
            <a:pPr marL="0" indent="0">
              <a:buNone/>
            </a:pPr>
            <a:r>
              <a:rPr lang="en-US" dirty="0"/>
              <a:t>	$1,100 in one year				$1,300 in one year</a:t>
            </a:r>
          </a:p>
          <a:p>
            <a:pPr marL="0" indent="0">
              <a:buNone/>
            </a:pPr>
            <a:r>
              <a:rPr lang="en-US" dirty="0"/>
              <a:t>	$1,000 today				$1,000 today</a:t>
            </a:r>
          </a:p>
          <a:p>
            <a:pPr marL="0" indent="0">
              <a:buNone/>
            </a:pPr>
            <a:r>
              <a:rPr lang="en-US" dirty="0"/>
              <a:t>	$1,090 in one year				$1,290 in one year</a:t>
            </a:r>
          </a:p>
          <a:p>
            <a:pPr marL="0" indent="0">
              <a:buNone/>
            </a:pPr>
            <a:r>
              <a:rPr lang="en-US" dirty="0"/>
              <a:t>	$1,000 in one year				$1,000 in one year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Person A lends $1,000 to person B at 0.10 ≤ r ≤ 0.29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BDFEA8-8EE4-0F4E-6D67-A12E6D7E9EC4}"/>
              </a:ext>
            </a:extLst>
          </p:cNvPr>
          <p:cNvSpPr txBox="1"/>
          <p:nvPr/>
        </p:nvSpPr>
        <p:spPr>
          <a:xfrm>
            <a:off x="409221" y="2280356"/>
            <a:ext cx="134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minimum </a:t>
            </a:r>
          </a:p>
          <a:p>
            <a:r>
              <a:rPr lang="en-US" dirty="0"/>
              <a:t>selling price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AEFF9D-E729-1144-17B1-9EB89A1E874D}"/>
              </a:ext>
            </a:extLst>
          </p:cNvPr>
          <p:cNvSpPr txBox="1"/>
          <p:nvPr/>
        </p:nvSpPr>
        <p:spPr>
          <a:xfrm>
            <a:off x="10250311" y="3352141"/>
            <a:ext cx="1337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maximum</a:t>
            </a:r>
          </a:p>
          <a:p>
            <a:r>
              <a:rPr lang="en-US" dirty="0"/>
              <a:t>buying price</a:t>
            </a:r>
          </a:p>
        </p:txBody>
      </p:sp>
    </p:spTree>
    <p:extLst>
      <p:ext uri="{BB962C8B-B14F-4D97-AF65-F5344CB8AC3E}">
        <p14:creationId xmlns:p14="http://schemas.microsoft.com/office/powerpoint/2010/main" val="122080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Time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Interest Rate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      Supply – Lower TP </a:t>
            </a:r>
          </a:p>
          <a:p>
            <a:pPr marL="0" indent="0">
              <a:buNone/>
            </a:pPr>
            <a:r>
              <a:rPr lang="en-US" dirty="0"/>
              <a:t>      r</a:t>
            </a:r>
            <a:r>
              <a:rPr lang="en-US" baseline="-25000" dirty="0"/>
              <a:t>0</a:t>
            </a:r>
            <a:r>
              <a:rPr lang="en-US" dirty="0"/>
              <a:t>		     • A</a:t>
            </a:r>
          </a:p>
          <a:p>
            <a:pPr marL="0" indent="0">
              <a:buNone/>
            </a:pPr>
            <a:r>
              <a:rPr lang="en-US" dirty="0"/>
              <a:t>			      Demand – Higher TP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    PM</a:t>
            </a:r>
            <a:r>
              <a:rPr lang="en-US" baseline="-25000" dirty="0"/>
              <a:t>0</a:t>
            </a:r>
            <a:r>
              <a:rPr lang="en-US" dirty="0"/>
              <a:t>	Present Money</a:t>
            </a:r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 flipH="1" flipV="1">
            <a:off x="1828800" y="2356835"/>
            <a:ext cx="25758" cy="2505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854558" y="4837056"/>
            <a:ext cx="3477296" cy="25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569335" y="3112674"/>
            <a:ext cx="1332964" cy="961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569335" y="3112674"/>
            <a:ext cx="1345843" cy="961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18CE4C3-062F-F5E6-71D1-A680571CBB93}"/>
              </a:ext>
            </a:extLst>
          </p:cNvPr>
          <p:cNvSpPr txBox="1"/>
          <p:nvPr/>
        </p:nvSpPr>
        <p:spPr>
          <a:xfrm>
            <a:off x="7250156" y="2993041"/>
            <a:ext cx="46921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 Preferences Determine</a:t>
            </a:r>
          </a:p>
          <a:p>
            <a:r>
              <a:rPr lang="en-US" sz="2400" dirty="0"/>
              <a:t>• Pure rate of interest</a:t>
            </a:r>
          </a:p>
          <a:p>
            <a:r>
              <a:rPr lang="en-US" sz="2400" dirty="0"/>
              <a:t>• Amount of PM lent and borrowed</a:t>
            </a:r>
          </a:p>
        </p:txBody>
      </p:sp>
    </p:spTree>
    <p:extLst>
      <p:ext uri="{BB962C8B-B14F-4D97-AF65-F5344CB8AC3E}">
        <p14:creationId xmlns:p14="http://schemas.microsoft.com/office/powerpoint/2010/main" val="222272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23418</TotalTime>
  <Words>1228</Words>
  <Application>Microsoft Macintosh PowerPoint</Application>
  <PresentationFormat>Widescreen</PresentationFormat>
  <Paragraphs>151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The Theory of Interest</vt:lpstr>
      <vt:lpstr>Time in Human Action: Duration of an Action</vt:lpstr>
      <vt:lpstr>Time in Human Action: Time Placement</vt:lpstr>
      <vt:lpstr>Temporal Aspect of a Good Used in Action</vt:lpstr>
      <vt:lpstr>Time in Human Action: Time Preference</vt:lpstr>
      <vt:lpstr>Inter-temporal Aspect of Money Used in Action</vt:lpstr>
      <vt:lpstr>Time Preference Theory of Interest</vt:lpstr>
      <vt:lpstr>Time Preference and the Pure Rate of Interest </vt:lpstr>
      <vt:lpstr>Time Market</vt:lpstr>
      <vt:lpstr>Time Market and Economic Calculation</vt:lpstr>
      <vt:lpstr>Components of the Time Market</vt:lpstr>
      <vt:lpstr>Pure Rate of Interest  Across Components of the Time Market</vt:lpstr>
      <vt:lpstr>Pure Rate of Interest  Across Different Lines of Production</vt:lpstr>
      <vt:lpstr>Prices of Factors of Production  Discounted by Pure Rate of Interest</vt:lpstr>
      <vt:lpstr>Sources of Net Income  Earned by Capitalist-Entrepreneur </vt:lpstr>
      <vt:lpstr>Sources of the Market Rate of Interest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Theory of Interest</dc:title>
  <dc:creator>Herbener, Jeffrey M.</dc:creator>
  <cp:lastModifiedBy>Herbener, Jeffrey M.</cp:lastModifiedBy>
  <cp:revision>66</cp:revision>
  <cp:lastPrinted>2025-07-08T13:30:10Z</cp:lastPrinted>
  <dcterms:created xsi:type="dcterms:W3CDTF">2018-06-25T22:24:18Z</dcterms:created>
  <dcterms:modified xsi:type="dcterms:W3CDTF">2026-07-16T15:48:15Z</dcterms:modified>
</cp:coreProperties>
</file>