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2" r:id="rId1"/>
  </p:sldMasterIdLst>
  <p:notesMasterIdLst>
    <p:notesMasterId r:id="rId48"/>
  </p:notesMasterIdLst>
  <p:handoutMasterIdLst>
    <p:handoutMasterId r:id="rId49"/>
  </p:handoutMasterIdLst>
  <p:sldIdLst>
    <p:sldId id="256" r:id="rId2"/>
    <p:sldId id="354" r:id="rId3"/>
    <p:sldId id="338" r:id="rId4"/>
    <p:sldId id="469" r:id="rId5"/>
    <p:sldId id="468" r:id="rId6"/>
    <p:sldId id="366" r:id="rId7"/>
    <p:sldId id="345" r:id="rId8"/>
    <p:sldId id="346" r:id="rId9"/>
    <p:sldId id="364" r:id="rId10"/>
    <p:sldId id="361" r:id="rId11"/>
    <p:sldId id="362" r:id="rId12"/>
    <p:sldId id="363" r:id="rId13"/>
    <p:sldId id="340" r:id="rId14"/>
    <p:sldId id="351" r:id="rId15"/>
    <p:sldId id="365" r:id="rId16"/>
    <p:sldId id="352" r:id="rId17"/>
    <p:sldId id="462" r:id="rId18"/>
    <p:sldId id="463" r:id="rId19"/>
    <p:sldId id="464" r:id="rId20"/>
    <p:sldId id="465" r:id="rId21"/>
    <p:sldId id="466" r:id="rId22"/>
    <p:sldId id="471" r:id="rId23"/>
    <p:sldId id="355" r:id="rId24"/>
    <p:sldId id="356" r:id="rId25"/>
    <p:sldId id="367" r:id="rId26"/>
    <p:sldId id="325" r:id="rId27"/>
    <p:sldId id="327" r:id="rId28"/>
    <p:sldId id="394" r:id="rId29"/>
    <p:sldId id="459" r:id="rId30"/>
    <p:sldId id="460" r:id="rId31"/>
    <p:sldId id="461" r:id="rId32"/>
    <p:sldId id="406" r:id="rId33"/>
    <p:sldId id="405" r:id="rId34"/>
    <p:sldId id="407" r:id="rId35"/>
    <p:sldId id="337" r:id="rId36"/>
    <p:sldId id="472" r:id="rId37"/>
    <p:sldId id="486" r:id="rId38"/>
    <p:sldId id="483" r:id="rId39"/>
    <p:sldId id="484" r:id="rId40"/>
    <p:sldId id="424" r:id="rId41"/>
    <p:sldId id="428" r:id="rId42"/>
    <p:sldId id="332" r:id="rId43"/>
    <p:sldId id="369" r:id="rId44"/>
    <p:sldId id="330" r:id="rId45"/>
    <p:sldId id="467" r:id="rId46"/>
    <p:sldId id="4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69" autoAdjust="0"/>
    <p:restoredTop sz="81633" autoAdjust="0"/>
  </p:normalViewPr>
  <p:slideViewPr>
    <p:cSldViewPr snapToGrid="0" snapToObjects="1">
      <p:cViewPr varScale="1">
        <p:scale>
          <a:sx n="99" d="100"/>
          <a:sy n="99" d="100"/>
        </p:scale>
        <p:origin x="1376" y="17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9C5E31-DE31-42BE-95F2-FFE988C8D5C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9955329-F43E-476D-A6C7-C228484F6B06}">
      <dgm:prSet/>
      <dgm:spPr/>
      <dgm:t>
        <a:bodyPr/>
        <a:lstStyle/>
        <a:p>
          <a:pPr>
            <a:lnSpc>
              <a:spcPct val="100000"/>
            </a:lnSpc>
          </a:pPr>
          <a:r>
            <a:rPr lang="en-US" dirty="0"/>
            <a:t>Louis </a:t>
          </a:r>
          <a:r>
            <a:rPr lang="en-US" dirty="0" err="1"/>
            <a:t>Rouanet</a:t>
          </a:r>
          <a:r>
            <a:rPr lang="en-US" dirty="0"/>
            <a:t>: “The major flaw of Piketty’s book is that he explains inequality not by starting from consumers’ choice but by starting from capital ownership.” </a:t>
          </a:r>
        </a:p>
      </dgm:t>
    </dgm:pt>
    <dgm:pt modelId="{192E7148-4695-44C8-8299-667087E09614}" type="parTrans" cxnId="{75DEE4AB-89EC-4BE9-B6B1-FD3BAFBFDE56}">
      <dgm:prSet/>
      <dgm:spPr/>
      <dgm:t>
        <a:bodyPr/>
        <a:lstStyle/>
        <a:p>
          <a:endParaRPr lang="en-US"/>
        </a:p>
      </dgm:t>
    </dgm:pt>
    <dgm:pt modelId="{B979A8AF-C915-465D-AD30-3DF48E9122FB}" type="sibTrans" cxnId="{75DEE4AB-89EC-4BE9-B6B1-FD3BAFBFDE56}">
      <dgm:prSet/>
      <dgm:spPr/>
      <dgm:t>
        <a:bodyPr/>
        <a:lstStyle/>
        <a:p>
          <a:endParaRPr lang="en-US"/>
        </a:p>
      </dgm:t>
    </dgm:pt>
    <dgm:pt modelId="{AE0966A6-B0E8-46FE-9474-C5EB7277C75D}">
      <dgm:prSet/>
      <dgm:spPr/>
      <dgm:t>
        <a:bodyPr/>
        <a:lstStyle/>
        <a:p>
          <a:pPr>
            <a:lnSpc>
              <a:spcPct val="100000"/>
            </a:lnSpc>
          </a:pPr>
          <a:r>
            <a:rPr lang="en-US"/>
            <a:t>“For Piketty, the rate of return on capital is a mythical stream of income which depends not upon ownership abilities but on how much capital you own.”</a:t>
          </a:r>
        </a:p>
      </dgm:t>
    </dgm:pt>
    <dgm:pt modelId="{3E512F64-FF79-429E-A836-9D9CC67F46E5}" type="parTrans" cxnId="{A1FB1B38-43E8-478D-8B36-7314EAFA3998}">
      <dgm:prSet/>
      <dgm:spPr/>
      <dgm:t>
        <a:bodyPr/>
        <a:lstStyle/>
        <a:p>
          <a:endParaRPr lang="en-US"/>
        </a:p>
      </dgm:t>
    </dgm:pt>
    <dgm:pt modelId="{6B363545-2C7A-4A24-8371-90C15B14802D}" type="sibTrans" cxnId="{A1FB1B38-43E8-478D-8B36-7314EAFA3998}">
      <dgm:prSet/>
      <dgm:spPr/>
      <dgm:t>
        <a:bodyPr/>
        <a:lstStyle/>
        <a:p>
          <a:endParaRPr lang="en-US"/>
        </a:p>
      </dgm:t>
    </dgm:pt>
    <dgm:pt modelId="{721B317B-4234-4650-90E5-C71736AE8780}">
      <dgm:prSet/>
      <dgm:spPr/>
      <dgm:t>
        <a:bodyPr/>
        <a:lstStyle/>
        <a:p>
          <a:pPr>
            <a:lnSpc>
              <a:spcPct val="100000"/>
            </a:lnSpc>
          </a:pPr>
          <a:r>
            <a:rPr lang="en-US"/>
            <a:t>“On the unhampered market, the rich can accumulate more wealth only if he is efficient to the task of allocating capital, for the benefit of all.”</a:t>
          </a:r>
        </a:p>
      </dgm:t>
    </dgm:pt>
    <dgm:pt modelId="{31981D01-6000-4D0B-A573-AD92F58AF786}" type="parTrans" cxnId="{93FF70A2-192C-40FA-AD53-D1D44E051BA6}">
      <dgm:prSet/>
      <dgm:spPr/>
      <dgm:t>
        <a:bodyPr/>
        <a:lstStyle/>
        <a:p>
          <a:endParaRPr lang="en-US"/>
        </a:p>
      </dgm:t>
    </dgm:pt>
    <dgm:pt modelId="{EBD56B7C-712C-40B7-BB5E-2DC8FB2D0177}" type="sibTrans" cxnId="{93FF70A2-192C-40FA-AD53-D1D44E051BA6}">
      <dgm:prSet/>
      <dgm:spPr/>
      <dgm:t>
        <a:bodyPr/>
        <a:lstStyle/>
        <a:p>
          <a:endParaRPr lang="en-US"/>
        </a:p>
      </dgm:t>
    </dgm:pt>
    <dgm:pt modelId="{43167BB6-4169-4A81-8592-426218618879}" type="pres">
      <dgm:prSet presAssocID="{4F9C5E31-DE31-42BE-95F2-FFE988C8D5C5}" presName="root" presStyleCnt="0">
        <dgm:presLayoutVars>
          <dgm:dir/>
          <dgm:resizeHandles val="exact"/>
        </dgm:presLayoutVars>
      </dgm:prSet>
      <dgm:spPr/>
    </dgm:pt>
    <dgm:pt modelId="{50947743-29CC-438F-BD7E-E148B540DD48}" type="pres">
      <dgm:prSet presAssocID="{89955329-F43E-476D-A6C7-C228484F6B06}" presName="compNode" presStyleCnt="0"/>
      <dgm:spPr/>
    </dgm:pt>
    <dgm:pt modelId="{AD776090-C84D-4D55-B911-5BDB92B7EB05}" type="pres">
      <dgm:prSet presAssocID="{89955329-F43E-476D-A6C7-C228484F6B06}" presName="bgRect" presStyleLbl="bgShp" presStyleIdx="0" presStyleCnt="3"/>
      <dgm:spPr/>
    </dgm:pt>
    <dgm:pt modelId="{9B367D9E-BA50-47E1-BD03-A37E262DE681}" type="pres">
      <dgm:prSet presAssocID="{89955329-F43E-476D-A6C7-C228484F6B06}"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opping bag with solid fill"/>
        </a:ext>
      </dgm:extLst>
    </dgm:pt>
    <dgm:pt modelId="{5ED03814-FC66-4DDB-901B-AD264F87A408}" type="pres">
      <dgm:prSet presAssocID="{89955329-F43E-476D-A6C7-C228484F6B06}" presName="spaceRect" presStyleCnt="0"/>
      <dgm:spPr/>
    </dgm:pt>
    <dgm:pt modelId="{170C2B25-D3BC-4CCB-B53B-F9D6671F7162}" type="pres">
      <dgm:prSet presAssocID="{89955329-F43E-476D-A6C7-C228484F6B06}" presName="parTx" presStyleLbl="revTx" presStyleIdx="0" presStyleCnt="3">
        <dgm:presLayoutVars>
          <dgm:chMax val="0"/>
          <dgm:chPref val="0"/>
        </dgm:presLayoutVars>
      </dgm:prSet>
      <dgm:spPr/>
    </dgm:pt>
    <dgm:pt modelId="{78AFED49-B6C6-4D55-B0BB-0017A29F763B}" type="pres">
      <dgm:prSet presAssocID="{B979A8AF-C915-465D-AD30-3DF48E9122FB}" presName="sibTrans" presStyleCnt="0"/>
      <dgm:spPr/>
    </dgm:pt>
    <dgm:pt modelId="{2EF7BDFC-C3E1-495A-9CEE-D187CF2F3CB4}" type="pres">
      <dgm:prSet presAssocID="{AE0966A6-B0E8-46FE-9474-C5EB7277C75D}" presName="compNode" presStyleCnt="0"/>
      <dgm:spPr/>
    </dgm:pt>
    <dgm:pt modelId="{5F8268C0-3D89-4F66-9FC2-8D902863EDFA}" type="pres">
      <dgm:prSet presAssocID="{AE0966A6-B0E8-46FE-9474-C5EB7277C75D}" presName="bgRect" presStyleLbl="bgShp" presStyleIdx="1" presStyleCnt="3"/>
      <dgm:spPr/>
    </dgm:pt>
    <dgm:pt modelId="{6B723629-B4C7-43C4-979B-CB2AD74E787C}" type="pres">
      <dgm:prSet presAssocID="{AE0966A6-B0E8-46FE-9474-C5EB7277C75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obot Hand with solid fill"/>
        </a:ext>
      </dgm:extLst>
    </dgm:pt>
    <dgm:pt modelId="{0CA0DB11-DB67-43CA-8C71-40FE0A989BDB}" type="pres">
      <dgm:prSet presAssocID="{AE0966A6-B0E8-46FE-9474-C5EB7277C75D}" presName="spaceRect" presStyleCnt="0"/>
      <dgm:spPr/>
    </dgm:pt>
    <dgm:pt modelId="{6FBA61DF-8624-48D6-863C-8F56A9BEF703}" type="pres">
      <dgm:prSet presAssocID="{AE0966A6-B0E8-46FE-9474-C5EB7277C75D}" presName="parTx" presStyleLbl="revTx" presStyleIdx="1" presStyleCnt="3">
        <dgm:presLayoutVars>
          <dgm:chMax val="0"/>
          <dgm:chPref val="0"/>
        </dgm:presLayoutVars>
      </dgm:prSet>
      <dgm:spPr/>
    </dgm:pt>
    <dgm:pt modelId="{89409CC4-AAE1-4D96-ADCE-BB4556FE669D}" type="pres">
      <dgm:prSet presAssocID="{6B363545-2C7A-4A24-8371-90C15B14802D}" presName="sibTrans" presStyleCnt="0"/>
      <dgm:spPr/>
    </dgm:pt>
    <dgm:pt modelId="{BF934AA6-C422-4375-BB5B-3985DF6FCF69}" type="pres">
      <dgm:prSet presAssocID="{721B317B-4234-4650-90E5-C71736AE8780}" presName="compNode" presStyleCnt="0"/>
      <dgm:spPr/>
    </dgm:pt>
    <dgm:pt modelId="{15221110-5C8D-4362-B4A9-8D6870BD928A}" type="pres">
      <dgm:prSet presAssocID="{721B317B-4234-4650-90E5-C71736AE8780}" presName="bgRect" presStyleLbl="bgShp" presStyleIdx="2" presStyleCnt="3"/>
      <dgm:spPr/>
    </dgm:pt>
    <dgm:pt modelId="{016E3C4E-9832-4D8B-A77D-686EA664AFA7}" type="pres">
      <dgm:prSet presAssocID="{721B317B-4234-4650-90E5-C71736AE878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dea with solid fill"/>
        </a:ext>
      </dgm:extLst>
    </dgm:pt>
    <dgm:pt modelId="{5EC37CD4-66E2-425E-893C-1A9E4E869C6F}" type="pres">
      <dgm:prSet presAssocID="{721B317B-4234-4650-90E5-C71736AE8780}" presName="spaceRect" presStyleCnt="0"/>
      <dgm:spPr/>
    </dgm:pt>
    <dgm:pt modelId="{74681257-47B8-4150-8B1F-F5FCA965BEC7}" type="pres">
      <dgm:prSet presAssocID="{721B317B-4234-4650-90E5-C71736AE8780}" presName="parTx" presStyleLbl="revTx" presStyleIdx="2" presStyleCnt="3">
        <dgm:presLayoutVars>
          <dgm:chMax val="0"/>
          <dgm:chPref val="0"/>
        </dgm:presLayoutVars>
      </dgm:prSet>
      <dgm:spPr/>
    </dgm:pt>
  </dgm:ptLst>
  <dgm:cxnLst>
    <dgm:cxn modelId="{A1FB1B38-43E8-478D-8B36-7314EAFA3998}" srcId="{4F9C5E31-DE31-42BE-95F2-FFE988C8D5C5}" destId="{AE0966A6-B0E8-46FE-9474-C5EB7277C75D}" srcOrd="1" destOrd="0" parTransId="{3E512F64-FF79-429E-A836-9D9CC67F46E5}" sibTransId="{6B363545-2C7A-4A24-8371-90C15B14802D}"/>
    <dgm:cxn modelId="{48E31287-60F5-47B4-A43F-A2F50339FF44}" type="presOf" srcId="{AE0966A6-B0E8-46FE-9474-C5EB7277C75D}" destId="{6FBA61DF-8624-48D6-863C-8F56A9BEF703}" srcOrd="0" destOrd="0" presId="urn:microsoft.com/office/officeart/2018/2/layout/IconVerticalSolidList"/>
    <dgm:cxn modelId="{93FF70A2-192C-40FA-AD53-D1D44E051BA6}" srcId="{4F9C5E31-DE31-42BE-95F2-FFE988C8D5C5}" destId="{721B317B-4234-4650-90E5-C71736AE8780}" srcOrd="2" destOrd="0" parTransId="{31981D01-6000-4D0B-A573-AD92F58AF786}" sibTransId="{EBD56B7C-712C-40B7-BB5E-2DC8FB2D0177}"/>
    <dgm:cxn modelId="{256998A6-5106-4D88-BDC6-6F3523A4EF04}" type="presOf" srcId="{89955329-F43E-476D-A6C7-C228484F6B06}" destId="{170C2B25-D3BC-4CCB-B53B-F9D6671F7162}" srcOrd="0" destOrd="0" presId="urn:microsoft.com/office/officeart/2018/2/layout/IconVerticalSolidList"/>
    <dgm:cxn modelId="{75DEE4AB-89EC-4BE9-B6B1-FD3BAFBFDE56}" srcId="{4F9C5E31-DE31-42BE-95F2-FFE988C8D5C5}" destId="{89955329-F43E-476D-A6C7-C228484F6B06}" srcOrd="0" destOrd="0" parTransId="{192E7148-4695-44C8-8299-667087E09614}" sibTransId="{B979A8AF-C915-465D-AD30-3DF48E9122FB}"/>
    <dgm:cxn modelId="{C96EE2B7-D87D-479D-8183-A5DD0446A992}" type="presOf" srcId="{4F9C5E31-DE31-42BE-95F2-FFE988C8D5C5}" destId="{43167BB6-4169-4A81-8592-426218618879}" srcOrd="0" destOrd="0" presId="urn:microsoft.com/office/officeart/2018/2/layout/IconVerticalSolidList"/>
    <dgm:cxn modelId="{2FEA13E8-8095-483D-9352-EF9814F6DB7C}" type="presOf" srcId="{721B317B-4234-4650-90E5-C71736AE8780}" destId="{74681257-47B8-4150-8B1F-F5FCA965BEC7}" srcOrd="0" destOrd="0" presId="urn:microsoft.com/office/officeart/2018/2/layout/IconVerticalSolidList"/>
    <dgm:cxn modelId="{7FCA090B-2B5B-4D68-8083-995CF255E337}" type="presParOf" srcId="{43167BB6-4169-4A81-8592-426218618879}" destId="{50947743-29CC-438F-BD7E-E148B540DD48}" srcOrd="0" destOrd="0" presId="urn:microsoft.com/office/officeart/2018/2/layout/IconVerticalSolidList"/>
    <dgm:cxn modelId="{46B0342C-D3BE-488C-8015-FBE491B37FA1}" type="presParOf" srcId="{50947743-29CC-438F-BD7E-E148B540DD48}" destId="{AD776090-C84D-4D55-B911-5BDB92B7EB05}" srcOrd="0" destOrd="0" presId="urn:microsoft.com/office/officeart/2018/2/layout/IconVerticalSolidList"/>
    <dgm:cxn modelId="{6D0E0578-75E2-4671-9F3F-739FE4B51A20}" type="presParOf" srcId="{50947743-29CC-438F-BD7E-E148B540DD48}" destId="{9B367D9E-BA50-47E1-BD03-A37E262DE681}" srcOrd="1" destOrd="0" presId="urn:microsoft.com/office/officeart/2018/2/layout/IconVerticalSolidList"/>
    <dgm:cxn modelId="{3A9831BC-A0A4-4955-9442-EA4B503658D2}" type="presParOf" srcId="{50947743-29CC-438F-BD7E-E148B540DD48}" destId="{5ED03814-FC66-4DDB-901B-AD264F87A408}" srcOrd="2" destOrd="0" presId="urn:microsoft.com/office/officeart/2018/2/layout/IconVerticalSolidList"/>
    <dgm:cxn modelId="{CFCEF077-B9E1-420A-A3BE-5D9D632488D4}" type="presParOf" srcId="{50947743-29CC-438F-BD7E-E148B540DD48}" destId="{170C2B25-D3BC-4CCB-B53B-F9D6671F7162}" srcOrd="3" destOrd="0" presId="urn:microsoft.com/office/officeart/2018/2/layout/IconVerticalSolidList"/>
    <dgm:cxn modelId="{C0A1ADAC-97FE-41B8-9C0D-D3132296002C}" type="presParOf" srcId="{43167BB6-4169-4A81-8592-426218618879}" destId="{78AFED49-B6C6-4D55-B0BB-0017A29F763B}" srcOrd="1" destOrd="0" presId="urn:microsoft.com/office/officeart/2018/2/layout/IconVerticalSolidList"/>
    <dgm:cxn modelId="{C9B5E6F3-579F-4424-90E1-C0A131C5300C}" type="presParOf" srcId="{43167BB6-4169-4A81-8592-426218618879}" destId="{2EF7BDFC-C3E1-495A-9CEE-D187CF2F3CB4}" srcOrd="2" destOrd="0" presId="urn:microsoft.com/office/officeart/2018/2/layout/IconVerticalSolidList"/>
    <dgm:cxn modelId="{413B1A21-C836-4A38-93AC-04A0834F47C1}" type="presParOf" srcId="{2EF7BDFC-C3E1-495A-9CEE-D187CF2F3CB4}" destId="{5F8268C0-3D89-4F66-9FC2-8D902863EDFA}" srcOrd="0" destOrd="0" presId="urn:microsoft.com/office/officeart/2018/2/layout/IconVerticalSolidList"/>
    <dgm:cxn modelId="{646EF5E3-942D-48B1-8462-4B40B298A032}" type="presParOf" srcId="{2EF7BDFC-C3E1-495A-9CEE-D187CF2F3CB4}" destId="{6B723629-B4C7-43C4-979B-CB2AD74E787C}" srcOrd="1" destOrd="0" presId="urn:microsoft.com/office/officeart/2018/2/layout/IconVerticalSolidList"/>
    <dgm:cxn modelId="{8F3D64F1-D21E-4A8E-B8B6-3072E196DAE4}" type="presParOf" srcId="{2EF7BDFC-C3E1-495A-9CEE-D187CF2F3CB4}" destId="{0CA0DB11-DB67-43CA-8C71-40FE0A989BDB}" srcOrd="2" destOrd="0" presId="urn:microsoft.com/office/officeart/2018/2/layout/IconVerticalSolidList"/>
    <dgm:cxn modelId="{EF6227D1-2A07-4E8E-8E3D-B97B7201BB5A}" type="presParOf" srcId="{2EF7BDFC-C3E1-495A-9CEE-D187CF2F3CB4}" destId="{6FBA61DF-8624-48D6-863C-8F56A9BEF703}" srcOrd="3" destOrd="0" presId="urn:microsoft.com/office/officeart/2018/2/layout/IconVerticalSolidList"/>
    <dgm:cxn modelId="{1F0D3FC3-063A-42B1-88DB-4E90CE1589A9}" type="presParOf" srcId="{43167BB6-4169-4A81-8592-426218618879}" destId="{89409CC4-AAE1-4D96-ADCE-BB4556FE669D}" srcOrd="3" destOrd="0" presId="urn:microsoft.com/office/officeart/2018/2/layout/IconVerticalSolidList"/>
    <dgm:cxn modelId="{46CA5583-39F3-4684-B32F-F6EF7186DDEF}" type="presParOf" srcId="{43167BB6-4169-4A81-8592-426218618879}" destId="{BF934AA6-C422-4375-BB5B-3985DF6FCF69}" srcOrd="4" destOrd="0" presId="urn:microsoft.com/office/officeart/2018/2/layout/IconVerticalSolidList"/>
    <dgm:cxn modelId="{2ED0B856-EBA2-4DE6-ACBB-B9D46F39BD0A}" type="presParOf" srcId="{BF934AA6-C422-4375-BB5B-3985DF6FCF69}" destId="{15221110-5C8D-4362-B4A9-8D6870BD928A}" srcOrd="0" destOrd="0" presId="urn:microsoft.com/office/officeart/2018/2/layout/IconVerticalSolidList"/>
    <dgm:cxn modelId="{7DE8522E-4A04-4A4E-A077-9B2E42622D34}" type="presParOf" srcId="{BF934AA6-C422-4375-BB5B-3985DF6FCF69}" destId="{016E3C4E-9832-4D8B-A77D-686EA664AFA7}" srcOrd="1" destOrd="0" presId="urn:microsoft.com/office/officeart/2018/2/layout/IconVerticalSolidList"/>
    <dgm:cxn modelId="{99E1C081-B615-4A12-9BDD-E6C230E4C5A9}" type="presParOf" srcId="{BF934AA6-C422-4375-BB5B-3985DF6FCF69}" destId="{5EC37CD4-66E2-425E-893C-1A9E4E869C6F}" srcOrd="2" destOrd="0" presId="urn:microsoft.com/office/officeart/2018/2/layout/IconVerticalSolidList"/>
    <dgm:cxn modelId="{EF8B3387-AD78-4CB8-8D09-A6D83DBD5527}" type="presParOf" srcId="{BF934AA6-C422-4375-BB5B-3985DF6FCF69}" destId="{74681257-47B8-4150-8B1F-F5FCA965BE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76090-C84D-4D55-B911-5BDB92B7EB05}">
      <dsp:nvSpPr>
        <dsp:cNvPr id="0" name=""/>
        <dsp:cNvSpPr/>
      </dsp:nvSpPr>
      <dsp:spPr>
        <a:xfrm>
          <a:off x="0" y="538"/>
          <a:ext cx="10945037" cy="12609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67D9E-BA50-47E1-BD03-A37E262DE681}">
      <dsp:nvSpPr>
        <dsp:cNvPr id="0" name=""/>
        <dsp:cNvSpPr/>
      </dsp:nvSpPr>
      <dsp:spPr>
        <a:xfrm>
          <a:off x="381433" y="284249"/>
          <a:ext cx="693514" cy="6935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0C2B25-D3BC-4CCB-B53B-F9D6671F7162}">
      <dsp:nvSpPr>
        <dsp:cNvPr id="0" name=""/>
        <dsp:cNvSpPr/>
      </dsp:nvSpPr>
      <dsp:spPr>
        <a:xfrm>
          <a:off x="1456381" y="538"/>
          <a:ext cx="9488655" cy="126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49" tIns="133449" rIns="133449" bIns="133449" numCol="1" spcCol="1270" anchor="ctr" anchorCtr="0">
          <a:noAutofit/>
        </a:bodyPr>
        <a:lstStyle/>
        <a:p>
          <a:pPr marL="0" lvl="0" indent="0" algn="l" defTabSz="933450">
            <a:lnSpc>
              <a:spcPct val="100000"/>
            </a:lnSpc>
            <a:spcBef>
              <a:spcPct val="0"/>
            </a:spcBef>
            <a:spcAft>
              <a:spcPct val="35000"/>
            </a:spcAft>
            <a:buNone/>
          </a:pPr>
          <a:r>
            <a:rPr lang="en-US" sz="2100" kern="1200" dirty="0"/>
            <a:t>Louis </a:t>
          </a:r>
          <a:r>
            <a:rPr lang="en-US" sz="2100" kern="1200" dirty="0" err="1"/>
            <a:t>Rouanet</a:t>
          </a:r>
          <a:r>
            <a:rPr lang="en-US" sz="2100" kern="1200" dirty="0"/>
            <a:t>: “The major flaw of Piketty’s book is that he explains inequality not by starting from consumers’ choice but by starting from capital ownership.” </a:t>
          </a:r>
        </a:p>
      </dsp:txBody>
      <dsp:txXfrm>
        <a:off x="1456381" y="538"/>
        <a:ext cx="9488655" cy="1260936"/>
      </dsp:txXfrm>
    </dsp:sp>
    <dsp:sp modelId="{5F8268C0-3D89-4F66-9FC2-8D902863EDFA}">
      <dsp:nvSpPr>
        <dsp:cNvPr id="0" name=""/>
        <dsp:cNvSpPr/>
      </dsp:nvSpPr>
      <dsp:spPr>
        <a:xfrm>
          <a:off x="0" y="1576708"/>
          <a:ext cx="10945037" cy="12609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723629-B4C7-43C4-979B-CB2AD74E787C}">
      <dsp:nvSpPr>
        <dsp:cNvPr id="0" name=""/>
        <dsp:cNvSpPr/>
      </dsp:nvSpPr>
      <dsp:spPr>
        <a:xfrm>
          <a:off x="381433" y="1860419"/>
          <a:ext cx="693514" cy="69351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BA61DF-8624-48D6-863C-8F56A9BEF703}">
      <dsp:nvSpPr>
        <dsp:cNvPr id="0" name=""/>
        <dsp:cNvSpPr/>
      </dsp:nvSpPr>
      <dsp:spPr>
        <a:xfrm>
          <a:off x="1456381" y="1576708"/>
          <a:ext cx="9488655" cy="126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49" tIns="133449" rIns="133449" bIns="133449" numCol="1" spcCol="1270" anchor="ctr" anchorCtr="0">
          <a:noAutofit/>
        </a:bodyPr>
        <a:lstStyle/>
        <a:p>
          <a:pPr marL="0" lvl="0" indent="0" algn="l" defTabSz="933450">
            <a:lnSpc>
              <a:spcPct val="100000"/>
            </a:lnSpc>
            <a:spcBef>
              <a:spcPct val="0"/>
            </a:spcBef>
            <a:spcAft>
              <a:spcPct val="35000"/>
            </a:spcAft>
            <a:buNone/>
          </a:pPr>
          <a:r>
            <a:rPr lang="en-US" sz="2100" kern="1200"/>
            <a:t>“For Piketty, the rate of return on capital is a mythical stream of income which depends not upon ownership abilities but on how much capital you own.”</a:t>
          </a:r>
        </a:p>
      </dsp:txBody>
      <dsp:txXfrm>
        <a:off x="1456381" y="1576708"/>
        <a:ext cx="9488655" cy="1260936"/>
      </dsp:txXfrm>
    </dsp:sp>
    <dsp:sp modelId="{15221110-5C8D-4362-B4A9-8D6870BD928A}">
      <dsp:nvSpPr>
        <dsp:cNvPr id="0" name=""/>
        <dsp:cNvSpPr/>
      </dsp:nvSpPr>
      <dsp:spPr>
        <a:xfrm>
          <a:off x="0" y="3152879"/>
          <a:ext cx="10945037" cy="12609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E3C4E-9832-4D8B-A77D-686EA664AFA7}">
      <dsp:nvSpPr>
        <dsp:cNvPr id="0" name=""/>
        <dsp:cNvSpPr/>
      </dsp:nvSpPr>
      <dsp:spPr>
        <a:xfrm>
          <a:off x="381433" y="3436589"/>
          <a:ext cx="693514" cy="6935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681257-47B8-4150-8B1F-F5FCA965BEC7}">
      <dsp:nvSpPr>
        <dsp:cNvPr id="0" name=""/>
        <dsp:cNvSpPr/>
      </dsp:nvSpPr>
      <dsp:spPr>
        <a:xfrm>
          <a:off x="1456381" y="3152879"/>
          <a:ext cx="9488655" cy="126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449" tIns="133449" rIns="133449" bIns="133449" numCol="1" spcCol="1270" anchor="ctr" anchorCtr="0">
          <a:noAutofit/>
        </a:bodyPr>
        <a:lstStyle/>
        <a:p>
          <a:pPr marL="0" lvl="0" indent="0" algn="l" defTabSz="933450">
            <a:lnSpc>
              <a:spcPct val="100000"/>
            </a:lnSpc>
            <a:spcBef>
              <a:spcPct val="0"/>
            </a:spcBef>
            <a:spcAft>
              <a:spcPct val="35000"/>
            </a:spcAft>
            <a:buNone/>
          </a:pPr>
          <a:r>
            <a:rPr lang="en-US" sz="2100" kern="1200"/>
            <a:t>“On the unhampered market, the rich can accumulate more wealth only if he is efficient to the task of allocating capital, for the benefit of all.”</a:t>
          </a:r>
        </a:p>
      </dsp:txBody>
      <dsp:txXfrm>
        <a:off x="1456381" y="3152879"/>
        <a:ext cx="9488655" cy="12609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39B607-2D0A-0F42-9D6A-CD560CDA782C}" type="datetimeFigureOut">
              <a:rPr lang="en-US" smtClean="0"/>
              <a:pPr/>
              <a:t>7/22/25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F9273B-95EB-CE41-91FA-CA6624C62631}" type="slidenum">
              <a:rPr lang="en-US" smtClean="0"/>
              <a:pPr/>
              <a:t>‹#›</a:t>
            </a:fld>
            <a:endParaRPr lang="en-US"/>
          </a:p>
        </p:txBody>
      </p:sp>
    </p:spTree>
    <p:extLst>
      <p:ext uri="{BB962C8B-B14F-4D97-AF65-F5344CB8AC3E}">
        <p14:creationId xmlns:p14="http://schemas.microsoft.com/office/powerpoint/2010/main" val="17822020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36CF04-840D-4F4D-A3D8-38439BCBD4D9}" type="datetimeFigureOut">
              <a:rPr lang="en-US" smtClean="0"/>
              <a:pPr/>
              <a:t>7/22/25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6E20-911F-B443-B69A-4A21F36B4BF6}" type="slidenum">
              <a:rPr lang="en-US" smtClean="0"/>
              <a:pPr/>
              <a:t>‹#›</a:t>
            </a:fld>
            <a:endParaRPr lang="en-US"/>
          </a:p>
        </p:txBody>
      </p:sp>
    </p:spTree>
    <p:extLst>
      <p:ext uri="{BB962C8B-B14F-4D97-AF65-F5344CB8AC3E}">
        <p14:creationId xmlns:p14="http://schemas.microsoft.com/office/powerpoint/2010/main" val="16154511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boston.com/bostonglobe/editorial_opinion/oped/articles/2009/02/15/the_enemies_of_jim_crow/"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www.google.com/url?sa=t&amp;source=web&amp;cd=5&amp;ved=0CCoQFjAE&amp;url=http%3A%2F%2Fmises.org%2Fjournals%2Fscholar%2Fstringham.pdf&amp;ei=_-ZNTOehGYT48Ab8i8GNDA&amp;usg=AFQjCNGp5Dq9o22z0rfwJdpo-QyV1poNyg" TargetMode="External"/><Relationship Id="rId5" Type="http://schemas.openxmlformats.org/officeDocument/2006/relationships/hyperlink" Target="http://www.thefreemanonline.org/columns/the-economics-and-politics-of-discrimination/" TargetMode="External"/><Relationship Id="rId4" Type="http://schemas.openxmlformats.org/officeDocument/2006/relationships/hyperlink" Target="http://www.cafehayek.com/hayek/2009/02/jim-crow-was-a-product-of-government.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ime.com/5555437/alexandria-ocasio-cortez-profil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[see Gramm, Ekelund, Early]</a:t>
            </a:r>
          </a:p>
          <a:p>
            <a:r>
              <a:rPr lang="en-US" dirty="0">
                <a:highlight>
                  <a:srgbClr val="FFFF00"/>
                </a:highlight>
              </a:rPr>
              <a:t>https://</a:t>
            </a:r>
            <a:r>
              <a:rPr lang="en-US" dirty="0" err="1">
                <a:highlight>
                  <a:srgbClr val="FFFF00"/>
                </a:highlight>
              </a:rPr>
              <a:t>www.cato.org</a:t>
            </a:r>
            <a:r>
              <a:rPr lang="en-US" dirty="0">
                <a:highlight>
                  <a:srgbClr val="FFFF00"/>
                </a:highlight>
              </a:rPr>
              <a:t>/sites/</a:t>
            </a:r>
            <a:r>
              <a:rPr lang="en-US" dirty="0" err="1">
                <a:highlight>
                  <a:srgbClr val="FFFF00"/>
                </a:highlight>
              </a:rPr>
              <a:t>cato.org</a:t>
            </a:r>
            <a:r>
              <a:rPr lang="en-US" dirty="0">
                <a:highlight>
                  <a:srgbClr val="FFFF00"/>
                </a:highlight>
              </a:rPr>
              <a:t>/files/serials/files/regulation/2014/10/regulationv37n3-9.pdf</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1</a:t>
            </a:fld>
            <a:endParaRPr lang="en-US"/>
          </a:p>
        </p:txBody>
      </p:sp>
    </p:spTree>
    <p:extLst>
      <p:ext uri="{BB962C8B-B14F-4D97-AF65-F5344CB8AC3E}">
        <p14:creationId xmlns:p14="http://schemas.microsoft.com/office/powerpoint/2010/main" val="1515048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latin typeface="+mn-lt"/>
                <a:ea typeface="+mn-ea"/>
                <a:cs typeface="+mn-cs"/>
              </a:rPr>
              <a:t>The Netherlands, and Denmark (another “socialist” nation) are ranked #21, and 7, respectively. This puts them well within the top quartile of economic freedom (the US ranks #5). Their socialism “works” relative to many other countries because they are less consistent with it. It’s diluted with a large measure of important other freedoms.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US</a:t>
            </a:r>
            <a:r>
              <a:rPr lang="en-US" sz="1200" kern="1200" baseline="0" dirty="0">
                <a:solidFill>
                  <a:schemeClr val="tx1"/>
                </a:solidFill>
                <a:latin typeface="+mn-lt"/>
                <a:ea typeface="+mn-ea"/>
                <a:cs typeface="+mn-cs"/>
              </a:rPr>
              <a:t> score: 8.14. Netherlands: 7.76. Denmark: 8.10. </a:t>
            </a:r>
            <a:r>
              <a:rPr lang="en-US" sz="1200" kern="1200" dirty="0">
                <a:solidFill>
                  <a:schemeClr val="tx1"/>
                </a:solidFill>
                <a:latin typeface="+mn-lt"/>
                <a:ea typeface="+mn-ea"/>
                <a:cs typeface="+mn-cs"/>
              </a:rPr>
              <a:t>The Netherlands ranks: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#8 on the legal system and property rights</a:t>
            </a:r>
          </a:p>
          <a:p>
            <a:r>
              <a:rPr lang="en-US" sz="1200" kern="1200" dirty="0">
                <a:solidFill>
                  <a:schemeClr val="tx1"/>
                </a:solidFill>
                <a:latin typeface="+mn-lt"/>
                <a:ea typeface="+mn-ea"/>
                <a:cs typeface="+mn-cs"/>
              </a:rPr>
              <a:t>#58 on the monetary system, and</a:t>
            </a:r>
          </a:p>
          <a:p>
            <a:r>
              <a:rPr lang="en-US" sz="1200" kern="1200" dirty="0">
                <a:solidFill>
                  <a:schemeClr val="tx1"/>
                </a:solidFill>
                <a:latin typeface="+mn-lt"/>
                <a:ea typeface="+mn-ea"/>
                <a:cs typeface="+mn-cs"/>
              </a:rPr>
              <a:t>#14 on freedom to trade internationally.</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Netherlands rank very low (154, out of 165 countries!) on size of government. Denmark is #143. In economic freedom terms, that means their government is large—they have a large welfare state. But this is offset by the salutary effects of the other areas of relative freedom.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The US, by comparison, ranks: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#18 on the legal system and property rights</a:t>
            </a:r>
          </a:p>
          <a:p>
            <a:r>
              <a:rPr lang="en-US" sz="1200" kern="1200" dirty="0">
                <a:solidFill>
                  <a:schemeClr val="tx1"/>
                </a:solidFill>
                <a:latin typeface="+mn-lt"/>
                <a:ea typeface="+mn-ea"/>
                <a:cs typeface="+mn-cs"/>
              </a:rPr>
              <a:t>#31 on the monetary system, and</a:t>
            </a:r>
          </a:p>
          <a:p>
            <a:r>
              <a:rPr lang="en-US" sz="1200" kern="1200" dirty="0">
                <a:solidFill>
                  <a:schemeClr val="tx1"/>
                </a:solidFill>
                <a:latin typeface="+mn-lt"/>
                <a:ea typeface="+mn-ea"/>
                <a:cs typeface="+mn-cs"/>
              </a:rPr>
              <a:t>#45 on freedom to trade internationally.</a:t>
            </a:r>
          </a:p>
          <a:p>
            <a:r>
              <a:rPr lang="en-US" sz="1200" kern="1200" dirty="0">
                <a:solidFill>
                  <a:schemeClr val="tx1"/>
                </a:solidFill>
                <a:latin typeface="+mn-lt"/>
                <a:ea typeface="+mn-ea"/>
                <a:cs typeface="+mn-cs"/>
              </a:rPr>
              <a:t> </a:t>
            </a:r>
            <a:r>
              <a:rPr lang="en-US" sz="1200" i="0" kern="1200" baseline="0" dirty="0">
                <a:solidFill>
                  <a:schemeClr val="tx1"/>
                </a:solidFill>
                <a:latin typeface="+mn-lt"/>
                <a:ea typeface="+mn-ea"/>
                <a:cs typeface="+mn-cs"/>
              </a:rPr>
              <a:t> </a:t>
            </a:r>
          </a:p>
          <a:p>
            <a:r>
              <a:rPr lang="en-US" sz="1200" i="0" kern="1200" baseline="0" dirty="0">
                <a:solidFill>
                  <a:schemeClr val="tx1"/>
                </a:solidFill>
                <a:latin typeface="+mn-lt"/>
                <a:ea typeface="+mn-ea"/>
                <a:cs typeface="+mn-cs"/>
              </a:rPr>
              <a:t>So I think it is a bit inappropriate to say that socialism “works” in the Netherlands. The Netherlands are a reasonably nice place to live largely because socialism in some dimensions has been mixed with a large quantity of economic freedom in other dimensions. And likewise for the US—but our socialism looks different.</a:t>
            </a:r>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23</a:t>
            </a:fld>
            <a:endParaRPr lang="en-US"/>
          </a:p>
        </p:txBody>
      </p:sp>
    </p:spTree>
    <p:extLst>
      <p:ext uri="{BB962C8B-B14F-4D97-AF65-F5344CB8AC3E}">
        <p14:creationId xmlns:p14="http://schemas.microsoft.com/office/powerpoint/2010/main" val="87195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24</a:t>
            </a:fld>
            <a:endParaRPr lang="en-US"/>
          </a:p>
        </p:txBody>
      </p:sp>
    </p:spTree>
    <p:extLst>
      <p:ext uri="{BB962C8B-B14F-4D97-AF65-F5344CB8AC3E}">
        <p14:creationId xmlns:p14="http://schemas.microsoft.com/office/powerpoint/2010/main" val="1108483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45152-2E0C-4F11-F11A-070A74F67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4EB0D-CF05-9997-90DD-40961F85521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F88A96-8196-EC84-C8A3-E6D2F22D551E}"/>
              </a:ext>
            </a:extLst>
          </p:cNvPr>
          <p:cNvSpPr>
            <a:spLocks noGrp="1"/>
          </p:cNvSpPr>
          <p:nvPr>
            <p:ph type="body" idx="1"/>
          </p:nvPr>
        </p:nvSpPr>
        <p:spPr/>
        <p:txBody>
          <a:bodyPr>
            <a:normAutofit/>
          </a:bodyPr>
          <a:lstStyle/>
          <a:p>
            <a:r>
              <a:rPr lang="en-US" dirty="0"/>
              <a:t>20 of the bottom 30 are African. George</a:t>
            </a:r>
            <a:r>
              <a:rPr lang="en-US" baseline="0" dirty="0"/>
              <a:t> </a:t>
            </a:r>
            <a:r>
              <a:rPr lang="en-US" baseline="0" dirty="0" err="1"/>
              <a:t>Ayittey</a:t>
            </a:r>
            <a:r>
              <a:rPr lang="en-US" baseline="0" dirty="0"/>
              <a:t>, Ghanaian economist and president of the Free Africa Foundation: “Africa is poor because she is not free.”</a:t>
            </a:r>
            <a:endParaRPr lang="en-US" dirty="0"/>
          </a:p>
        </p:txBody>
      </p:sp>
      <p:sp>
        <p:nvSpPr>
          <p:cNvPr id="4" name="Slide Number Placeholder 3">
            <a:extLst>
              <a:ext uri="{FF2B5EF4-FFF2-40B4-BE49-F238E27FC236}">
                <a16:creationId xmlns:a16="http://schemas.microsoft.com/office/drawing/2014/main" id="{4B0E837E-7249-CE46-8301-32BCD1829DAF}"/>
              </a:ext>
            </a:extLst>
          </p:cNvPr>
          <p:cNvSpPr>
            <a:spLocks noGrp="1"/>
          </p:cNvSpPr>
          <p:nvPr>
            <p:ph type="sldNum" sz="quarter" idx="10"/>
          </p:nvPr>
        </p:nvSpPr>
        <p:spPr/>
        <p:txBody>
          <a:bodyPr/>
          <a:lstStyle/>
          <a:p>
            <a:fld id="{3F0C6E20-911F-B443-B69A-4A21F36B4BF6}" type="slidenum">
              <a:rPr lang="en-US" smtClean="0"/>
              <a:pPr/>
              <a:t>25</a:t>
            </a:fld>
            <a:endParaRPr lang="en-US"/>
          </a:p>
        </p:txBody>
      </p:sp>
    </p:spTree>
    <p:extLst>
      <p:ext uri="{BB962C8B-B14F-4D97-AF65-F5344CB8AC3E}">
        <p14:creationId xmlns:p14="http://schemas.microsoft.com/office/powerpoint/2010/main" val="1235956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1974 Richard </a:t>
            </a:r>
            <a:r>
              <a:rPr lang="en-US" sz="1200" kern="1200" dirty="0" err="1">
                <a:solidFill>
                  <a:schemeClr val="tx1"/>
                </a:solidFill>
                <a:effectLst/>
                <a:latin typeface="+mn-lt"/>
                <a:ea typeface="+mn-ea"/>
                <a:cs typeface="+mn-cs"/>
              </a:rPr>
              <a:t>Easterlin</a:t>
            </a:r>
            <a:r>
              <a:rPr lang="en-US" sz="1200" kern="1200" dirty="0">
                <a:solidFill>
                  <a:schemeClr val="tx1"/>
                </a:solidFill>
                <a:effectLst/>
                <a:latin typeface="+mn-lt"/>
                <a:ea typeface="+mn-ea"/>
                <a:cs typeface="+mn-cs"/>
              </a:rPr>
              <a:t> study – “</a:t>
            </a:r>
            <a:r>
              <a:rPr lang="en-US" sz="1200" kern="1200" dirty="0" err="1">
                <a:solidFill>
                  <a:schemeClr val="tx1"/>
                </a:solidFill>
                <a:effectLst/>
                <a:latin typeface="+mn-lt"/>
                <a:ea typeface="+mn-ea"/>
                <a:cs typeface="+mn-cs"/>
              </a:rPr>
              <a:t>Easterlin</a:t>
            </a:r>
            <a:r>
              <a:rPr lang="en-US" sz="1200" kern="1200" dirty="0">
                <a:solidFill>
                  <a:schemeClr val="tx1"/>
                </a:solidFill>
                <a:effectLst/>
                <a:latin typeface="+mn-lt"/>
                <a:ea typeface="+mn-ea"/>
                <a:cs typeface="+mn-cs"/>
              </a:rPr>
              <a:t> paradox”</a:t>
            </a:r>
          </a:p>
          <a:p>
            <a:r>
              <a:rPr lang="en-US" sz="1200" kern="1200" dirty="0">
                <a:solidFill>
                  <a:schemeClr val="tx1"/>
                </a:solidFill>
                <a:effectLst/>
                <a:latin typeface="+mn-lt"/>
                <a:ea typeface="+mn-ea"/>
                <a:cs typeface="+mn-cs"/>
              </a:rPr>
              <a:t>Two 2008 studies show that the paradox doesn’t exist.</a:t>
            </a:r>
          </a:p>
          <a:p>
            <a:r>
              <a:rPr lang="en-US" sz="1200" kern="1200" dirty="0">
                <a:solidFill>
                  <a:schemeClr val="tx1"/>
                </a:solidFill>
                <a:effectLst/>
                <a:latin typeface="+mn-lt"/>
                <a:ea typeface="+mn-ea"/>
                <a:cs typeface="+mn-cs"/>
              </a:rPr>
              <a:t>“Rich people are happier than poor people; rich countries have happier people than poor countries; and people get happier as they get richer. The earlier study simply had samples too small to find significant differences.”  Ridley, Matt (2010-06-10). The Rational Optimist (P.S.) (p. 26). HarperCollins e-books. Kindle Edition.</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26</a:t>
            </a:fld>
            <a:endParaRPr lang="en-US"/>
          </a:p>
        </p:txBody>
      </p:sp>
    </p:spTree>
    <p:extLst>
      <p:ext uri="{BB962C8B-B14F-4D97-AF65-F5344CB8AC3E}">
        <p14:creationId xmlns:p14="http://schemas.microsoft.com/office/powerpoint/2010/main" val="1317839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Profits are not exploitation. They have an important social function. The information profits and losses provide is essential to resolving social problems. Rothbard:</a:t>
            </a:r>
            <a:br>
              <a:rPr lang="en-US" dirty="0"/>
            </a:br>
            <a:endParaRPr lang="en-US" dirty="0"/>
          </a:p>
          <a:p>
            <a:r>
              <a:rPr lang="en-US" dirty="0"/>
              <a:t>“A man earns profits only if he has, by superior foresight and judgment, uncovered a maladjustment—specifically an undervaluation of certain factors by the market. By stepping into this situation and gaining the profit, he calls everyone’s attention to that maladjustment and sets forces into motion that eventually eliminate it. If we must condemn anyone, it should not be the profit-making entrepreneur, but the one that has suffered losses. For losses are a sign that he has added further to a maladjustment, through allocating factors where they were overvalued as compared to the consumers’ desire for their product.” (MES 1993 p. 468)</a:t>
            </a:r>
          </a:p>
        </p:txBody>
      </p:sp>
      <p:sp>
        <p:nvSpPr>
          <p:cNvPr id="4" name="Slide Number Placeholder 3"/>
          <p:cNvSpPr>
            <a:spLocks noGrp="1"/>
          </p:cNvSpPr>
          <p:nvPr>
            <p:ph type="sldNum" sz="quarter" idx="5"/>
          </p:nvPr>
        </p:nvSpPr>
        <p:spPr/>
        <p:txBody>
          <a:bodyPr/>
          <a:lstStyle/>
          <a:p>
            <a:fld id="{3F0C6E20-911F-B443-B69A-4A21F36B4BF6}" type="slidenum">
              <a:rPr lang="en-US" smtClean="0"/>
              <a:pPr/>
              <a:t>27</a:t>
            </a:fld>
            <a:endParaRPr lang="en-US"/>
          </a:p>
        </p:txBody>
      </p:sp>
    </p:spTree>
    <p:extLst>
      <p:ext uri="{BB962C8B-B14F-4D97-AF65-F5344CB8AC3E}">
        <p14:creationId xmlns:p14="http://schemas.microsoft.com/office/powerpoint/2010/main" val="2747093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28</a:t>
            </a:fld>
            <a:endParaRPr lang="en-US"/>
          </a:p>
        </p:txBody>
      </p:sp>
    </p:spTree>
    <p:extLst>
      <p:ext uri="{BB962C8B-B14F-4D97-AF65-F5344CB8AC3E}">
        <p14:creationId xmlns:p14="http://schemas.microsoft.com/office/powerpoint/2010/main" val="4124492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29</a:t>
            </a:fld>
            <a:endParaRPr lang="en-US"/>
          </a:p>
        </p:txBody>
      </p:sp>
    </p:spTree>
    <p:extLst>
      <p:ext uri="{BB962C8B-B14F-4D97-AF65-F5344CB8AC3E}">
        <p14:creationId xmlns:p14="http://schemas.microsoft.com/office/powerpoint/2010/main" val="3559201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Rick Stroup: </a:t>
            </a:r>
          </a:p>
          <a:p>
            <a:pPr marL="457200" lvl="1" indent="0">
              <a:buNone/>
            </a:pPr>
            <a:r>
              <a:rPr lang="en-US" dirty="0"/>
              <a:t>Only when the waste site was taken over by local government... was the site mistreated in ways that led to chemical leakage. The government decision makers lacked personal or corporate liability for their decisions. They built a school on part of the site, removed part of the protective clay cap to use as fill dirt for another school site, and sold off the remaining part of the Love Canal site to a developer without warning him of the dangers as Hooker had warned them. The local government also punched holes in the impermeable clay walls to build water lines and a highway. This allowed the toxic wastes to escape when rainwater, no longer kept out by the partially removed clay cap, washed them through the gaps created in the walls.</a:t>
            </a:r>
          </a:p>
          <a:p>
            <a:br>
              <a:rPr lang="en-US" dirty="0"/>
            </a:br>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30</a:t>
            </a:fld>
            <a:endParaRPr lang="en-US"/>
          </a:p>
        </p:txBody>
      </p:sp>
    </p:spTree>
    <p:extLst>
      <p:ext uri="{BB962C8B-B14F-4D97-AF65-F5344CB8AC3E}">
        <p14:creationId xmlns:p14="http://schemas.microsoft.com/office/powerpoint/2010/main" val="1669864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Rick Stroup: </a:t>
            </a:r>
          </a:p>
          <a:p>
            <a:pPr marL="457200" lvl="1" indent="0">
              <a:buNone/>
            </a:pPr>
            <a:r>
              <a:rPr lang="en-US" dirty="0"/>
              <a:t>Only when the waste site was taken over by local government... was the site mistreated in ways that led to chemical leakage. The government decision makers lacked personal or corporate liability for their decisions. They built a school on part of the site, removed part of the protective clay cap to use as fill dirt for another school site, and sold off the remaining part of the Love Canal site to a developer without warning him of the dangers as Hooker had warned them. The local government also punched holes in the impermeable clay walls to build water lines and a highway. This allowed the toxic wastes to escape when rainwater, no longer kept out by the partially removed clay cap, washed them through the gaps created in the walls.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Love Canal episode led to Senator Al Gore’s 1980 CERCLA law (”Superfund”) which required firms to pay for cleanup of toxic waste sites, even if they were only “potentially responsible.” Hooker Chemical was hit with massive lawsuits.* </a:t>
            </a:r>
            <a:r>
              <a:rPr lang="en-US" sz="1200" baseline="30000" dirty="0"/>
              <a:t>*</a:t>
            </a:r>
            <a:r>
              <a:rPr lang="en-US" sz="1200" dirty="0"/>
              <a:t>https://</a:t>
            </a:r>
            <a:r>
              <a:rPr lang="en-US" sz="1200" dirty="0" err="1"/>
              <a:t>www.econlib.org</a:t>
            </a:r>
            <a:r>
              <a:rPr lang="en-US" sz="1200" dirty="0"/>
              <a:t>/library/Enc/</a:t>
            </a:r>
            <a:r>
              <a:rPr lang="en-US" sz="1200" dirty="0" err="1"/>
              <a:t>FreeMarketEnvironmentalism.html</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br>
              <a:rPr lang="en-US" dirty="0"/>
            </a:br>
            <a:r>
              <a:rPr lang="en-US" dirty="0"/>
              <a:t>Further reading: https://</a:t>
            </a:r>
            <a:r>
              <a:rPr lang="en-US" dirty="0" err="1"/>
              <a:t>atlassociety.org</a:t>
            </a:r>
            <a:r>
              <a:rPr lang="en-US" dirty="0"/>
              <a:t>/commentary/commentary-blog/6273-toxic-waste-at-love-canal-who-really-cares-about-the-environment</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31</a:t>
            </a:fld>
            <a:endParaRPr lang="en-US"/>
          </a:p>
        </p:txBody>
      </p:sp>
    </p:spTree>
    <p:extLst>
      <p:ext uri="{BB962C8B-B14F-4D97-AF65-F5344CB8AC3E}">
        <p14:creationId xmlns:p14="http://schemas.microsoft.com/office/powerpoint/2010/main" val="1372683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at least some cases, firms take better care of their customers than the customers would if left to their own devices.</a:t>
            </a:r>
          </a:p>
          <a:p>
            <a:r>
              <a:rPr lang="en-US" sz="1200" kern="1200" dirty="0">
                <a:solidFill>
                  <a:schemeClr val="tx1"/>
                </a:solidFill>
                <a:effectLst/>
                <a:latin typeface="+mn-lt"/>
                <a:ea typeface="+mn-ea"/>
                <a:cs typeface="+mn-cs"/>
              </a:rPr>
              <a:t>“Fish and shellfish that are both caught and eaten by the same person pose more health risks than commercially sold seafood. Although recreational fishers tend to ignore warnings about hazardous chemicals in certain waters, commercial fishers voluntarily avoid contaminated areas. Also, in handling the catch, commercial fishers pay greater attention to sanitation than do recreational fishers” (Yasuda, </a:t>
            </a:r>
            <a:r>
              <a:rPr lang="en-US" sz="1200" i="1" kern="1200" dirty="0">
                <a:solidFill>
                  <a:schemeClr val="tx1"/>
                </a:solidFill>
                <a:effectLst/>
                <a:latin typeface="+mn-lt"/>
                <a:ea typeface="+mn-ea"/>
                <a:cs typeface="+mn-cs"/>
              </a:rPr>
              <a:t>Independent Review</a:t>
            </a:r>
            <a:r>
              <a:rPr lang="en-US" sz="1200" kern="1200" dirty="0">
                <a:solidFill>
                  <a:schemeClr val="tx1"/>
                </a:solidFill>
                <a:effectLst/>
                <a:latin typeface="+mn-lt"/>
                <a:ea typeface="+mn-ea"/>
                <a:cs typeface="+mn-cs"/>
              </a:rPr>
              <a:t>, Fall 2010, p. 213)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private means of certifying sellers and product quality. We don’t know what they all might look like.</a:t>
            </a:r>
          </a:p>
          <a:p>
            <a:r>
              <a:rPr lang="en-US" sz="1200" kern="1200" dirty="0">
                <a:solidFill>
                  <a:schemeClr val="tx1"/>
                </a:solidFill>
                <a:effectLst/>
                <a:latin typeface="+mn-lt"/>
                <a:ea typeface="+mn-ea"/>
                <a:cs typeface="+mn-cs"/>
              </a:rPr>
              <a:t>eBay </a:t>
            </a:r>
            <a:r>
              <a:rPr lang="en-US" sz="1200" kern="1200" dirty="0">
                <a:solidFill>
                  <a:schemeClr val="tx1"/>
                </a:solidFill>
                <a:effectLst/>
                <a:latin typeface="+mn-lt"/>
                <a:ea typeface="+mn-ea"/>
                <a:cs typeface="+mn-cs"/>
                <a:sym typeface="Wingdings" charset="2"/>
              </a:rPr>
              <a:t></a:t>
            </a:r>
            <a:r>
              <a:rPr lang="en-US" sz="1200" kern="1200" dirty="0">
                <a:solidFill>
                  <a:schemeClr val="tx1"/>
                </a:solidFill>
                <a:effectLst/>
                <a:latin typeface="+mn-lt"/>
                <a:ea typeface="+mn-ea"/>
                <a:cs typeface="+mn-cs"/>
              </a:rPr>
              <a:t> system of rating transactions and providing people with a detailed reputation that is certified and adheres to that person for as long as they continue to make transactions on the site. Like a “credit rating” for person-to-person anonymous transactions.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Market incentives don’t lead to a perfect world in which nothing ever goes wrong (recall Nirvana fallacy). But they are far more likely to generate beneficial outcomes than government.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35</a:t>
            </a:fld>
            <a:endParaRPr lang="en-US"/>
          </a:p>
        </p:txBody>
      </p:sp>
    </p:spTree>
    <p:extLst>
      <p:ext uri="{BB962C8B-B14F-4D97-AF65-F5344CB8AC3E}">
        <p14:creationId xmlns:p14="http://schemas.microsoft.com/office/powerpoint/2010/main" val="87356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dirty="0"/>
              <a:t>Increased specialization and international division of labor, increasing the “superstar” effect</a:t>
            </a:r>
          </a:p>
          <a:p>
            <a:r>
              <a:rPr lang="en-US" dirty="0"/>
              <a:t>Increased immigration</a:t>
            </a:r>
          </a:p>
          <a:p>
            <a:r>
              <a:rPr lang="en-US" dirty="0"/>
              <a:t>High earners tend to marry each other more than they once did</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a fact that the hatred of capitalism originated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with the masses, not among the workers themselves, but among the landed aristocracy—the gentry, the nobility, of England and the European continent. They blamed capitalism for something that was not very pleasant for them: at the beginning of the nineteenth century, the higher wages paid by industry to its workers forced the landed gentry to pay equally higher wages to their </a:t>
            </a:r>
            <a:r>
              <a:rPr lang="en-US" sz="1200" i="1" kern="1200" dirty="0">
                <a:solidFill>
                  <a:schemeClr val="tx1"/>
                </a:solidFill>
                <a:effectLst/>
                <a:latin typeface="+mn-lt"/>
                <a:ea typeface="+mn-ea"/>
                <a:cs typeface="+mn-cs"/>
              </a:rPr>
              <a:t>agricultural</a:t>
            </a:r>
            <a:r>
              <a:rPr lang="en-US" sz="1200" kern="1200" dirty="0">
                <a:solidFill>
                  <a:schemeClr val="tx1"/>
                </a:solidFill>
                <a:effectLst/>
                <a:latin typeface="+mn-lt"/>
                <a:ea typeface="+mn-ea"/>
                <a:cs typeface="+mn-cs"/>
              </a:rPr>
              <a:t> workers. The aristocracy attacked the industries by criticizing the standard of living of the masses of the workers.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famous old story, repeated hundreds of times, that the factories employed women and children and that these women and children, before they were working in factories, had lived under satisfactory conditions, is one of the greatest falsehoods of history. The mothers who worked in the factories had nothing to cook with; they did not leave their homes and their kitchens to go into the factories, they went into factories because they had no kitchens, and if they had a kitchen they had no food to cook in those kitchens. And the children did not come from comfortable nurseries. They were starving and dying. And all the talk about the so-called unspeakable horror of early capitalism can be refuted by a single statistic: precisely in these years in which British capitalism developed, precisely in the age called the Industrial Revolution in England, in the years from 1760 to 1830, precisely in those years the population of England doubled, which means that hundreds or thousands of children—who would have died in preceding times—survived and grew to become men and women.</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a:t>
            </a:fld>
            <a:endParaRPr lang="en-US"/>
          </a:p>
        </p:txBody>
      </p:sp>
    </p:spTree>
    <p:extLst>
      <p:ext uri="{BB962C8B-B14F-4D97-AF65-F5344CB8AC3E}">
        <p14:creationId xmlns:p14="http://schemas.microsoft.com/office/powerpoint/2010/main" val="247467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CBFCC-3B3D-E247-25D5-B92EE7FB4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41370-D58E-E1F6-F08C-36DF50E1EB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D4AF64-27A0-1AD4-8707-F5AB4CF3D0A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A0B5661-1DA9-DB5C-4F72-CE110AF232EC}"/>
              </a:ext>
            </a:extLst>
          </p:cNvPr>
          <p:cNvSpPr>
            <a:spLocks noGrp="1"/>
          </p:cNvSpPr>
          <p:nvPr>
            <p:ph type="sldNum" sz="quarter" idx="10"/>
          </p:nvPr>
        </p:nvSpPr>
        <p:spPr/>
        <p:txBody>
          <a:bodyPr/>
          <a:lstStyle/>
          <a:p>
            <a:fld id="{3F0C6E20-911F-B443-B69A-4A21F36B4BF6}" type="slidenum">
              <a:rPr lang="en-US" smtClean="0"/>
              <a:pPr/>
              <a:t>36</a:t>
            </a:fld>
            <a:endParaRPr lang="en-US"/>
          </a:p>
        </p:txBody>
      </p:sp>
    </p:spTree>
    <p:extLst>
      <p:ext uri="{BB962C8B-B14F-4D97-AF65-F5344CB8AC3E}">
        <p14:creationId xmlns:p14="http://schemas.microsoft.com/office/powerpoint/2010/main" val="3507989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37</a:t>
            </a:fld>
            <a:endParaRPr lang="en-US"/>
          </a:p>
        </p:txBody>
      </p:sp>
    </p:spTree>
    <p:extLst>
      <p:ext uri="{BB962C8B-B14F-4D97-AF65-F5344CB8AC3E}">
        <p14:creationId xmlns:p14="http://schemas.microsoft.com/office/powerpoint/2010/main" val="55253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--Mary </a:t>
            </a:r>
            <a:r>
              <a:rPr lang="en-US" sz="1200" dirty="0" err="1"/>
              <a:t>Ruwart</a:t>
            </a:r>
            <a:r>
              <a:rPr lang="en-US" sz="1200" dirty="0"/>
              <a:t>, </a:t>
            </a:r>
            <a:r>
              <a:rPr lang="en-US" sz="1200" i="1" dirty="0"/>
              <a:t>Death by Regulation: How We Were Robbed of a Golden Age of Health and How We Can Reclaim It</a:t>
            </a:r>
            <a:r>
              <a:rPr lang="en-US" sz="1200" dirty="0"/>
              <a:t>, quoted in Bartley J. Madden, </a:t>
            </a:r>
            <a:r>
              <a:rPr lang="en-US" sz="1200" i="1" dirty="0"/>
              <a:t>Free to Choose Medicine</a:t>
            </a:r>
            <a:r>
              <a:rPr lang="en-US" sz="1200" dirty="0"/>
              <a:t>, 3rd ed., 2018, p. 6.</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39</a:t>
            </a:fld>
            <a:endParaRPr lang="en-US"/>
          </a:p>
        </p:txBody>
      </p:sp>
    </p:spTree>
    <p:extLst>
      <p:ext uri="{BB962C8B-B14F-4D97-AF65-F5344CB8AC3E}">
        <p14:creationId xmlns:p14="http://schemas.microsoft.com/office/powerpoint/2010/main" val="3328054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n-US" dirty="0"/>
              <a:t>Wright brothers wrote</a:t>
            </a:r>
            <a:r>
              <a:rPr lang="en-US" baseline="0" dirty="0"/>
              <a:t> to US government mentioning that their invention could be used for scouting and message carrying, and were ignored—a form letter was sent in response. Their competitor (Langley, of the Smithsonian), was heavily funded ($50,000 or more) by the US government, but that ended in utter failure, nearly downing their test pilot in the Potomac. Wilbur and Orville Wright were entirely self-funded and spent around $1,000 on materials and travel during their research.</a:t>
            </a:r>
          </a:p>
          <a:p>
            <a:endParaRPr lang="en-US" baseline="0" dirty="0"/>
          </a:p>
          <a:p>
            <a:r>
              <a:rPr lang="en-US" sz="1200" kern="1200" dirty="0">
                <a:solidFill>
                  <a:schemeClr val="tx1"/>
                </a:solidFill>
                <a:effectLst/>
                <a:latin typeface="+mn-lt"/>
                <a:ea typeface="+mn-ea"/>
                <a:cs typeface="+mn-cs"/>
              </a:rPr>
              <a:t>Calculation problem</a:t>
            </a:r>
          </a:p>
          <a:p>
            <a:r>
              <a:rPr lang="en-US" sz="1200" kern="1200" dirty="0">
                <a:solidFill>
                  <a:schemeClr val="tx1"/>
                </a:solidFill>
                <a:effectLst/>
                <a:latin typeface="+mn-lt"/>
                <a:ea typeface="+mn-ea"/>
                <a:cs typeface="+mn-cs"/>
              </a:rPr>
              <a:t>What’s an “important project”?</a:t>
            </a:r>
          </a:p>
          <a:p>
            <a:r>
              <a:rPr lang="en-US" sz="1200" kern="1200" dirty="0">
                <a:solidFill>
                  <a:schemeClr val="tx1"/>
                </a:solidFill>
                <a:effectLst/>
                <a:latin typeface="+mn-lt"/>
                <a:ea typeface="+mn-ea"/>
                <a:cs typeface="+mn-cs"/>
              </a:rPr>
              <a:t>“The research, new technologies, and discoveries that might have been products of the space-shuttle program exist in the shadow of other research, technologies, and discoveries that might have been produced with the resources had they remained in the private sector.”</a:t>
            </a:r>
          </a:p>
          <a:p>
            <a:r>
              <a:rPr lang="en-US" sz="1200" kern="1200" dirty="0">
                <a:solidFill>
                  <a:schemeClr val="tx1"/>
                </a:solidFill>
                <a:effectLst/>
                <a:latin typeface="+mn-lt"/>
                <a:ea typeface="+mn-ea"/>
                <a:cs typeface="+mn-cs"/>
              </a:rPr>
              <a:t>Political variables – costs and benefits are determined by politicians and bureaucrats who have their own goals.</a:t>
            </a:r>
          </a:p>
          <a:p>
            <a:r>
              <a:rPr lang="en-US" sz="1200" kern="1200" dirty="0">
                <a:solidFill>
                  <a:schemeClr val="tx1"/>
                </a:solidFill>
                <a:effectLst/>
                <a:latin typeface="+mn-lt"/>
                <a:ea typeface="+mn-ea"/>
                <a:cs typeface="+mn-cs"/>
              </a:rPr>
              <a:t>Space Shuttle </a:t>
            </a:r>
          </a:p>
          <a:p>
            <a:r>
              <a:rPr lang="en-US" sz="1200" kern="1200" dirty="0">
                <a:solidFill>
                  <a:schemeClr val="tx1"/>
                </a:solidFill>
                <a:effectLst/>
                <a:latin typeface="+mn-lt"/>
                <a:ea typeface="+mn-ea"/>
                <a:cs typeface="+mn-cs"/>
              </a:rPr>
              <a:t>	Cost projection: $118 per pound to orbit</a:t>
            </a:r>
          </a:p>
          <a:p>
            <a:r>
              <a:rPr lang="en-US" sz="1200" kern="1200" dirty="0">
                <a:solidFill>
                  <a:schemeClr val="tx1"/>
                </a:solidFill>
                <a:effectLst/>
                <a:latin typeface="+mn-lt"/>
                <a:ea typeface="+mn-ea"/>
                <a:cs typeface="+mn-cs"/>
              </a:rPr>
              <a:t>Actual: $27,000 per pound to orbit.</a:t>
            </a:r>
          </a:p>
          <a:p>
            <a:r>
              <a:rPr lang="en-US" sz="1200" kern="1200" dirty="0">
                <a:solidFill>
                  <a:schemeClr val="tx1"/>
                </a:solidFill>
                <a:effectLst/>
                <a:latin typeface="+mn-lt"/>
                <a:ea typeface="+mn-ea"/>
                <a:cs typeface="+mn-cs"/>
              </a:rPr>
              <a:t>Projected cheap turnaround allowing flights every few weeks</a:t>
            </a:r>
          </a:p>
          <a:p>
            <a:r>
              <a:rPr lang="en-US" sz="1200" kern="1200" dirty="0">
                <a:solidFill>
                  <a:schemeClr val="tx1"/>
                </a:solidFill>
                <a:effectLst/>
                <a:latin typeface="+mn-lt"/>
                <a:ea typeface="+mn-ea"/>
                <a:cs typeface="+mn-cs"/>
              </a:rPr>
              <a:t>Actual: Many months of overhauls between flights at a cost of $1.5 billion</a:t>
            </a:r>
          </a:p>
          <a:p>
            <a:r>
              <a:rPr lang="en-US" sz="1200" kern="1200" dirty="0">
                <a:solidFill>
                  <a:schemeClr val="tx1"/>
                </a:solidFill>
                <a:effectLst/>
                <a:latin typeface="+mn-lt"/>
                <a:ea typeface="+mn-ea"/>
                <a:cs typeface="+mn-cs"/>
              </a:rPr>
              <a:t>My article in </a:t>
            </a:r>
            <a:r>
              <a:rPr lang="en-US" sz="1200" i="1" kern="1200" dirty="0">
                <a:solidFill>
                  <a:schemeClr val="tx1"/>
                </a:solidFill>
                <a:effectLst/>
                <a:latin typeface="+mn-lt"/>
                <a:ea typeface="+mn-ea"/>
                <a:cs typeface="+mn-cs"/>
              </a:rPr>
              <a:t>Mises Daily</a:t>
            </a:r>
            <a:r>
              <a:rPr lang="en-US" sz="1200" kern="1200" dirty="0">
                <a:solidFill>
                  <a:schemeClr val="tx1"/>
                </a:solidFill>
                <a:effectLst/>
                <a:latin typeface="+mn-lt"/>
                <a:ea typeface="+mn-ea"/>
                <a:cs typeface="+mn-cs"/>
              </a:rPr>
              <a:t>, 2011:</a:t>
            </a:r>
          </a:p>
          <a:p>
            <a:r>
              <a:rPr lang="en-US" sz="1200" kern="1200" dirty="0">
                <a:solidFill>
                  <a:schemeClr val="tx1"/>
                </a:solidFill>
                <a:effectLst/>
                <a:latin typeface="+mn-lt"/>
                <a:ea typeface="+mn-ea"/>
                <a:cs typeface="+mn-cs"/>
              </a:rPr>
              <a:t>Bill Anderson: "we have no evidence that the space program has created on its own any of the new technologies that make our material lives better; instead, the program has utilized existing technologies.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42</a:t>
            </a:fld>
            <a:endParaRPr lang="en-US"/>
          </a:p>
        </p:txBody>
      </p:sp>
    </p:spTree>
    <p:extLst>
      <p:ext uri="{BB962C8B-B14F-4D97-AF65-F5344CB8AC3E}">
        <p14:creationId xmlns:p14="http://schemas.microsoft.com/office/powerpoint/2010/main" val="66981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In a free society, people are allowed to have whatever tastes and preferences they like. But ignoring productivity in order to favor one group or another may come at a cost. In contrast, government intervention can shield people from the real economic consequences of their views.</a:t>
            </a:r>
          </a:p>
          <a:p>
            <a:r>
              <a:rPr lang="en-US" sz="1200" kern="1200" dirty="0">
                <a:solidFill>
                  <a:schemeClr val="tx1"/>
                </a:solidFill>
                <a:effectLst/>
                <a:latin typeface="+mn-lt"/>
                <a:ea typeface="+mn-ea"/>
                <a:cs typeface="+mn-cs"/>
              </a:rPr>
              <a:t>Illustration of price controls encouraging landlord racism</a:t>
            </a:r>
          </a:p>
          <a:p>
            <a:r>
              <a:rPr lang="en-US" sz="1200" kern="1200" dirty="0">
                <a:solidFill>
                  <a:schemeClr val="tx1"/>
                </a:solidFill>
                <a:effectLst/>
                <a:latin typeface="+mn-lt"/>
                <a:ea typeface="+mn-ea"/>
                <a:cs typeface="+mn-cs"/>
              </a:rPr>
              <a:t>Employers have an incentive to hire on the basis of ability, and customers have the incentive to take a good deal no matter what the race of the person selling. Store owners have an incentive to sell to anyone.</a:t>
            </a:r>
          </a:p>
          <a:p>
            <a:r>
              <a:rPr lang="en-US" sz="1200" kern="1200" dirty="0">
                <a:solidFill>
                  <a:schemeClr val="tx1"/>
                </a:solidFill>
                <a:effectLst/>
                <a:latin typeface="+mn-lt"/>
                <a:ea typeface="+mn-ea"/>
                <a:cs typeface="+mn-cs"/>
              </a:rPr>
              <a:t>These two articles show why this theory is correct – </a:t>
            </a:r>
            <a:r>
              <a:rPr lang="en-US" sz="1200" u="sng" kern="1200" dirty="0">
                <a:solidFill>
                  <a:schemeClr val="tx1"/>
                </a:solidFill>
                <a:effectLst/>
                <a:latin typeface="+mn-lt"/>
                <a:ea typeface="+mn-ea"/>
                <a:cs typeface="+mn-cs"/>
                <a:hlinkClick r:id="rId3"/>
              </a:rPr>
              <a:t>“The enemies of Jim Crow”</a:t>
            </a:r>
            <a:r>
              <a:rPr lang="en-US" sz="1200" kern="1200" dirty="0">
                <a:solidFill>
                  <a:schemeClr val="tx1"/>
                </a:solidFill>
                <a:effectLst/>
                <a:latin typeface="+mn-lt"/>
                <a:ea typeface="+mn-ea"/>
                <a:cs typeface="+mn-cs"/>
              </a:rPr>
              <a:t> by Jeff Jacoby (via </a:t>
            </a:r>
            <a:r>
              <a:rPr lang="en-US" sz="1200" u="sng" kern="1200" dirty="0">
                <a:solidFill>
                  <a:schemeClr val="tx1"/>
                </a:solidFill>
                <a:effectLst/>
                <a:latin typeface="+mn-lt"/>
                <a:ea typeface="+mn-ea"/>
                <a:cs typeface="+mn-cs"/>
                <a:hlinkClick r:id="rId4"/>
              </a:rPr>
              <a:t>Cafe Hayek</a:t>
            </a:r>
            <a:r>
              <a:rPr lang="en-US" sz="1200" kern="1200" dirty="0">
                <a:solidFill>
                  <a:schemeClr val="tx1"/>
                </a:solidFill>
                <a:effectLst/>
                <a:latin typeface="+mn-lt"/>
                <a:ea typeface="+mn-ea"/>
                <a:cs typeface="+mn-cs"/>
              </a:rPr>
              <a:t>), and </a:t>
            </a:r>
            <a:r>
              <a:rPr lang="en-US" sz="1200" u="sng" kern="1200" dirty="0">
                <a:solidFill>
                  <a:schemeClr val="tx1"/>
                </a:solidFill>
                <a:effectLst/>
                <a:latin typeface="+mn-lt"/>
                <a:ea typeface="+mn-ea"/>
                <a:cs typeface="+mn-cs"/>
                <a:hlinkClick r:id="rId5"/>
              </a:rPr>
              <a:t>“The Economics and Politics of Discrimination”</a:t>
            </a:r>
            <a:r>
              <a:rPr lang="en-US" sz="1200" kern="1200" dirty="0">
                <a:solidFill>
                  <a:schemeClr val="tx1"/>
                </a:solidFill>
                <a:effectLst/>
                <a:latin typeface="+mn-lt"/>
                <a:ea typeface="+mn-ea"/>
                <a:cs typeface="+mn-cs"/>
              </a:rPr>
              <a:t> by George </a:t>
            </a:r>
            <a:r>
              <a:rPr lang="en-US" sz="1200" kern="1200" dirty="0" err="1">
                <a:solidFill>
                  <a:schemeClr val="tx1"/>
                </a:solidFill>
                <a:effectLst/>
                <a:latin typeface="+mn-lt"/>
                <a:ea typeface="+mn-ea"/>
                <a:cs typeface="+mn-cs"/>
              </a:rPr>
              <a:t>Leef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Jacoby writes-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Far from craving the authority to relegate blacks to the back of buses and streetcars, for example, the owners of municipal transportation systems actively resisted segregation. They did so not out of some lofty commitment to racial equality or integration, but for economic reasons: Segregation hurt their bottom line. It drove up their expenses by requiring them – as the manager of Houston’s streetcar company complained to city councilors in 1904 – “to haul around a good deal of empty space that is assigned to the colored people and not available to both races.” In many cities, segregation also provoked blacks to boycott streetcars, cutting sharply into the companies’ profit.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 notable study published in the </a:t>
            </a:r>
            <a:r>
              <a:rPr lang="en-US" sz="1200" i="1" kern="1200" dirty="0">
                <a:solidFill>
                  <a:schemeClr val="tx1"/>
                </a:solidFill>
                <a:effectLst/>
                <a:latin typeface="+mn-lt"/>
                <a:ea typeface="+mn-ea"/>
                <a:cs typeface="+mn-cs"/>
              </a:rPr>
              <a:t>Journal of Economic History</a:t>
            </a:r>
            <a:r>
              <a:rPr lang="en-US" sz="1200" kern="1200" dirty="0">
                <a:solidFill>
                  <a:schemeClr val="tx1"/>
                </a:solidFill>
                <a:effectLst/>
                <a:latin typeface="+mn-lt"/>
                <a:ea typeface="+mn-ea"/>
                <a:cs typeface="+mn-cs"/>
              </a:rPr>
              <a:t>, economist Jennifer </a:t>
            </a:r>
            <a:r>
              <a:rPr lang="en-US" sz="1200" kern="1200" dirty="0" err="1">
                <a:solidFill>
                  <a:schemeClr val="tx1"/>
                </a:solidFill>
                <a:effectLst/>
                <a:latin typeface="+mn-lt"/>
                <a:ea typeface="+mn-ea"/>
                <a:cs typeface="+mn-cs"/>
              </a:rPr>
              <a:t>Roback</a:t>
            </a:r>
            <a:r>
              <a:rPr lang="en-US" sz="1200" kern="1200" dirty="0">
                <a:solidFill>
                  <a:schemeClr val="tx1"/>
                </a:solidFill>
                <a:effectLst/>
                <a:latin typeface="+mn-lt"/>
                <a:ea typeface="+mn-ea"/>
                <a:cs typeface="+mn-cs"/>
              </a:rPr>
              <a:t> showed that in one Southern city after another, private transit companies tried to scuttle segregation laws or simply ignored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Thus in Jacksonville, Fla., a 1901 ordinance requiring black passengers to be segregated went unenforced until 1905, when the state Legislature mandated segregation statewide. The new statute “was passed by the Legislature much against the will of the streetcar companies,” reported the Florida Times-Union. So well-known was the companies’ hostility to segregation that when a group of black citizens challenged the law in court, their attorney felt compelled to deny being “in cahoots with the railroad lines in Jacksonville.”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a:t>
            </a:r>
            <a:r>
              <a:rPr lang="en-US" sz="1200" kern="1200" dirty="0" err="1">
                <a:solidFill>
                  <a:schemeClr val="tx1"/>
                </a:solidFill>
                <a:effectLst/>
                <a:latin typeface="+mn-lt"/>
                <a:ea typeface="+mn-ea"/>
                <a:cs typeface="+mn-cs"/>
              </a:rPr>
              <a:t>Leef</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the Jim Crow laws of the states of the South specified that certain jobs in industry could be done only by white workers. But if the industrialists were intent upon discriminating, why did this preference have to be enacted into law? The answer is that to preserve the status of the white worker, there had to be a legal restraint upon employers. In the absence of the law, competition from </a:t>
            </a:r>
            <a:r>
              <a:rPr lang="en-US" sz="1200" kern="1200" dirty="0" err="1">
                <a:solidFill>
                  <a:schemeClr val="tx1"/>
                </a:solidFill>
                <a:effectLst/>
                <a:latin typeface="+mn-lt"/>
                <a:ea typeface="+mn-ea"/>
                <a:cs typeface="+mn-cs"/>
              </a:rPr>
              <a:t>nondiscriminating</a:t>
            </a:r>
            <a:r>
              <a:rPr lang="en-US" sz="1200" kern="1200" dirty="0">
                <a:solidFill>
                  <a:schemeClr val="tx1"/>
                </a:solidFill>
                <a:effectLst/>
                <a:latin typeface="+mn-lt"/>
                <a:ea typeface="+mn-ea"/>
                <a:cs typeface="+mn-cs"/>
              </a:rPr>
              <a:t> employers would have urged all to hire and promote blacks and whites on the basis of economic value, not race.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reason for the adoption of the policy of Apartheid in the 1930s was that white workers were incensed that so many blacks were being hired and were competing with them in pay and promotions. Therefore, they persuaded the government to restrict the better-paying jobs to whites only. Once more, we see that business was the enemy of discrimination, government the cause.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Caplan and </a:t>
            </a:r>
            <a:r>
              <a:rPr lang="en-US" sz="1200" kern="1200" dirty="0" err="1">
                <a:solidFill>
                  <a:schemeClr val="tx1"/>
                </a:solidFill>
                <a:effectLst/>
                <a:latin typeface="+mn-lt"/>
                <a:ea typeface="+mn-ea"/>
                <a:cs typeface="+mn-cs"/>
              </a:rPr>
              <a:t>Stringham</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Unregulated markets will be neither generically "discriminatory" nor “non-discriminatory”; some forms thrive while others wither.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Caplan and </a:t>
            </a:r>
            <a:r>
              <a:rPr lang="en-US" sz="1200" kern="1200" dirty="0" err="1">
                <a:solidFill>
                  <a:schemeClr val="tx1"/>
                </a:solidFill>
                <a:effectLst/>
                <a:latin typeface="+mn-lt"/>
                <a:ea typeface="+mn-ea"/>
                <a:cs typeface="+mn-cs"/>
              </a:rPr>
              <a:t>Stringham</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http://www.google.com/url?sa=t&amp;source=web&amp;cd=5&amp;ved=0CCoQFjAE&amp;url=http%3A%2F%2Fmises.org%2Fjournals%2Fscholar%2Fstringham.pdf&amp;ei=_-ZNTOehGYT48Ab8i8GNDA&amp;usg=AFQjCNGp5Dq9o22z0rfwJdpo-QyV1poNyg</a:t>
            </a:r>
            <a:r>
              <a:rPr lang="en-US" sz="1200" kern="1200" dirty="0">
                <a:solidFill>
                  <a:schemeClr val="tx1"/>
                </a:solidFill>
                <a:effectLst/>
                <a:latin typeface="+mn-lt"/>
                <a:ea typeface="+mn-ea"/>
                <a:cs typeface="+mn-cs"/>
              </a:rPr>
              <a:t> p. 10</a:t>
            </a:r>
          </a:p>
          <a:p>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44</a:t>
            </a:fld>
            <a:endParaRPr lang="en-US"/>
          </a:p>
        </p:txBody>
      </p:sp>
    </p:spTree>
    <p:extLst>
      <p:ext uri="{BB962C8B-B14F-4D97-AF65-F5344CB8AC3E}">
        <p14:creationId xmlns:p14="http://schemas.microsoft.com/office/powerpoint/2010/main" val="1564973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Declaring that one has a “right” to a quantity of a good or service assumes that there will be a quantity available and that all that is necessary is to divide it appropriately. But goods and services are not just manna from heaven.</a:t>
            </a:r>
            <a:br>
              <a:rPr lang="en-US" sz="1200" dirty="0"/>
            </a:br>
            <a:br>
              <a:rPr lang="en-US" sz="1200" dirty="0"/>
            </a:br>
            <a:r>
              <a:rPr lang="en-US" sz="1200" dirty="0"/>
              <a:t>Poverty is the natural state, and the key is to think about what social institutions move us away from that state rather than thinking of wealth as a fixed pie just waiting to be sliced up and shared.</a:t>
            </a:r>
          </a:p>
          <a:p>
            <a:endParaRPr lang="en-US" sz="1200" dirty="0"/>
          </a:p>
          <a:p>
            <a:r>
              <a:rPr lang="en-US" sz="1200" dirty="0"/>
              <a:t>Maybe next year I’ll do a talk on the pernicious idea of “social justice.”</a:t>
            </a:r>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45</a:t>
            </a:fld>
            <a:endParaRPr lang="en-US"/>
          </a:p>
        </p:txBody>
      </p:sp>
    </p:spTree>
    <p:extLst>
      <p:ext uri="{BB962C8B-B14F-4D97-AF65-F5344CB8AC3E}">
        <p14:creationId xmlns:p14="http://schemas.microsoft.com/office/powerpoint/2010/main" val="7807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u="none" strike="noStrike" dirty="0">
                <a:effectLst/>
                <a:latin typeface="__PT_Serif_14e21f"/>
              </a:rPr>
              <a:t>“An entire generation, which is now becoming one of the largest electorates in America, came of age and never saw American prosperity. I have never seen that, or experienced it, really, in my adult life.”</a:t>
            </a:r>
          </a:p>
          <a:p>
            <a:pPr marL="0" indent="0">
              <a:buNone/>
            </a:pPr>
            <a:r>
              <a:rPr lang="en-US" dirty="0">
                <a:latin typeface="__PT_Serif_14e21f"/>
              </a:rPr>
              <a:t>	</a:t>
            </a:r>
            <a:r>
              <a:rPr lang="en-US" sz="1050" dirty="0">
                <a:latin typeface="__PT_Serif_14e21f"/>
              </a:rPr>
              <a:t>-- Alexandria Ocasio-Cortez, 2019</a:t>
            </a:r>
          </a:p>
          <a:p>
            <a:pPr marL="0" indent="0">
              <a:buNone/>
            </a:pPr>
            <a:r>
              <a:rPr lang="en-US" sz="1000" dirty="0">
                <a:hlinkClick r:id="rId3"/>
              </a:rPr>
              <a:t>https://time.com/5555437/alexandria-ocasio-cortez-profile/</a:t>
            </a:r>
            <a:r>
              <a:rPr lang="en-US" sz="1000" dirty="0"/>
              <a:t> </a:t>
            </a:r>
          </a:p>
          <a:p>
            <a:endParaRPr lang="en-US" dirty="0"/>
          </a:p>
          <a:p>
            <a:r>
              <a:rPr lang="en-US" dirty="0"/>
              <a:t>Overall life expectancy in the US in 1900 was 47.3 years.</a:t>
            </a:r>
          </a:p>
        </p:txBody>
      </p:sp>
      <p:sp>
        <p:nvSpPr>
          <p:cNvPr id="4" name="Slide Number Placeholder 3"/>
          <p:cNvSpPr>
            <a:spLocks noGrp="1"/>
          </p:cNvSpPr>
          <p:nvPr>
            <p:ph type="sldNum" sz="quarter" idx="5"/>
          </p:nvPr>
        </p:nvSpPr>
        <p:spPr/>
        <p:txBody>
          <a:bodyPr/>
          <a:lstStyle/>
          <a:p>
            <a:fld id="{3F0C6E20-911F-B443-B69A-4A21F36B4BF6}" type="slidenum">
              <a:rPr lang="en-US" smtClean="0"/>
              <a:pPr/>
              <a:t>5</a:t>
            </a:fld>
            <a:endParaRPr lang="en-US"/>
          </a:p>
        </p:txBody>
      </p:sp>
    </p:spTree>
    <p:extLst>
      <p:ext uri="{BB962C8B-B14F-4D97-AF65-F5344CB8AC3E}">
        <p14:creationId xmlns:p14="http://schemas.microsoft.com/office/powerpoint/2010/main" val="205341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Among the highest-income Americans, there is a lot of “churn.” A study of the top 400 highest income taxpayers in 15 tax years from the 1990s and early 2000s (https://</a:t>
            </a:r>
            <a:r>
              <a:rPr lang="en-US" dirty="0" err="1"/>
              <a:t>taxfoundation.org</a:t>
            </a:r>
            <a:r>
              <a:rPr lang="en-US" dirty="0"/>
              <a:t>/blog/</a:t>
            </a:r>
            <a:r>
              <a:rPr lang="en-US" dirty="0" err="1"/>
              <a:t>irs</a:t>
            </a:r>
            <a:r>
              <a:rPr lang="en-US" dirty="0"/>
              <a:t>-report-shows-rich-are-not-monolithic/) showed that over 15 tax years, only 2% of these high-income people appeared in the list every year, and only 27 percent appear more than once. </a:t>
            </a:r>
          </a:p>
        </p:txBody>
      </p:sp>
      <p:sp>
        <p:nvSpPr>
          <p:cNvPr id="4" name="Slide Number Placeholder 3"/>
          <p:cNvSpPr>
            <a:spLocks noGrp="1"/>
          </p:cNvSpPr>
          <p:nvPr>
            <p:ph type="sldNum" sz="quarter" idx="5"/>
          </p:nvPr>
        </p:nvSpPr>
        <p:spPr/>
        <p:txBody>
          <a:bodyPr/>
          <a:lstStyle/>
          <a:p>
            <a:fld id="{3F0C6E20-911F-B443-B69A-4A21F36B4BF6}" type="slidenum">
              <a:rPr lang="en-US" smtClean="0"/>
              <a:pPr/>
              <a:t>12</a:t>
            </a:fld>
            <a:endParaRPr lang="en-US"/>
          </a:p>
        </p:txBody>
      </p:sp>
    </p:spTree>
    <p:extLst>
      <p:ext uri="{BB962C8B-B14F-4D97-AF65-F5344CB8AC3E}">
        <p14:creationId xmlns:p14="http://schemas.microsoft.com/office/powerpoint/2010/main" val="2601938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higher</a:t>
            </a:r>
            <a:r>
              <a:rPr lang="en-US" baseline="0" dirty="0"/>
              <a:t> effective tax rates when considering lost welfare benefits</a:t>
            </a:r>
            <a:endParaRPr lang="en-US" dirty="0"/>
          </a:p>
        </p:txBody>
      </p:sp>
      <p:sp>
        <p:nvSpPr>
          <p:cNvPr id="4" name="Slide Number Placeholder 3"/>
          <p:cNvSpPr>
            <a:spLocks noGrp="1"/>
          </p:cNvSpPr>
          <p:nvPr>
            <p:ph type="sldNum" sz="quarter" idx="10"/>
          </p:nvPr>
        </p:nvSpPr>
        <p:spPr/>
        <p:txBody>
          <a:bodyPr/>
          <a:lstStyle/>
          <a:p>
            <a:fld id="{3F0C6E20-911F-B443-B69A-4A21F36B4BF6}" type="slidenum">
              <a:rPr lang="en-US" smtClean="0"/>
              <a:pPr/>
              <a:t>13</a:t>
            </a:fld>
            <a:endParaRPr lang="en-US"/>
          </a:p>
        </p:txBody>
      </p:sp>
    </p:spTree>
    <p:extLst>
      <p:ext uri="{BB962C8B-B14F-4D97-AF65-F5344CB8AC3E}">
        <p14:creationId xmlns:p14="http://schemas.microsoft.com/office/powerpoint/2010/main" val="1054276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problems: the average size of the “350 Largest Publicly Owned Companies” has increased, so it’s easier to understand why CEO compensation might have increased as well. </a:t>
            </a:r>
            <a:r>
              <a:rPr lang="en-US" dirty="0" err="1"/>
              <a:t>Gabaix</a:t>
            </a:r>
            <a:r>
              <a:rPr lang="en-US" dirty="0"/>
              <a:t> and </a:t>
            </a:r>
            <a:r>
              <a:rPr lang="en-US" dirty="0" err="1"/>
              <a:t>Landier</a:t>
            </a:r>
            <a:r>
              <a:rPr lang="en-US" dirty="0"/>
              <a:t> (2008): “The sixfold increase of CEO pay between 1980 and 2003 can be fully attributed to the six-fold increase in market capitalization of large US companies during that period.” https://</a:t>
            </a:r>
            <a:r>
              <a:rPr lang="en-US" dirty="0" err="1"/>
              <a:t>xgabaix.scholars.harvard.edu</a:t>
            </a:r>
            <a:r>
              <a:rPr lang="en-US" dirty="0"/>
              <a:t>/sites/g/files/omnuum7761/files/</a:t>
            </a:r>
            <a:r>
              <a:rPr lang="en-US" dirty="0" err="1"/>
              <a:t>xgabaix</a:t>
            </a:r>
            <a:r>
              <a:rPr lang="en-US" dirty="0"/>
              <a:t>/files/</a:t>
            </a:r>
            <a:r>
              <a:rPr lang="en-US" dirty="0" err="1"/>
              <a:t>why_has_ceo_pay_increased.pdf</a:t>
            </a:r>
            <a:r>
              <a:rPr lang="en-US" dirty="0"/>
              <a:t> </a:t>
            </a:r>
            <a:br>
              <a:rPr lang="en-US" dirty="0"/>
            </a:br>
            <a:br>
              <a:rPr lang="en-US" dirty="0"/>
            </a:br>
            <a:r>
              <a:rPr lang="en-US" dirty="0"/>
              <a:t>See </a:t>
            </a:r>
            <a:r>
              <a:rPr lang="en-US" b="1" dirty="0">
                <a:latin typeface="Cambria"/>
                <a:cs typeface="Cambria"/>
              </a:rPr>
              <a:t>Matt Palumbo, June 6, 2015 </a:t>
            </a:r>
            <a:r>
              <a:rPr lang="en-US" dirty="0"/>
              <a:t>https://</a:t>
            </a:r>
            <a:r>
              <a:rPr lang="en-US" dirty="0" err="1"/>
              <a:t>mises.org</a:t>
            </a:r>
            <a:r>
              <a:rPr lang="en-US" dirty="0"/>
              <a:t>/library/myth-</a:t>
            </a:r>
            <a:r>
              <a:rPr lang="en-US" dirty="0" err="1"/>
              <a:t>ceo</a:t>
            </a:r>
            <a:r>
              <a:rPr lang="en-US" dirty="0"/>
              <a:t>-pay-and-greed</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14</a:t>
            </a:fld>
            <a:endParaRPr lang="en-US"/>
          </a:p>
        </p:txBody>
      </p:sp>
    </p:spTree>
    <p:extLst>
      <p:ext uri="{BB962C8B-B14F-4D97-AF65-F5344CB8AC3E}">
        <p14:creationId xmlns:p14="http://schemas.microsoft.com/office/powerpoint/2010/main" val="2501888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15</a:t>
            </a:fld>
            <a:endParaRPr lang="en-US"/>
          </a:p>
        </p:txBody>
      </p:sp>
    </p:spTree>
    <p:extLst>
      <p:ext uri="{BB962C8B-B14F-4D97-AF65-F5344CB8AC3E}">
        <p14:creationId xmlns:p14="http://schemas.microsoft.com/office/powerpoint/2010/main" val="12584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Auten-Splinter series makes a specific effort to account for the 1986 tax code changes, as well as other trends that have affected the distribution of income over time such as changing marriage rates and a number of assumptions about unreported tax evasion. Their series only extends back to 1960 due to its reliance on IRS micro-file sampling, which is not available in earlier years. …While the new series shows an increase in top income concentration since the 1980s, the depicted rise is substantially more subdued than Piketty-Saez or their own broader DINA series.”</a:t>
            </a:r>
            <a:br>
              <a:rPr lang="en-US" dirty="0"/>
            </a:br>
            <a:br>
              <a:rPr lang="en-US" dirty="0"/>
            </a:br>
            <a:r>
              <a:rPr lang="en-US" dirty="0"/>
              <a:t>“Of equal significance, Auten and Splinter are able to capture the effects of transfer payments and after-tax income levels. …The claimed rise in top income concentrations dissipates. In fact, the after-tax income distribution of the top 1% as of 2018 has barely moved from where it sat in the mid-1960s.” (Magness 2024)</a:t>
            </a:r>
          </a:p>
          <a:p>
            <a:endParaRPr lang="en-US" dirty="0"/>
          </a:p>
        </p:txBody>
      </p:sp>
      <p:sp>
        <p:nvSpPr>
          <p:cNvPr id="4" name="Slide Number Placeholder 3"/>
          <p:cNvSpPr>
            <a:spLocks noGrp="1"/>
          </p:cNvSpPr>
          <p:nvPr>
            <p:ph type="sldNum" sz="quarter" idx="5"/>
          </p:nvPr>
        </p:nvSpPr>
        <p:spPr/>
        <p:txBody>
          <a:bodyPr/>
          <a:lstStyle/>
          <a:p>
            <a:fld id="{3F0C6E20-911F-B443-B69A-4A21F36B4BF6}" type="slidenum">
              <a:rPr lang="en-US" smtClean="0"/>
              <a:pPr/>
              <a:t>20</a:t>
            </a:fld>
            <a:endParaRPr lang="en-US"/>
          </a:p>
        </p:txBody>
      </p:sp>
    </p:spTree>
    <p:extLst>
      <p:ext uri="{BB962C8B-B14F-4D97-AF65-F5344CB8AC3E}">
        <p14:creationId xmlns:p14="http://schemas.microsoft.com/office/powerpoint/2010/main" val="1715920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an academic way of saying they’re partisan hacks who twisted the data to serve their ends.</a:t>
            </a:r>
          </a:p>
        </p:txBody>
      </p:sp>
      <p:sp>
        <p:nvSpPr>
          <p:cNvPr id="4" name="Slide Number Placeholder 3"/>
          <p:cNvSpPr>
            <a:spLocks noGrp="1"/>
          </p:cNvSpPr>
          <p:nvPr>
            <p:ph type="sldNum" sz="quarter" idx="5"/>
          </p:nvPr>
        </p:nvSpPr>
        <p:spPr/>
        <p:txBody>
          <a:bodyPr/>
          <a:lstStyle/>
          <a:p>
            <a:fld id="{3F0C6E20-911F-B443-B69A-4A21F36B4BF6}" type="slidenum">
              <a:rPr lang="en-US" smtClean="0"/>
              <a:pPr/>
              <a:t>21</a:t>
            </a:fld>
            <a:endParaRPr lang="en-US"/>
          </a:p>
        </p:txBody>
      </p:sp>
    </p:spTree>
    <p:extLst>
      <p:ext uri="{BB962C8B-B14F-4D97-AF65-F5344CB8AC3E}">
        <p14:creationId xmlns:p14="http://schemas.microsoft.com/office/powerpoint/2010/main" val="1234913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8636-D13F-5875-7B5E-60346804ED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97852-A412-C911-D60A-85566E587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3CB828-A08C-E018-414E-F599F7E0827F}"/>
              </a:ext>
            </a:extLst>
          </p:cNvPr>
          <p:cNvSpPr>
            <a:spLocks noGrp="1"/>
          </p:cNvSpPr>
          <p:nvPr>
            <p:ph type="dt" sz="half" idx="10"/>
          </p:nvPr>
        </p:nvSpPr>
        <p:spPr/>
        <p:txBody>
          <a:bodyPr/>
          <a:lstStyle/>
          <a:p>
            <a:fld id="{EBBE352E-9134-C54F-B6B7-4C0684FEFC8D}" type="datetime1">
              <a:rPr lang="en-US" smtClean="0"/>
              <a:t>7/22/25</a:t>
            </a:fld>
            <a:endParaRPr lang="en-US"/>
          </a:p>
        </p:txBody>
      </p:sp>
      <p:sp>
        <p:nvSpPr>
          <p:cNvPr id="5" name="Footer Placeholder 4">
            <a:extLst>
              <a:ext uri="{FF2B5EF4-FFF2-40B4-BE49-F238E27FC236}">
                <a16:creationId xmlns:a16="http://schemas.microsoft.com/office/drawing/2014/main" id="{584A2B45-2F37-8308-8635-AFEC478B4480}"/>
              </a:ext>
            </a:extLst>
          </p:cNvPr>
          <p:cNvSpPr>
            <a:spLocks noGrp="1"/>
          </p:cNvSpPr>
          <p:nvPr>
            <p:ph type="ftr" sz="quarter" idx="11"/>
          </p:nvPr>
        </p:nvSpPr>
        <p:spPr/>
        <p:txBody>
          <a:bodyPr/>
          <a:lstStyle/>
          <a:p>
            <a:r>
              <a:rPr lang="en-US"/>
              <a:t>www.timothyterrell.net</a:t>
            </a:r>
          </a:p>
        </p:txBody>
      </p:sp>
      <p:sp>
        <p:nvSpPr>
          <p:cNvPr id="6" name="Slide Number Placeholder 5">
            <a:extLst>
              <a:ext uri="{FF2B5EF4-FFF2-40B4-BE49-F238E27FC236}">
                <a16:creationId xmlns:a16="http://schemas.microsoft.com/office/drawing/2014/main" id="{E2016B3C-CE91-B77F-E03A-B4A4E66745A4}"/>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27936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9C57-1F75-4316-4047-B96D26535E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B69CE-EB5C-57B9-441B-988F20B720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B8B9-5019-885C-91A4-DBCF6DD8789F}"/>
              </a:ext>
            </a:extLst>
          </p:cNvPr>
          <p:cNvSpPr>
            <a:spLocks noGrp="1"/>
          </p:cNvSpPr>
          <p:nvPr>
            <p:ph type="dt" sz="half" idx="10"/>
          </p:nvPr>
        </p:nvSpPr>
        <p:spPr/>
        <p:txBody>
          <a:bodyPr/>
          <a:lstStyle/>
          <a:p>
            <a:fld id="{AEEB6D03-56EA-2B4A-B4FE-1BD7908E00D7}" type="datetime1">
              <a:rPr lang="en-US" smtClean="0"/>
              <a:t>7/22/25</a:t>
            </a:fld>
            <a:endParaRPr lang="en-US"/>
          </a:p>
        </p:txBody>
      </p:sp>
      <p:sp>
        <p:nvSpPr>
          <p:cNvPr id="5" name="Footer Placeholder 4">
            <a:extLst>
              <a:ext uri="{FF2B5EF4-FFF2-40B4-BE49-F238E27FC236}">
                <a16:creationId xmlns:a16="http://schemas.microsoft.com/office/drawing/2014/main" id="{B72E394E-F782-6654-1AD6-EE4793BC9660}"/>
              </a:ext>
            </a:extLst>
          </p:cNvPr>
          <p:cNvSpPr>
            <a:spLocks noGrp="1"/>
          </p:cNvSpPr>
          <p:nvPr>
            <p:ph type="ftr" sz="quarter" idx="11"/>
          </p:nvPr>
        </p:nvSpPr>
        <p:spPr/>
        <p:txBody>
          <a:bodyPr/>
          <a:lstStyle/>
          <a:p>
            <a:r>
              <a:rPr lang="en-US"/>
              <a:t>www.timothyterrell.net</a:t>
            </a:r>
          </a:p>
        </p:txBody>
      </p:sp>
      <p:sp>
        <p:nvSpPr>
          <p:cNvPr id="6" name="Slide Number Placeholder 5">
            <a:extLst>
              <a:ext uri="{FF2B5EF4-FFF2-40B4-BE49-F238E27FC236}">
                <a16:creationId xmlns:a16="http://schemas.microsoft.com/office/drawing/2014/main" id="{8FC2A252-C6ED-0296-E246-3646514019B8}"/>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18035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171FDF-ED84-D1D7-9506-47E3A3F04D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B96FD-25A9-FBA6-BBC9-79B92F8FC3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22874-1365-1165-84CA-2F4B21194ABD}"/>
              </a:ext>
            </a:extLst>
          </p:cNvPr>
          <p:cNvSpPr>
            <a:spLocks noGrp="1"/>
          </p:cNvSpPr>
          <p:nvPr>
            <p:ph type="dt" sz="half" idx="10"/>
          </p:nvPr>
        </p:nvSpPr>
        <p:spPr/>
        <p:txBody>
          <a:bodyPr/>
          <a:lstStyle/>
          <a:p>
            <a:fld id="{B143B9D1-7B7E-B646-B613-9E77ED2F4DB6}" type="datetime1">
              <a:rPr lang="en-US" smtClean="0"/>
              <a:t>7/22/25</a:t>
            </a:fld>
            <a:endParaRPr lang="en-US"/>
          </a:p>
        </p:txBody>
      </p:sp>
      <p:sp>
        <p:nvSpPr>
          <p:cNvPr id="5" name="Footer Placeholder 4">
            <a:extLst>
              <a:ext uri="{FF2B5EF4-FFF2-40B4-BE49-F238E27FC236}">
                <a16:creationId xmlns:a16="http://schemas.microsoft.com/office/drawing/2014/main" id="{26B311FE-DC29-2803-E27A-188286F0F3C4}"/>
              </a:ext>
            </a:extLst>
          </p:cNvPr>
          <p:cNvSpPr>
            <a:spLocks noGrp="1"/>
          </p:cNvSpPr>
          <p:nvPr>
            <p:ph type="ftr" sz="quarter" idx="11"/>
          </p:nvPr>
        </p:nvSpPr>
        <p:spPr/>
        <p:txBody>
          <a:bodyPr/>
          <a:lstStyle/>
          <a:p>
            <a:r>
              <a:rPr lang="en-US"/>
              <a:t>www.timothyterrell.net</a:t>
            </a:r>
          </a:p>
        </p:txBody>
      </p:sp>
      <p:sp>
        <p:nvSpPr>
          <p:cNvPr id="6" name="Slide Number Placeholder 5">
            <a:extLst>
              <a:ext uri="{FF2B5EF4-FFF2-40B4-BE49-F238E27FC236}">
                <a16:creationId xmlns:a16="http://schemas.microsoft.com/office/drawing/2014/main" id="{1565E67D-0FE8-7017-5EC2-57A28C7170F6}"/>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47796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A831-6F86-6930-801A-33BE4E52D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65264-BF5F-A1E8-D203-962912258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4A82A-2E5F-FDC6-BA82-F6B575B71B1A}"/>
              </a:ext>
            </a:extLst>
          </p:cNvPr>
          <p:cNvSpPr>
            <a:spLocks noGrp="1"/>
          </p:cNvSpPr>
          <p:nvPr>
            <p:ph type="dt" sz="half" idx="10"/>
          </p:nvPr>
        </p:nvSpPr>
        <p:spPr/>
        <p:txBody>
          <a:bodyPr/>
          <a:lstStyle/>
          <a:p>
            <a:fld id="{EE9FDDA2-2329-EA4A-B439-0F75118E37FA}" type="datetime1">
              <a:rPr lang="en-US" smtClean="0"/>
              <a:t>7/22/25</a:t>
            </a:fld>
            <a:endParaRPr lang="en-US"/>
          </a:p>
        </p:txBody>
      </p:sp>
      <p:sp>
        <p:nvSpPr>
          <p:cNvPr id="5" name="Footer Placeholder 4">
            <a:extLst>
              <a:ext uri="{FF2B5EF4-FFF2-40B4-BE49-F238E27FC236}">
                <a16:creationId xmlns:a16="http://schemas.microsoft.com/office/drawing/2014/main" id="{A353EBB6-5B3F-BB62-B637-D81BA1877062}"/>
              </a:ext>
            </a:extLst>
          </p:cNvPr>
          <p:cNvSpPr>
            <a:spLocks noGrp="1"/>
          </p:cNvSpPr>
          <p:nvPr>
            <p:ph type="ftr" sz="quarter" idx="11"/>
          </p:nvPr>
        </p:nvSpPr>
        <p:spPr/>
        <p:txBody>
          <a:bodyPr/>
          <a:lstStyle/>
          <a:p>
            <a:r>
              <a:rPr lang="en-US"/>
              <a:t>www.timothyterrell.net</a:t>
            </a:r>
          </a:p>
        </p:txBody>
      </p:sp>
      <p:sp>
        <p:nvSpPr>
          <p:cNvPr id="6" name="Slide Number Placeholder 5">
            <a:extLst>
              <a:ext uri="{FF2B5EF4-FFF2-40B4-BE49-F238E27FC236}">
                <a16:creationId xmlns:a16="http://schemas.microsoft.com/office/drawing/2014/main" id="{064D10D7-070F-D426-74EC-5EAC131FE524}"/>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924098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0CF0-0EE8-D10C-B822-30AEE7CA5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5B54-FA26-6B4C-9283-9FE1EBA664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2F5A33-CA08-E0AC-EFC3-DD1764350E44}"/>
              </a:ext>
            </a:extLst>
          </p:cNvPr>
          <p:cNvSpPr>
            <a:spLocks noGrp="1"/>
          </p:cNvSpPr>
          <p:nvPr>
            <p:ph type="dt" sz="half" idx="10"/>
          </p:nvPr>
        </p:nvSpPr>
        <p:spPr/>
        <p:txBody>
          <a:bodyPr/>
          <a:lstStyle/>
          <a:p>
            <a:fld id="{43726B2E-836B-6F44-BAA9-508275C7D72A}" type="datetime1">
              <a:rPr lang="en-US" smtClean="0"/>
              <a:t>7/22/25</a:t>
            </a:fld>
            <a:endParaRPr lang="en-US"/>
          </a:p>
        </p:txBody>
      </p:sp>
      <p:sp>
        <p:nvSpPr>
          <p:cNvPr id="5" name="Footer Placeholder 4">
            <a:extLst>
              <a:ext uri="{FF2B5EF4-FFF2-40B4-BE49-F238E27FC236}">
                <a16:creationId xmlns:a16="http://schemas.microsoft.com/office/drawing/2014/main" id="{52C5A674-7469-5C11-1EBB-440B7D035187}"/>
              </a:ext>
            </a:extLst>
          </p:cNvPr>
          <p:cNvSpPr>
            <a:spLocks noGrp="1"/>
          </p:cNvSpPr>
          <p:nvPr>
            <p:ph type="ftr" sz="quarter" idx="11"/>
          </p:nvPr>
        </p:nvSpPr>
        <p:spPr/>
        <p:txBody>
          <a:bodyPr/>
          <a:lstStyle/>
          <a:p>
            <a:r>
              <a:rPr kumimoji="0" lang="en-US"/>
              <a:t>www.timothyterrell.net</a:t>
            </a:r>
          </a:p>
        </p:txBody>
      </p:sp>
      <p:sp>
        <p:nvSpPr>
          <p:cNvPr id="6" name="Slide Number Placeholder 5">
            <a:extLst>
              <a:ext uri="{FF2B5EF4-FFF2-40B4-BE49-F238E27FC236}">
                <a16:creationId xmlns:a16="http://schemas.microsoft.com/office/drawing/2014/main" id="{244FE5B0-74FC-ADD7-D544-3FED912E3516}"/>
              </a:ext>
            </a:extLst>
          </p:cNvPr>
          <p:cNvSpPr>
            <a:spLocks noGrp="1"/>
          </p:cNvSpPr>
          <p:nvPr>
            <p:ph type="sldNum" sz="quarter" idx="12"/>
          </p:nvPr>
        </p:nvSpPr>
        <p:spPr/>
        <p:txBody>
          <a:bodyPr/>
          <a:lstStyle/>
          <a:p>
            <a:fld id="{96652B35-718D-4E28-AFEB-B694A3B357E8}" type="slidenum">
              <a:rPr kumimoji="0" lang="en-US" smtClean="0"/>
              <a:pPr/>
              <a:t>‹#›</a:t>
            </a:fld>
            <a:endParaRPr kumimoji="0" lang="en-US"/>
          </a:p>
        </p:txBody>
      </p:sp>
    </p:spTree>
    <p:extLst>
      <p:ext uri="{BB962C8B-B14F-4D97-AF65-F5344CB8AC3E}">
        <p14:creationId xmlns:p14="http://schemas.microsoft.com/office/powerpoint/2010/main" val="24101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C0E22-EF87-7F65-F44B-7C54CA4169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9B1ECB-9997-0561-57F6-C71DF6243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951B47-0D49-54D4-41A3-F4E0780267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C853F7-FD97-12C8-68A2-D3FAF0F6759B}"/>
              </a:ext>
            </a:extLst>
          </p:cNvPr>
          <p:cNvSpPr>
            <a:spLocks noGrp="1"/>
          </p:cNvSpPr>
          <p:nvPr>
            <p:ph type="dt" sz="half" idx="10"/>
          </p:nvPr>
        </p:nvSpPr>
        <p:spPr/>
        <p:txBody>
          <a:bodyPr/>
          <a:lstStyle/>
          <a:p>
            <a:fld id="{46790B40-1EEB-3E48-A88C-A35331741B3A}" type="datetime1">
              <a:rPr lang="en-US" smtClean="0"/>
              <a:t>7/22/25</a:t>
            </a:fld>
            <a:endParaRPr lang="en-US"/>
          </a:p>
        </p:txBody>
      </p:sp>
      <p:sp>
        <p:nvSpPr>
          <p:cNvPr id="6" name="Footer Placeholder 5">
            <a:extLst>
              <a:ext uri="{FF2B5EF4-FFF2-40B4-BE49-F238E27FC236}">
                <a16:creationId xmlns:a16="http://schemas.microsoft.com/office/drawing/2014/main" id="{F3EA1C10-A1AE-7D5E-F3EC-2F97288E6720}"/>
              </a:ext>
            </a:extLst>
          </p:cNvPr>
          <p:cNvSpPr>
            <a:spLocks noGrp="1"/>
          </p:cNvSpPr>
          <p:nvPr>
            <p:ph type="ftr" sz="quarter" idx="11"/>
          </p:nvPr>
        </p:nvSpPr>
        <p:spPr/>
        <p:txBody>
          <a:bodyPr/>
          <a:lstStyle/>
          <a:p>
            <a:r>
              <a:rPr lang="en-US"/>
              <a:t>www.timothyterrell.net</a:t>
            </a:r>
          </a:p>
        </p:txBody>
      </p:sp>
      <p:sp>
        <p:nvSpPr>
          <p:cNvPr id="7" name="Slide Number Placeholder 6">
            <a:extLst>
              <a:ext uri="{FF2B5EF4-FFF2-40B4-BE49-F238E27FC236}">
                <a16:creationId xmlns:a16="http://schemas.microsoft.com/office/drawing/2014/main" id="{ABAEE233-79F1-569A-F6E7-972B3FFFFE8D}"/>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5354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81DE6-4C1F-3E77-299F-02E22E9A04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A1EFA2-9343-D058-E202-723D3047B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7D353-42C3-E07F-CF35-934D5D3302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EE59A7-6C0D-2E4C-897F-B655113F1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E19A9E-2D21-9244-81E7-45745789B4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A5ED3E-D967-D878-9649-BD4482B765AD}"/>
              </a:ext>
            </a:extLst>
          </p:cNvPr>
          <p:cNvSpPr>
            <a:spLocks noGrp="1"/>
          </p:cNvSpPr>
          <p:nvPr>
            <p:ph type="dt" sz="half" idx="10"/>
          </p:nvPr>
        </p:nvSpPr>
        <p:spPr/>
        <p:txBody>
          <a:bodyPr/>
          <a:lstStyle/>
          <a:p>
            <a:fld id="{1F38588D-9BAD-004C-8858-265137530550}" type="datetime1">
              <a:rPr lang="en-US" smtClean="0"/>
              <a:t>7/22/25</a:t>
            </a:fld>
            <a:endParaRPr lang="en-US"/>
          </a:p>
        </p:txBody>
      </p:sp>
      <p:sp>
        <p:nvSpPr>
          <p:cNvPr id="8" name="Footer Placeholder 7">
            <a:extLst>
              <a:ext uri="{FF2B5EF4-FFF2-40B4-BE49-F238E27FC236}">
                <a16:creationId xmlns:a16="http://schemas.microsoft.com/office/drawing/2014/main" id="{7CE7D3AC-C3A7-7D3A-16F6-0985AC847D53}"/>
              </a:ext>
            </a:extLst>
          </p:cNvPr>
          <p:cNvSpPr>
            <a:spLocks noGrp="1"/>
          </p:cNvSpPr>
          <p:nvPr>
            <p:ph type="ftr" sz="quarter" idx="11"/>
          </p:nvPr>
        </p:nvSpPr>
        <p:spPr/>
        <p:txBody>
          <a:bodyPr/>
          <a:lstStyle/>
          <a:p>
            <a:r>
              <a:rPr lang="en-US"/>
              <a:t>www.timothyterrell.net</a:t>
            </a:r>
          </a:p>
        </p:txBody>
      </p:sp>
      <p:sp>
        <p:nvSpPr>
          <p:cNvPr id="9" name="Slide Number Placeholder 8">
            <a:extLst>
              <a:ext uri="{FF2B5EF4-FFF2-40B4-BE49-F238E27FC236}">
                <a16:creationId xmlns:a16="http://schemas.microsoft.com/office/drawing/2014/main" id="{43E8EDE7-18B6-7003-A03C-91F669383103}"/>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1376295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3FD2-A108-2680-661A-808A8BCFE1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615B31-C49C-C686-6CD1-5949D9C41686}"/>
              </a:ext>
            </a:extLst>
          </p:cNvPr>
          <p:cNvSpPr>
            <a:spLocks noGrp="1"/>
          </p:cNvSpPr>
          <p:nvPr>
            <p:ph type="dt" sz="half" idx="10"/>
          </p:nvPr>
        </p:nvSpPr>
        <p:spPr/>
        <p:txBody>
          <a:bodyPr/>
          <a:lstStyle/>
          <a:p>
            <a:fld id="{2734B4D8-13C9-9B43-9BF3-51F2F7F81418}" type="datetime1">
              <a:rPr lang="en-US" smtClean="0"/>
              <a:t>7/22/25</a:t>
            </a:fld>
            <a:endParaRPr lang="en-US"/>
          </a:p>
        </p:txBody>
      </p:sp>
      <p:sp>
        <p:nvSpPr>
          <p:cNvPr id="4" name="Footer Placeholder 3">
            <a:extLst>
              <a:ext uri="{FF2B5EF4-FFF2-40B4-BE49-F238E27FC236}">
                <a16:creationId xmlns:a16="http://schemas.microsoft.com/office/drawing/2014/main" id="{BFA222F1-3704-1612-2D12-73758CFABB7F}"/>
              </a:ext>
            </a:extLst>
          </p:cNvPr>
          <p:cNvSpPr>
            <a:spLocks noGrp="1"/>
          </p:cNvSpPr>
          <p:nvPr>
            <p:ph type="ftr" sz="quarter" idx="11"/>
          </p:nvPr>
        </p:nvSpPr>
        <p:spPr/>
        <p:txBody>
          <a:bodyPr/>
          <a:lstStyle/>
          <a:p>
            <a:r>
              <a:rPr lang="en-US"/>
              <a:t>www.timothyterrell.net</a:t>
            </a:r>
          </a:p>
        </p:txBody>
      </p:sp>
      <p:sp>
        <p:nvSpPr>
          <p:cNvPr id="5" name="Slide Number Placeholder 4">
            <a:extLst>
              <a:ext uri="{FF2B5EF4-FFF2-40B4-BE49-F238E27FC236}">
                <a16:creationId xmlns:a16="http://schemas.microsoft.com/office/drawing/2014/main" id="{A54A64EB-AB5E-8881-4058-05BE5E0E0740}"/>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401297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6F709-3223-4934-F185-52C4B14146AC}"/>
              </a:ext>
            </a:extLst>
          </p:cNvPr>
          <p:cNvSpPr>
            <a:spLocks noGrp="1"/>
          </p:cNvSpPr>
          <p:nvPr>
            <p:ph type="dt" sz="half" idx="10"/>
          </p:nvPr>
        </p:nvSpPr>
        <p:spPr/>
        <p:txBody>
          <a:bodyPr/>
          <a:lstStyle/>
          <a:p>
            <a:fld id="{065AEDA3-8E40-6F49-B543-6F0A9AA9A603}" type="datetime1">
              <a:rPr lang="en-US" smtClean="0"/>
              <a:t>7/22/25</a:t>
            </a:fld>
            <a:endParaRPr lang="en-US"/>
          </a:p>
        </p:txBody>
      </p:sp>
      <p:sp>
        <p:nvSpPr>
          <p:cNvPr id="3" name="Footer Placeholder 2">
            <a:extLst>
              <a:ext uri="{FF2B5EF4-FFF2-40B4-BE49-F238E27FC236}">
                <a16:creationId xmlns:a16="http://schemas.microsoft.com/office/drawing/2014/main" id="{85D90021-A74B-325E-D06A-F27C6AFBDEF9}"/>
              </a:ext>
            </a:extLst>
          </p:cNvPr>
          <p:cNvSpPr>
            <a:spLocks noGrp="1"/>
          </p:cNvSpPr>
          <p:nvPr>
            <p:ph type="ftr" sz="quarter" idx="11"/>
          </p:nvPr>
        </p:nvSpPr>
        <p:spPr/>
        <p:txBody>
          <a:bodyPr/>
          <a:lstStyle/>
          <a:p>
            <a:r>
              <a:rPr lang="en-US"/>
              <a:t>www.timothyterrell.net</a:t>
            </a:r>
          </a:p>
        </p:txBody>
      </p:sp>
      <p:sp>
        <p:nvSpPr>
          <p:cNvPr id="4" name="Slide Number Placeholder 3">
            <a:extLst>
              <a:ext uri="{FF2B5EF4-FFF2-40B4-BE49-F238E27FC236}">
                <a16:creationId xmlns:a16="http://schemas.microsoft.com/office/drawing/2014/main" id="{DF2A6700-502E-5817-79D2-FA1C1B472AB7}"/>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76239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266B-344F-EBCE-088C-957F651F6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D3F5A-462B-C58A-A5F2-564964FA4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AEB9F-CA36-B204-0922-8E393B99C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CAD14-98A7-E8E9-10E9-2AE394AACB38}"/>
              </a:ext>
            </a:extLst>
          </p:cNvPr>
          <p:cNvSpPr>
            <a:spLocks noGrp="1"/>
          </p:cNvSpPr>
          <p:nvPr>
            <p:ph type="dt" sz="half" idx="10"/>
          </p:nvPr>
        </p:nvSpPr>
        <p:spPr/>
        <p:txBody>
          <a:bodyPr/>
          <a:lstStyle/>
          <a:p>
            <a:fld id="{D859E3E0-DEF3-454B-BD35-C82B00C18ECD}" type="datetime1">
              <a:rPr lang="en-US" smtClean="0"/>
              <a:t>7/22/25</a:t>
            </a:fld>
            <a:endParaRPr lang="en-US"/>
          </a:p>
        </p:txBody>
      </p:sp>
      <p:sp>
        <p:nvSpPr>
          <p:cNvPr id="6" name="Footer Placeholder 5">
            <a:extLst>
              <a:ext uri="{FF2B5EF4-FFF2-40B4-BE49-F238E27FC236}">
                <a16:creationId xmlns:a16="http://schemas.microsoft.com/office/drawing/2014/main" id="{40B8D49B-3C86-8844-472D-B3735F768E71}"/>
              </a:ext>
            </a:extLst>
          </p:cNvPr>
          <p:cNvSpPr>
            <a:spLocks noGrp="1"/>
          </p:cNvSpPr>
          <p:nvPr>
            <p:ph type="ftr" sz="quarter" idx="11"/>
          </p:nvPr>
        </p:nvSpPr>
        <p:spPr/>
        <p:txBody>
          <a:bodyPr/>
          <a:lstStyle/>
          <a:p>
            <a:r>
              <a:rPr lang="en-US"/>
              <a:t>www.timothyterrell.net</a:t>
            </a:r>
          </a:p>
        </p:txBody>
      </p:sp>
      <p:sp>
        <p:nvSpPr>
          <p:cNvPr id="7" name="Slide Number Placeholder 6">
            <a:extLst>
              <a:ext uri="{FF2B5EF4-FFF2-40B4-BE49-F238E27FC236}">
                <a16:creationId xmlns:a16="http://schemas.microsoft.com/office/drawing/2014/main" id="{FD8764F0-2833-EF17-8534-1F5486C07258}"/>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371400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79CA-9073-A014-E95D-0211A6F0D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708D18-6650-C784-E9BF-066F12CCCE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40D164-65E6-E828-F768-A7287F857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896FD-729F-4468-B396-E500DDBBA23B}"/>
              </a:ext>
            </a:extLst>
          </p:cNvPr>
          <p:cNvSpPr>
            <a:spLocks noGrp="1"/>
          </p:cNvSpPr>
          <p:nvPr>
            <p:ph type="dt" sz="half" idx="10"/>
          </p:nvPr>
        </p:nvSpPr>
        <p:spPr/>
        <p:txBody>
          <a:bodyPr/>
          <a:lstStyle/>
          <a:p>
            <a:fld id="{BE2DF0A8-3F1A-ED4E-812D-CA77F267ADB9}" type="datetime1">
              <a:rPr lang="en-US" smtClean="0"/>
              <a:t>7/22/25</a:t>
            </a:fld>
            <a:endParaRPr lang="en-US"/>
          </a:p>
        </p:txBody>
      </p:sp>
      <p:sp>
        <p:nvSpPr>
          <p:cNvPr id="6" name="Footer Placeholder 5">
            <a:extLst>
              <a:ext uri="{FF2B5EF4-FFF2-40B4-BE49-F238E27FC236}">
                <a16:creationId xmlns:a16="http://schemas.microsoft.com/office/drawing/2014/main" id="{CA0FD0BA-1347-D3F5-F0EB-3D6D8769BD29}"/>
              </a:ext>
            </a:extLst>
          </p:cNvPr>
          <p:cNvSpPr>
            <a:spLocks noGrp="1"/>
          </p:cNvSpPr>
          <p:nvPr>
            <p:ph type="ftr" sz="quarter" idx="11"/>
          </p:nvPr>
        </p:nvSpPr>
        <p:spPr/>
        <p:txBody>
          <a:bodyPr/>
          <a:lstStyle/>
          <a:p>
            <a:r>
              <a:rPr lang="en-US"/>
              <a:t>www.timothyterrell.net</a:t>
            </a:r>
          </a:p>
        </p:txBody>
      </p:sp>
      <p:sp>
        <p:nvSpPr>
          <p:cNvPr id="7" name="Slide Number Placeholder 6">
            <a:extLst>
              <a:ext uri="{FF2B5EF4-FFF2-40B4-BE49-F238E27FC236}">
                <a16:creationId xmlns:a16="http://schemas.microsoft.com/office/drawing/2014/main" id="{910F70F4-5FC6-4774-CE41-70D123532B44}"/>
              </a:ext>
            </a:extLst>
          </p:cNvPr>
          <p:cNvSpPr>
            <a:spLocks noGrp="1"/>
          </p:cNvSpPr>
          <p:nvPr>
            <p:ph type="sldNum" sz="quarter" idx="12"/>
          </p:nvPr>
        </p:nvSpPr>
        <p:spPr/>
        <p:txBody>
          <a:bodyPr/>
          <a:lstStyle/>
          <a:p>
            <a:fld id="{4019B451-98D0-2C41-80B2-1199E4492BFF}" type="slidenum">
              <a:rPr lang="en-US" smtClean="0"/>
              <a:pPr/>
              <a:t>‹#›</a:t>
            </a:fld>
            <a:endParaRPr lang="en-US"/>
          </a:p>
        </p:txBody>
      </p:sp>
    </p:spTree>
    <p:extLst>
      <p:ext uri="{BB962C8B-B14F-4D97-AF65-F5344CB8AC3E}">
        <p14:creationId xmlns:p14="http://schemas.microsoft.com/office/powerpoint/2010/main" val="4195679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5C086-ABCF-00DA-08F6-0FE0BB8A05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DAC425-D1F0-E79D-B08E-F5D8C51EA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621EC-B65E-47B4-DDDD-9C433AEC6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B8F2D2-142B-0540-AA26-04CBA018B652}" type="datetime1">
              <a:rPr lang="en-US" smtClean="0"/>
              <a:t>7/22/25</a:t>
            </a:fld>
            <a:endParaRPr lang="en-US"/>
          </a:p>
        </p:txBody>
      </p:sp>
      <p:sp>
        <p:nvSpPr>
          <p:cNvPr id="5" name="Footer Placeholder 4">
            <a:extLst>
              <a:ext uri="{FF2B5EF4-FFF2-40B4-BE49-F238E27FC236}">
                <a16:creationId xmlns:a16="http://schemas.microsoft.com/office/drawing/2014/main" id="{DE8BCFE7-771A-F9E3-BEA7-189E29ED79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www.timothyterrell.net</a:t>
            </a:r>
          </a:p>
        </p:txBody>
      </p:sp>
      <p:sp>
        <p:nvSpPr>
          <p:cNvPr id="6" name="Slide Number Placeholder 5">
            <a:extLst>
              <a:ext uri="{FF2B5EF4-FFF2-40B4-BE49-F238E27FC236}">
                <a16:creationId xmlns:a16="http://schemas.microsoft.com/office/drawing/2014/main" id="{2503B9B6-D6EE-EC67-BC41-F0025D7EE0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19B451-98D0-2C41-80B2-1199E4492BFF}" type="slidenum">
              <a:rPr lang="en-US" smtClean="0"/>
              <a:pPr/>
              <a:t>‹#›</a:t>
            </a:fld>
            <a:endParaRPr lang="en-US"/>
          </a:p>
        </p:txBody>
      </p:sp>
    </p:spTree>
    <p:extLst>
      <p:ext uri="{BB962C8B-B14F-4D97-AF65-F5344CB8AC3E}">
        <p14:creationId xmlns:p14="http://schemas.microsoft.com/office/powerpoint/2010/main" val="951855406"/>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userDrawn="1">
          <p15:clr>
            <a:srgbClr val="F26B43"/>
          </p15:clr>
        </p15:guide>
        <p15:guide id="2" pos="9216" userDrawn="1">
          <p15:clr>
            <a:srgbClr val="F26B43"/>
          </p15:clr>
        </p15:guide>
        <p15:guide id="3" pos="1248" userDrawn="1">
          <p15:clr>
            <a:srgbClr val="F26B43"/>
          </p15:clr>
        </p15:guide>
        <p15:guide id="4" pos="1152" userDrawn="1">
          <p15:clr>
            <a:srgbClr val="F26B43"/>
          </p15:clr>
        </p15:guide>
        <p15:guide id="5" orient="horz" pos="1440" userDrawn="1">
          <p15:clr>
            <a:srgbClr val="F26B43"/>
          </p15:clr>
        </p15:guide>
        <p15:guide id="6" orient="horz" pos="3696" userDrawn="1">
          <p15:clr>
            <a:srgbClr val="F26B43"/>
          </p15:clr>
        </p15:guide>
        <p15:guide id="7" orient="horz" pos="432" userDrawn="1">
          <p15:clr>
            <a:srgbClr val="F26B43"/>
          </p15:clr>
        </p15:guide>
        <p15:guide id="8" orient="horz" pos="1512" userDrawn="1">
          <p15:clr>
            <a:srgbClr val="F26B43"/>
          </p15:clr>
        </p15:guide>
        <p15:guide id="9" pos="6912" userDrawn="1">
          <p15:clr>
            <a:srgbClr val="F26B43"/>
          </p15:clr>
        </p15:guide>
        <p15:guide id="10" pos="936" userDrawn="1">
          <p15:clr>
            <a:srgbClr val="F26B43"/>
          </p15:clr>
        </p15:guide>
        <p15:guide id="11" pos="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srn.com/abstract=4924917"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dx.doi.org/10.2139/ssrn.4532761" TargetMode="External"/><Relationship Id="rId5" Type="http://schemas.openxmlformats.org/officeDocument/2006/relationships/hyperlink" Target="https://ssrn.com/abstract=4532761" TargetMode="External"/><Relationship Id="rId4" Type="http://schemas.openxmlformats.org/officeDocument/2006/relationships/hyperlink" Target="https://dx.doi.org/10.2139/ssrn.492491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ixnio.com/media/cost-cure-economic-growth-economy-finan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Folic_acid-3D-balls.p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9.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5197" y="2382417"/>
            <a:ext cx="5569131" cy="1718987"/>
          </a:xfrm>
        </p:spPr>
        <p:txBody>
          <a:bodyPr>
            <a:normAutofit/>
          </a:bodyPr>
          <a:lstStyle/>
          <a:p>
            <a:r>
              <a:rPr lang="en-US" sz="4800" b="1" dirty="0"/>
              <a:t>Common Objections to Capitalism</a:t>
            </a:r>
          </a:p>
        </p:txBody>
      </p:sp>
      <p:sp>
        <p:nvSpPr>
          <p:cNvPr id="5" name="Subtitle 4"/>
          <p:cNvSpPr>
            <a:spLocks noGrp="1"/>
          </p:cNvSpPr>
          <p:nvPr>
            <p:ph type="subTitle" idx="1"/>
          </p:nvPr>
        </p:nvSpPr>
        <p:spPr>
          <a:xfrm>
            <a:off x="4149246" y="4991331"/>
            <a:ext cx="4051300" cy="1655762"/>
          </a:xfrm>
        </p:spPr>
        <p:txBody>
          <a:bodyPr>
            <a:normAutofit/>
          </a:bodyPr>
          <a:lstStyle/>
          <a:p>
            <a:r>
              <a:rPr lang="en-US" sz="2000" b="1" dirty="0"/>
              <a:t>Mises University 2025</a:t>
            </a:r>
          </a:p>
          <a:p>
            <a:r>
              <a:rPr lang="en-US" sz="2000" b="1" dirty="0"/>
              <a:t>Timothy D. Terrell</a:t>
            </a:r>
          </a:p>
          <a:p>
            <a:endParaRPr lang="en-US" b="1" dirty="0"/>
          </a:p>
        </p:txBody>
      </p:sp>
      <p:sp>
        <p:nvSpPr>
          <p:cNvPr id="8" name="Footer Placeholder 12"/>
          <p:cNvSpPr>
            <a:spLocks noGrp="1"/>
          </p:cNvSpPr>
          <p:nvPr>
            <p:ph type="ftr" sz="quarter" idx="11"/>
          </p:nvPr>
        </p:nvSpPr>
        <p:spPr>
          <a:xfrm>
            <a:off x="4727096" y="6338652"/>
            <a:ext cx="2895600" cy="365125"/>
          </a:xfrm>
        </p:spPr>
        <p:txBody>
          <a:bodyPr/>
          <a:lstStyle/>
          <a:p>
            <a:r>
              <a:rPr lang="en-US" dirty="0" err="1"/>
              <a:t>www.timothyterrell.net</a:t>
            </a:r>
            <a:r>
              <a:rPr lang="en-US" dirty="0"/>
              <a:t>, @</a:t>
            </a:r>
            <a:r>
              <a:rPr lang="en-US" dirty="0" err="1"/>
              <a:t>timothyterrell</a:t>
            </a:r>
            <a:endParaRPr lang="en-US" dirty="0"/>
          </a:p>
        </p:txBody>
      </p:sp>
      <p:sp>
        <p:nvSpPr>
          <p:cNvPr id="7" name="Slide Number Placeholder 6"/>
          <p:cNvSpPr>
            <a:spLocks noGrp="1"/>
          </p:cNvSpPr>
          <p:nvPr>
            <p:ph type="sldNum" sz="quarter" idx="12"/>
          </p:nvPr>
        </p:nvSpPr>
        <p:spPr/>
        <p:txBody>
          <a:bodyPr/>
          <a:lstStyle/>
          <a:p>
            <a:fld id="{4019B451-98D0-2C41-80B2-1199E4492BFF}" type="slidenum">
              <a:rPr lang="en-US" smtClean="0"/>
              <a:pPr/>
              <a:t>1</a:t>
            </a:fld>
            <a:endParaRPr lang="en-US"/>
          </a:p>
        </p:txBody>
      </p:sp>
      <p:sp>
        <p:nvSpPr>
          <p:cNvPr id="6" name="TextBox 5"/>
          <p:cNvSpPr txBox="1"/>
          <p:nvPr/>
        </p:nvSpPr>
        <p:spPr>
          <a:xfrm>
            <a:off x="2019450" y="699615"/>
            <a:ext cx="2714625" cy="369332"/>
          </a:xfrm>
          <a:prstGeom prst="rect">
            <a:avLst/>
          </a:prstGeom>
          <a:noFill/>
        </p:spPr>
        <p:txBody>
          <a:bodyPr wrap="square" rtlCol="0">
            <a:spAutoFit/>
          </a:bodyPr>
          <a:lstStyle/>
          <a:p>
            <a:r>
              <a:rPr lang="en-US">
                <a:solidFill>
                  <a:schemeClr val="bg1"/>
                </a:solidFill>
              </a:rPr>
              <a:t>Who will build the roads?</a:t>
            </a:r>
          </a:p>
        </p:txBody>
      </p:sp>
      <p:sp>
        <p:nvSpPr>
          <p:cNvPr id="11" name="Rectangle 10"/>
          <p:cNvSpPr/>
          <p:nvPr/>
        </p:nvSpPr>
        <p:spPr>
          <a:xfrm rot="5400000">
            <a:off x="7875691" y="3628324"/>
            <a:ext cx="4166462" cy="369332"/>
          </a:xfrm>
          <a:prstGeom prst="rect">
            <a:avLst/>
          </a:prstGeom>
        </p:spPr>
        <p:txBody>
          <a:bodyPr wrap="none">
            <a:spAutoFit/>
          </a:bodyPr>
          <a:lstStyle/>
          <a:p>
            <a:r>
              <a:rPr lang="en-US" dirty="0">
                <a:solidFill>
                  <a:schemeClr val="bg1"/>
                </a:solidFill>
              </a:rPr>
              <a:t>Who will keep big </a:t>
            </a:r>
            <a:r>
              <a:rPr lang="en-US">
                <a:solidFill>
                  <a:schemeClr val="bg1"/>
                </a:solidFill>
              </a:rPr>
              <a:t>business accountable?</a:t>
            </a:r>
            <a:endParaRPr lang="en-US" dirty="0">
              <a:solidFill>
                <a:schemeClr val="bg1"/>
              </a:solidFill>
            </a:endParaRPr>
          </a:p>
        </p:txBody>
      </p:sp>
      <p:pic>
        <p:nvPicPr>
          <p:cNvPr id="3" name="Picture 2">
            <a:extLst>
              <a:ext uri="{FF2B5EF4-FFF2-40B4-BE49-F238E27FC236}">
                <a16:creationId xmlns:a16="http://schemas.microsoft.com/office/drawing/2014/main" id="{1A4CCF73-1B2B-E0BA-10B6-0812BB32DB66}"/>
              </a:ext>
            </a:extLst>
          </p:cNvPr>
          <p:cNvPicPr>
            <a:picLocks noChangeAspect="1"/>
          </p:cNvPicPr>
          <p:nvPr/>
        </p:nvPicPr>
        <p:blipFill>
          <a:blip r:embed="rId3"/>
          <a:stretch>
            <a:fillRect/>
          </a:stretch>
        </p:blipFill>
        <p:spPr>
          <a:xfrm>
            <a:off x="449952" y="228745"/>
            <a:ext cx="1755245" cy="2382768"/>
          </a:xfrm>
          <a:prstGeom prst="rect">
            <a:avLst/>
          </a:prstGeom>
        </p:spPr>
      </p:pic>
      <p:sp>
        <p:nvSpPr>
          <p:cNvPr id="4" name="TextBox 3">
            <a:extLst>
              <a:ext uri="{FF2B5EF4-FFF2-40B4-BE49-F238E27FC236}">
                <a16:creationId xmlns:a16="http://schemas.microsoft.com/office/drawing/2014/main" id="{999FCF61-45EF-7D7B-C470-1C3D77BF4A0C}"/>
              </a:ext>
            </a:extLst>
          </p:cNvPr>
          <p:cNvSpPr txBox="1"/>
          <p:nvPr/>
        </p:nvSpPr>
        <p:spPr>
          <a:xfrm>
            <a:off x="343915" y="2561447"/>
            <a:ext cx="1755245" cy="276999"/>
          </a:xfrm>
          <a:prstGeom prst="rect">
            <a:avLst/>
          </a:prstGeom>
          <a:noFill/>
        </p:spPr>
        <p:txBody>
          <a:bodyPr wrap="square" rtlCol="0">
            <a:spAutoFit/>
          </a:bodyPr>
          <a:lstStyle/>
          <a:p>
            <a:r>
              <a:rPr lang="en-US" sz="1200" dirty="0" err="1"/>
              <a:t>www.davidicke.com</a:t>
            </a:r>
            <a:r>
              <a:rPr lang="en-US" sz="1200" dirty="0"/>
              <a:t>/</a:t>
            </a:r>
          </a:p>
        </p:txBody>
      </p:sp>
      <p:pic>
        <p:nvPicPr>
          <p:cNvPr id="1026" name="Picture 2">
            <a:extLst>
              <a:ext uri="{FF2B5EF4-FFF2-40B4-BE49-F238E27FC236}">
                <a16:creationId xmlns:a16="http://schemas.microsoft.com/office/drawing/2014/main" id="{09DFF846-E28B-4BF2-D79D-E304BC9BD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9245" y="404977"/>
            <a:ext cx="3279371" cy="1840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rl Marx at 200 - &quot;His name will live on forever&quot; - Socialist Party  Scotland">
            <a:extLst>
              <a:ext uri="{FF2B5EF4-FFF2-40B4-BE49-F238E27FC236}">
                <a16:creationId xmlns:a16="http://schemas.microsoft.com/office/drawing/2014/main" id="{11CB83BE-7620-E540-B282-07C47FCCE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15" y="4364181"/>
            <a:ext cx="3351069" cy="17872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ED8B659-5F66-5545-7049-3E076658A1FA}"/>
              </a:ext>
            </a:extLst>
          </p:cNvPr>
          <p:cNvPicPr>
            <a:picLocks noChangeAspect="1"/>
          </p:cNvPicPr>
          <p:nvPr/>
        </p:nvPicPr>
        <p:blipFill>
          <a:blip r:embed="rId6"/>
          <a:stretch>
            <a:fillRect/>
          </a:stretch>
        </p:blipFill>
        <p:spPr>
          <a:xfrm>
            <a:off x="7880365" y="228745"/>
            <a:ext cx="4051300" cy="6134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9CA9136-30FA-EB87-7F80-AEF35CA74C09}"/>
              </a:ext>
            </a:extLst>
          </p:cNvPr>
          <p:cNvSpPr>
            <a:spLocks noGrp="1"/>
          </p:cNvSpPr>
          <p:nvPr>
            <p:ph type="title"/>
          </p:nvPr>
        </p:nvSpPr>
        <p:spPr>
          <a:xfrm>
            <a:off x="2092745" y="60995"/>
            <a:ext cx="7200900" cy="1485900"/>
          </a:xfrm>
        </p:spPr>
        <p:txBody>
          <a:bodyPr>
            <a:normAutofit/>
          </a:bodyPr>
          <a:lstStyle/>
          <a:p>
            <a:r>
              <a:rPr lang="en-US" sz="3200" dirty="0"/>
              <a:t>Income Mobility Matters</a:t>
            </a:r>
          </a:p>
        </p:txBody>
      </p:sp>
      <p:sp>
        <p:nvSpPr>
          <p:cNvPr id="3" name="Footer Placeholder 2">
            <a:extLst>
              <a:ext uri="{FF2B5EF4-FFF2-40B4-BE49-F238E27FC236}">
                <a16:creationId xmlns:a16="http://schemas.microsoft.com/office/drawing/2014/main" id="{A129E36F-5EE4-53A4-AA9A-9D607777ABC0}"/>
              </a:ext>
            </a:extLst>
          </p:cNvPr>
          <p:cNvSpPr>
            <a:spLocks noGrp="1"/>
          </p:cNvSpPr>
          <p:nvPr>
            <p:ph type="ftr" sz="quarter" idx="11"/>
          </p:nvPr>
        </p:nvSpPr>
        <p:spPr/>
        <p:txBody>
          <a:bodyPr/>
          <a:lstStyle/>
          <a:p>
            <a:r>
              <a:rPr lang="en-US"/>
              <a:t>www.timothyterrell.net</a:t>
            </a:r>
          </a:p>
        </p:txBody>
      </p:sp>
      <p:sp>
        <p:nvSpPr>
          <p:cNvPr id="4" name="Slide Number Placeholder 3">
            <a:extLst>
              <a:ext uri="{FF2B5EF4-FFF2-40B4-BE49-F238E27FC236}">
                <a16:creationId xmlns:a16="http://schemas.microsoft.com/office/drawing/2014/main" id="{6A2CAF15-23E6-92AF-B14F-E4B2A6F67D69}"/>
              </a:ext>
            </a:extLst>
          </p:cNvPr>
          <p:cNvSpPr>
            <a:spLocks noGrp="1"/>
          </p:cNvSpPr>
          <p:nvPr>
            <p:ph type="sldNum" sz="quarter" idx="12"/>
          </p:nvPr>
        </p:nvSpPr>
        <p:spPr/>
        <p:txBody>
          <a:bodyPr/>
          <a:lstStyle/>
          <a:p>
            <a:fld id="{4019B451-98D0-2C41-80B2-1199E4492BFF}" type="slidenum">
              <a:rPr lang="en-US" smtClean="0"/>
              <a:pPr/>
              <a:t>10</a:t>
            </a:fld>
            <a:endParaRPr lang="en-US"/>
          </a:p>
        </p:txBody>
      </p:sp>
      <p:pic>
        <p:nvPicPr>
          <p:cNvPr id="1026" name="Picture 2">
            <a:extLst>
              <a:ext uri="{FF2B5EF4-FFF2-40B4-BE49-F238E27FC236}">
                <a16:creationId xmlns:a16="http://schemas.microsoft.com/office/drawing/2014/main" id="{E50DA8CC-D669-4E3B-012C-576B7B10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1546895"/>
            <a:ext cx="8890000" cy="513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7502B0-2651-F524-D2F4-55D922094D60}"/>
              </a:ext>
            </a:extLst>
          </p:cNvPr>
          <p:cNvSpPr txBox="1"/>
          <p:nvPr/>
        </p:nvSpPr>
        <p:spPr>
          <a:xfrm>
            <a:off x="5693195" y="6423285"/>
            <a:ext cx="4912200" cy="461665"/>
          </a:xfrm>
          <a:prstGeom prst="rect">
            <a:avLst/>
          </a:prstGeom>
          <a:noFill/>
        </p:spPr>
        <p:txBody>
          <a:bodyPr wrap="square">
            <a:spAutoFit/>
          </a:bodyPr>
          <a:lstStyle/>
          <a:p>
            <a:pPr algn="r"/>
            <a:r>
              <a:rPr lang="en-US" sz="1200" dirty="0"/>
              <a:t>Source: John F. Early and Phil Gramm, 2023. </a:t>
            </a:r>
          </a:p>
          <a:p>
            <a:pPr algn="r"/>
            <a:r>
              <a:rPr lang="en-US" sz="1200" dirty="0"/>
              <a:t>https://</a:t>
            </a:r>
            <a:r>
              <a:rPr lang="en-US" sz="1200" dirty="0" err="1"/>
              <a:t>www.cato.org</a:t>
            </a:r>
            <a:r>
              <a:rPr lang="en-US" sz="1200" dirty="0"/>
              <a:t>/commentary/upward-mobility-alive-well-</a:t>
            </a:r>
            <a:r>
              <a:rPr lang="en-US" sz="1200" dirty="0" err="1"/>
              <a:t>america</a:t>
            </a:r>
            <a:endParaRPr lang="en-US" sz="1200" dirty="0"/>
          </a:p>
        </p:txBody>
      </p:sp>
    </p:spTree>
    <p:extLst>
      <p:ext uri="{BB962C8B-B14F-4D97-AF65-F5344CB8AC3E}">
        <p14:creationId xmlns:p14="http://schemas.microsoft.com/office/powerpoint/2010/main" val="2536870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EA58C365-BB95-3D28-C546-A65E2B0D88C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526DBC-CB5A-4E4F-A0C7-9DC661EC579F}"/>
              </a:ext>
            </a:extLst>
          </p:cNvPr>
          <p:cNvSpPr>
            <a:spLocks noGrp="1"/>
          </p:cNvSpPr>
          <p:nvPr>
            <p:ph type="ftr" sz="quarter" idx="11"/>
          </p:nvPr>
        </p:nvSpPr>
        <p:spPr/>
        <p:txBody>
          <a:bodyPr/>
          <a:lstStyle/>
          <a:p>
            <a:r>
              <a:rPr lang="en-US"/>
              <a:t>www.timothyterrell.net</a:t>
            </a:r>
          </a:p>
        </p:txBody>
      </p:sp>
      <p:sp>
        <p:nvSpPr>
          <p:cNvPr id="4" name="Slide Number Placeholder 3">
            <a:extLst>
              <a:ext uri="{FF2B5EF4-FFF2-40B4-BE49-F238E27FC236}">
                <a16:creationId xmlns:a16="http://schemas.microsoft.com/office/drawing/2014/main" id="{F74DE2F4-5CCE-104F-366D-CA4F57D5FDD0}"/>
              </a:ext>
            </a:extLst>
          </p:cNvPr>
          <p:cNvSpPr>
            <a:spLocks noGrp="1"/>
          </p:cNvSpPr>
          <p:nvPr>
            <p:ph type="sldNum" sz="quarter" idx="12"/>
          </p:nvPr>
        </p:nvSpPr>
        <p:spPr/>
        <p:txBody>
          <a:bodyPr/>
          <a:lstStyle/>
          <a:p>
            <a:fld id="{4019B451-98D0-2C41-80B2-1199E4492BFF}" type="slidenum">
              <a:rPr lang="en-US" smtClean="0"/>
              <a:pPr/>
              <a:t>11</a:t>
            </a:fld>
            <a:endParaRPr lang="en-US"/>
          </a:p>
        </p:txBody>
      </p:sp>
      <p:pic>
        <p:nvPicPr>
          <p:cNvPr id="1026" name="Picture 2">
            <a:extLst>
              <a:ext uri="{FF2B5EF4-FFF2-40B4-BE49-F238E27FC236}">
                <a16:creationId xmlns:a16="http://schemas.microsoft.com/office/drawing/2014/main" id="{A56672D0-D01A-0ADE-7727-FE0C203EB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1546895"/>
            <a:ext cx="8890000" cy="513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08F04C-F60F-1196-947A-82736DD53C06}"/>
              </a:ext>
            </a:extLst>
          </p:cNvPr>
          <p:cNvSpPr txBox="1"/>
          <p:nvPr/>
        </p:nvSpPr>
        <p:spPr>
          <a:xfrm>
            <a:off x="5693195" y="6423285"/>
            <a:ext cx="4912200" cy="461665"/>
          </a:xfrm>
          <a:prstGeom prst="rect">
            <a:avLst/>
          </a:prstGeom>
          <a:noFill/>
        </p:spPr>
        <p:txBody>
          <a:bodyPr wrap="square">
            <a:spAutoFit/>
          </a:bodyPr>
          <a:lstStyle/>
          <a:p>
            <a:pPr algn="r"/>
            <a:r>
              <a:rPr lang="en-US" sz="1200" dirty="0"/>
              <a:t>Source: John F. Early and Phil Gramm, 2023. </a:t>
            </a:r>
          </a:p>
          <a:p>
            <a:pPr algn="r"/>
            <a:r>
              <a:rPr lang="en-US" sz="1200" dirty="0"/>
              <a:t>https://</a:t>
            </a:r>
            <a:r>
              <a:rPr lang="en-US" sz="1200" dirty="0" err="1"/>
              <a:t>www.cato.org</a:t>
            </a:r>
            <a:r>
              <a:rPr lang="en-US" sz="1200" dirty="0"/>
              <a:t>/commentary/upward-mobility-alive-well-</a:t>
            </a:r>
            <a:r>
              <a:rPr lang="en-US" sz="1200" dirty="0" err="1"/>
              <a:t>america</a:t>
            </a:r>
            <a:endParaRPr lang="en-US" sz="1200" dirty="0"/>
          </a:p>
        </p:txBody>
      </p:sp>
      <p:sp>
        <p:nvSpPr>
          <p:cNvPr id="7" name="TextBox 6">
            <a:extLst>
              <a:ext uri="{FF2B5EF4-FFF2-40B4-BE49-F238E27FC236}">
                <a16:creationId xmlns:a16="http://schemas.microsoft.com/office/drawing/2014/main" id="{83C3F2F1-8708-5FF4-44A9-2D2ED643FAE2}"/>
              </a:ext>
            </a:extLst>
          </p:cNvPr>
          <p:cNvSpPr txBox="1"/>
          <p:nvPr/>
        </p:nvSpPr>
        <p:spPr>
          <a:xfrm>
            <a:off x="2026276" y="296215"/>
            <a:ext cx="8113690" cy="646331"/>
          </a:xfrm>
          <a:prstGeom prst="rect">
            <a:avLst/>
          </a:prstGeom>
          <a:noFill/>
        </p:spPr>
        <p:txBody>
          <a:bodyPr wrap="square" rtlCol="0">
            <a:spAutoFit/>
          </a:bodyPr>
          <a:lstStyle/>
          <a:p>
            <a:r>
              <a:rPr lang="en-US" dirty="0"/>
              <a:t>Note that this is only </a:t>
            </a:r>
            <a:r>
              <a:rPr lang="en-US" i="1" dirty="0"/>
              <a:t>relative</a:t>
            </a:r>
            <a:r>
              <a:rPr lang="en-US" dirty="0"/>
              <a:t> mobility. But “the vast majority of adult children had higher real incomes than their parents.”</a:t>
            </a:r>
          </a:p>
        </p:txBody>
      </p:sp>
    </p:spTree>
    <p:extLst>
      <p:ext uri="{BB962C8B-B14F-4D97-AF65-F5344CB8AC3E}">
        <p14:creationId xmlns:p14="http://schemas.microsoft.com/office/powerpoint/2010/main" val="1227766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a:extLst>
            <a:ext uri="{FF2B5EF4-FFF2-40B4-BE49-F238E27FC236}">
              <a16:creationId xmlns:a16="http://schemas.microsoft.com/office/drawing/2014/main" id="{FC5811F8-DBAF-42F3-479C-D65B6D11F2B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2FBE1D-573B-607B-B6BE-5376396C1D9A}"/>
              </a:ext>
            </a:extLst>
          </p:cNvPr>
          <p:cNvSpPr>
            <a:spLocks noGrp="1"/>
          </p:cNvSpPr>
          <p:nvPr>
            <p:ph type="ftr" sz="quarter" idx="11"/>
          </p:nvPr>
        </p:nvSpPr>
        <p:spPr/>
        <p:txBody>
          <a:bodyPr/>
          <a:lstStyle/>
          <a:p>
            <a:r>
              <a:rPr lang="en-US"/>
              <a:t>www.timothyterrell.net</a:t>
            </a:r>
          </a:p>
        </p:txBody>
      </p:sp>
      <p:sp>
        <p:nvSpPr>
          <p:cNvPr id="4" name="Slide Number Placeholder 3">
            <a:extLst>
              <a:ext uri="{FF2B5EF4-FFF2-40B4-BE49-F238E27FC236}">
                <a16:creationId xmlns:a16="http://schemas.microsoft.com/office/drawing/2014/main" id="{50328654-7023-E8CC-135C-7E7922454F90}"/>
              </a:ext>
            </a:extLst>
          </p:cNvPr>
          <p:cNvSpPr>
            <a:spLocks noGrp="1"/>
          </p:cNvSpPr>
          <p:nvPr>
            <p:ph type="sldNum" sz="quarter" idx="12"/>
          </p:nvPr>
        </p:nvSpPr>
        <p:spPr/>
        <p:txBody>
          <a:bodyPr/>
          <a:lstStyle/>
          <a:p>
            <a:fld id="{4019B451-98D0-2C41-80B2-1199E4492BFF}" type="slidenum">
              <a:rPr lang="en-US" smtClean="0"/>
              <a:pPr/>
              <a:t>12</a:t>
            </a:fld>
            <a:endParaRPr lang="en-US"/>
          </a:p>
        </p:txBody>
      </p:sp>
      <p:pic>
        <p:nvPicPr>
          <p:cNvPr id="1026" name="Picture 2">
            <a:extLst>
              <a:ext uri="{FF2B5EF4-FFF2-40B4-BE49-F238E27FC236}">
                <a16:creationId xmlns:a16="http://schemas.microsoft.com/office/drawing/2014/main" id="{C11CD38A-C5DB-54FE-6412-0643CD43C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1546895"/>
            <a:ext cx="8890000" cy="513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0B9CCA-EEF2-7BE1-B764-7FDEE104DED8}"/>
              </a:ext>
            </a:extLst>
          </p:cNvPr>
          <p:cNvSpPr txBox="1"/>
          <p:nvPr/>
        </p:nvSpPr>
        <p:spPr>
          <a:xfrm>
            <a:off x="5693195" y="6423285"/>
            <a:ext cx="4912200" cy="461665"/>
          </a:xfrm>
          <a:prstGeom prst="rect">
            <a:avLst/>
          </a:prstGeom>
          <a:noFill/>
        </p:spPr>
        <p:txBody>
          <a:bodyPr wrap="square">
            <a:spAutoFit/>
          </a:bodyPr>
          <a:lstStyle/>
          <a:p>
            <a:pPr algn="r"/>
            <a:r>
              <a:rPr lang="en-US" sz="1200" dirty="0"/>
              <a:t>Source: John F. Early and Phil Gramm, 2023. </a:t>
            </a:r>
          </a:p>
          <a:p>
            <a:pPr algn="r"/>
            <a:r>
              <a:rPr lang="en-US" sz="1200" dirty="0"/>
              <a:t>https://</a:t>
            </a:r>
            <a:r>
              <a:rPr lang="en-US" sz="1200" dirty="0" err="1"/>
              <a:t>www.cato.org</a:t>
            </a:r>
            <a:r>
              <a:rPr lang="en-US" sz="1200" dirty="0"/>
              <a:t>/commentary/upward-mobility-alive-well-</a:t>
            </a:r>
            <a:r>
              <a:rPr lang="en-US" sz="1200" dirty="0" err="1"/>
              <a:t>america</a:t>
            </a:r>
            <a:endParaRPr lang="en-US" sz="1200" dirty="0"/>
          </a:p>
        </p:txBody>
      </p:sp>
      <p:sp>
        <p:nvSpPr>
          <p:cNvPr id="7" name="TextBox 6">
            <a:extLst>
              <a:ext uri="{FF2B5EF4-FFF2-40B4-BE49-F238E27FC236}">
                <a16:creationId xmlns:a16="http://schemas.microsoft.com/office/drawing/2014/main" id="{0741368F-4786-D08A-DF9F-96C23822CEBF}"/>
              </a:ext>
            </a:extLst>
          </p:cNvPr>
          <p:cNvSpPr txBox="1"/>
          <p:nvPr/>
        </p:nvSpPr>
        <p:spPr>
          <a:xfrm>
            <a:off x="2026276" y="296214"/>
            <a:ext cx="8113690" cy="923330"/>
          </a:xfrm>
          <a:prstGeom prst="rect">
            <a:avLst/>
          </a:prstGeom>
          <a:noFill/>
        </p:spPr>
        <p:txBody>
          <a:bodyPr wrap="square" rtlCol="0">
            <a:spAutoFit/>
          </a:bodyPr>
          <a:lstStyle/>
          <a:p>
            <a:r>
              <a:rPr lang="en-US" dirty="0"/>
              <a:t>After adjusting for inflation, “Only 28% of children reared in the bottom quintile had adult incomes that would put them in the bottom childhood quintile, and 26% rose all the way to the childhood top quintile.” -- Early and Gramm (2023)</a:t>
            </a:r>
          </a:p>
        </p:txBody>
      </p:sp>
    </p:spTree>
    <p:extLst>
      <p:ext uri="{BB962C8B-B14F-4D97-AF65-F5344CB8AC3E}">
        <p14:creationId xmlns:p14="http://schemas.microsoft.com/office/powerpoint/2010/main" val="317203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DD9B71-78A4-48A7-BDE4-F75A6CD7536E}"/>
              </a:ext>
            </a:extLst>
          </p:cNvPr>
          <p:cNvSpPr>
            <a:spLocks noGrp="1"/>
          </p:cNvSpPr>
          <p:nvPr>
            <p:ph type="title"/>
          </p:nvPr>
        </p:nvSpPr>
        <p:spPr/>
        <p:txBody>
          <a:bodyPr/>
          <a:lstStyle/>
          <a:p>
            <a:endParaRPr lang="en-US"/>
          </a:p>
        </p:txBody>
      </p:sp>
      <p:sp>
        <p:nvSpPr>
          <p:cNvPr id="11" name="Text Placeholder 10"/>
          <p:cNvSpPr>
            <a:spLocks noGrp="1"/>
          </p:cNvSpPr>
          <p:nvPr>
            <p:ph type="body" idx="1"/>
          </p:nvPr>
        </p:nvSpPr>
        <p:spPr>
          <a:xfrm>
            <a:off x="2552700" y="2046091"/>
            <a:ext cx="3335840" cy="823912"/>
          </a:xfrm>
        </p:spPr>
        <p:txBody>
          <a:bodyPr>
            <a:normAutofit/>
          </a:bodyPr>
          <a:lstStyle/>
          <a:p>
            <a:r>
              <a:rPr lang="en-US" dirty="0"/>
              <a:t>More inequality?</a:t>
            </a:r>
          </a:p>
        </p:txBody>
      </p:sp>
      <p:sp>
        <p:nvSpPr>
          <p:cNvPr id="9" name="Content Placeholder 8"/>
          <p:cNvSpPr>
            <a:spLocks noGrp="1"/>
          </p:cNvSpPr>
          <p:nvPr>
            <p:ph sz="half" idx="2"/>
          </p:nvPr>
        </p:nvSpPr>
        <p:spPr>
          <a:xfrm>
            <a:off x="2552701" y="3085982"/>
            <a:ext cx="3335839" cy="2562193"/>
          </a:xfrm>
        </p:spPr>
        <p:txBody>
          <a:bodyPr>
            <a:normAutofit fontScale="77500" lnSpcReduction="20000"/>
          </a:bodyPr>
          <a:lstStyle/>
          <a:p>
            <a:r>
              <a:rPr lang="en-US" dirty="0"/>
              <a:t>Increased specialization and international division of labor, increasing the “superstar” effect</a:t>
            </a:r>
          </a:p>
          <a:p>
            <a:r>
              <a:rPr lang="en-US" dirty="0"/>
              <a:t>Increased immigration</a:t>
            </a:r>
          </a:p>
          <a:p>
            <a:r>
              <a:rPr lang="en-US" dirty="0"/>
              <a:t>High earners tend to marry each other more than they once did</a:t>
            </a:r>
          </a:p>
        </p:txBody>
      </p:sp>
      <p:sp>
        <p:nvSpPr>
          <p:cNvPr id="12" name="Text Placeholder 11"/>
          <p:cNvSpPr>
            <a:spLocks noGrp="1"/>
          </p:cNvSpPr>
          <p:nvPr>
            <p:ph type="body" sz="quarter" idx="3"/>
          </p:nvPr>
        </p:nvSpPr>
        <p:spPr>
          <a:xfrm>
            <a:off x="6417760" y="2046091"/>
            <a:ext cx="3335840" cy="823912"/>
          </a:xfrm>
        </p:spPr>
        <p:txBody>
          <a:bodyPr>
            <a:normAutofit/>
          </a:bodyPr>
          <a:lstStyle/>
          <a:p>
            <a:r>
              <a:rPr lang="en-US" dirty="0"/>
              <a:t>But…</a:t>
            </a:r>
          </a:p>
        </p:txBody>
      </p:sp>
      <p:sp>
        <p:nvSpPr>
          <p:cNvPr id="13" name="Content Placeholder 12"/>
          <p:cNvSpPr>
            <a:spLocks noGrp="1"/>
          </p:cNvSpPr>
          <p:nvPr>
            <p:ph sz="quarter" idx="4"/>
          </p:nvPr>
        </p:nvSpPr>
        <p:spPr>
          <a:xfrm>
            <a:off x="6417760" y="3085981"/>
            <a:ext cx="3335840" cy="2562193"/>
          </a:xfrm>
        </p:spPr>
        <p:txBody>
          <a:bodyPr>
            <a:normAutofit fontScale="77500" lnSpcReduction="20000"/>
          </a:bodyPr>
          <a:lstStyle/>
          <a:p>
            <a:r>
              <a:rPr lang="en-US" dirty="0"/>
              <a:t>IQ score spreads are shrinking as low scores rise</a:t>
            </a:r>
          </a:p>
          <a:p>
            <a:r>
              <a:rPr lang="en-US" dirty="0"/>
              <a:t>British aristocrats were 6 inches taller than average in 1800; today they are less than 2 inches taller</a:t>
            </a:r>
          </a:p>
        </p:txBody>
      </p:sp>
      <p:sp>
        <p:nvSpPr>
          <p:cNvPr id="10" name="Footer Placeholder 12"/>
          <p:cNvSpPr>
            <a:spLocks noGrp="1"/>
          </p:cNvSpPr>
          <p:nvPr>
            <p:ph type="ftr" sz="quarter" idx="11"/>
          </p:nvPr>
        </p:nvSpPr>
        <p:spPr>
          <a:xfrm>
            <a:off x="4727096" y="6338652"/>
            <a:ext cx="2895600" cy="365125"/>
          </a:xfrm>
        </p:spPr>
        <p:txBody>
          <a:bodyPr/>
          <a:lstStyle/>
          <a:p>
            <a:r>
              <a:rPr lang="en-US" dirty="0" err="1"/>
              <a:t>www.timothyterrell.net</a:t>
            </a:r>
            <a:r>
              <a:rPr lang="en-US" dirty="0"/>
              <a:t>, @</a:t>
            </a:r>
            <a:r>
              <a:rPr lang="en-US" dirty="0" err="1"/>
              <a:t>timothyterrell</a:t>
            </a:r>
            <a:endParaRPr lang="en-US" dirty="0"/>
          </a:p>
        </p:txBody>
      </p:sp>
      <p:sp>
        <p:nvSpPr>
          <p:cNvPr id="15" name="Slide Number Placeholder 14"/>
          <p:cNvSpPr>
            <a:spLocks noGrp="1"/>
          </p:cNvSpPr>
          <p:nvPr>
            <p:ph type="sldNum" sz="quarter" idx="12"/>
          </p:nvPr>
        </p:nvSpPr>
        <p:spPr/>
        <p:txBody>
          <a:bodyPr/>
          <a:lstStyle/>
          <a:p>
            <a:fld id="{4019B451-98D0-2C41-80B2-1199E4492BFF}" type="slidenum">
              <a:rPr lang="en-US" smtClean="0"/>
              <a:pPr/>
              <a:t>13</a:t>
            </a:fld>
            <a:endParaRPr lang="en-US"/>
          </a:p>
        </p:txBody>
      </p:sp>
      <p:sp>
        <p:nvSpPr>
          <p:cNvPr id="14" name="TextBox 13"/>
          <p:cNvSpPr txBox="1"/>
          <p:nvPr/>
        </p:nvSpPr>
        <p:spPr>
          <a:xfrm>
            <a:off x="6687072" y="5710019"/>
            <a:ext cx="3254788" cy="523220"/>
          </a:xfrm>
          <a:prstGeom prst="rect">
            <a:avLst/>
          </a:prstGeom>
          <a:noFill/>
        </p:spPr>
        <p:txBody>
          <a:bodyPr wrap="square" rtlCol="0">
            <a:spAutoFit/>
          </a:bodyPr>
          <a:lstStyle/>
          <a:p>
            <a:r>
              <a:rPr lang="en-US" sz="1400" dirty="0"/>
              <a:t>Some data from Matt Ridley, </a:t>
            </a:r>
            <a:r>
              <a:rPr lang="en-US" sz="1400" i="1" dirty="0"/>
              <a:t>The Rational Optimist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build="p"/>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pic>
        <p:nvPicPr>
          <p:cNvPr id="3" name="Picture 2" descr="A graph with numbers and a line&#10;&#10;AI-generated content may be incorrect.">
            <a:extLst>
              <a:ext uri="{FF2B5EF4-FFF2-40B4-BE49-F238E27FC236}">
                <a16:creationId xmlns:a16="http://schemas.microsoft.com/office/drawing/2014/main" id="{E763B628-E33C-F1D8-B173-F0A6C9782F9E}"/>
              </a:ext>
            </a:extLst>
          </p:cNvPr>
          <p:cNvPicPr>
            <a:picLocks noChangeAspect="1"/>
          </p:cNvPicPr>
          <p:nvPr/>
        </p:nvPicPr>
        <p:blipFill>
          <a:blip r:embed="rId3"/>
          <a:stretch>
            <a:fillRect/>
          </a:stretch>
        </p:blipFill>
        <p:spPr>
          <a:xfrm>
            <a:off x="2006601" y="811785"/>
            <a:ext cx="8178799" cy="5234431"/>
          </a:xfrm>
          <a:prstGeom prst="rect">
            <a:avLst/>
          </a:prstGeom>
        </p:spPr>
      </p:pic>
      <p:sp>
        <p:nvSpPr>
          <p:cNvPr id="15" name="Slide Number Placeholder 14"/>
          <p:cNvSpPr>
            <a:spLocks noGrp="1"/>
          </p:cNvSpPr>
          <p:nvPr>
            <p:ph type="sldNum" sz="quarter" idx="12"/>
          </p:nvPr>
        </p:nvSpPr>
        <p:spPr>
          <a:xfrm>
            <a:off x="8628553" y="6453386"/>
            <a:ext cx="1197219" cy="404614"/>
          </a:xfrm>
        </p:spPr>
        <p:txBody>
          <a:bodyPr vert="horz" lIns="91440" tIns="45720" rIns="91440" bIns="45720" rtlCol="0" anchor="ctr">
            <a:normAutofit/>
          </a:bodyPr>
          <a:lstStyle/>
          <a:p>
            <a:pPr>
              <a:spcAft>
                <a:spcPts val="600"/>
              </a:spcAft>
            </a:pPr>
            <a:fld id="{4019B451-98D0-2C41-80B2-1199E4492BFF}" type="slidenum">
              <a:rPr lang="en-US" sz="1200"/>
              <a:pPr>
                <a:spcAft>
                  <a:spcPts val="600"/>
                </a:spcAft>
              </a:pPr>
              <a:t>14</a:t>
            </a:fld>
            <a:endParaRPr lang="en-US" sz="1200"/>
          </a:p>
        </p:txBody>
      </p:sp>
      <p:sp>
        <p:nvSpPr>
          <p:cNvPr id="4" name="TextBox 3">
            <a:extLst>
              <a:ext uri="{FF2B5EF4-FFF2-40B4-BE49-F238E27FC236}">
                <a16:creationId xmlns:a16="http://schemas.microsoft.com/office/drawing/2014/main" id="{ACA2FA40-E68F-CEBB-9BC4-AF3E2715A767}"/>
              </a:ext>
            </a:extLst>
          </p:cNvPr>
          <p:cNvSpPr txBox="1"/>
          <p:nvPr/>
        </p:nvSpPr>
        <p:spPr>
          <a:xfrm>
            <a:off x="1886844" y="6046216"/>
            <a:ext cx="8418310" cy="646331"/>
          </a:xfrm>
          <a:prstGeom prst="rect">
            <a:avLst/>
          </a:prstGeom>
          <a:noFill/>
        </p:spPr>
        <p:txBody>
          <a:bodyPr wrap="square" rtlCol="0">
            <a:spAutoFit/>
          </a:bodyPr>
          <a:lstStyle/>
          <a:p>
            <a:r>
              <a:rPr lang="en-US" dirty="0"/>
              <a:t>Old fallacy: compensation is a fixed “pot,” out of which CEOs and other workers must be paid—so more for the CEO means less for everybody else.</a:t>
            </a:r>
          </a:p>
        </p:txBody>
      </p:sp>
      <p:sp>
        <p:nvSpPr>
          <p:cNvPr id="5" name="TextBox 4">
            <a:extLst>
              <a:ext uri="{FF2B5EF4-FFF2-40B4-BE49-F238E27FC236}">
                <a16:creationId xmlns:a16="http://schemas.microsoft.com/office/drawing/2014/main" id="{6AFDE8E6-E46C-A678-FFFE-5B4B61496EBF}"/>
              </a:ext>
            </a:extLst>
          </p:cNvPr>
          <p:cNvSpPr txBox="1"/>
          <p:nvPr/>
        </p:nvSpPr>
        <p:spPr>
          <a:xfrm>
            <a:off x="2183863" y="165453"/>
            <a:ext cx="7824272" cy="646331"/>
          </a:xfrm>
          <a:prstGeom prst="rect">
            <a:avLst/>
          </a:prstGeom>
          <a:noFill/>
        </p:spPr>
        <p:txBody>
          <a:bodyPr wrap="square" rtlCol="0">
            <a:spAutoFit/>
          </a:bodyPr>
          <a:lstStyle/>
          <a:p>
            <a:pPr algn="ctr"/>
            <a:r>
              <a:rPr lang="en-US" b="1" dirty="0"/>
              <a:t>Aggregated CEO-to-Worker Compensation Ratio for the 350 Largest Publicly Owned Companies in the US from 1965 to 2022</a:t>
            </a:r>
          </a:p>
        </p:txBody>
      </p:sp>
      <p:sp>
        <p:nvSpPr>
          <p:cNvPr id="7" name="TextBox 6">
            <a:extLst>
              <a:ext uri="{FF2B5EF4-FFF2-40B4-BE49-F238E27FC236}">
                <a16:creationId xmlns:a16="http://schemas.microsoft.com/office/drawing/2014/main" id="{FF9E2629-BA0F-8E48-CE75-03A56B6BCF91}"/>
              </a:ext>
            </a:extLst>
          </p:cNvPr>
          <p:cNvSpPr txBox="1"/>
          <p:nvPr/>
        </p:nvSpPr>
        <p:spPr>
          <a:xfrm rot="5400000">
            <a:off x="7927628" y="3198168"/>
            <a:ext cx="5234431" cy="461665"/>
          </a:xfrm>
          <a:prstGeom prst="rect">
            <a:avLst/>
          </a:prstGeom>
          <a:noFill/>
        </p:spPr>
        <p:txBody>
          <a:bodyPr wrap="square" rtlCol="0">
            <a:spAutoFit/>
          </a:bodyPr>
          <a:lstStyle/>
          <a:p>
            <a:r>
              <a:rPr lang="en-US" sz="1200" dirty="0"/>
              <a:t>https://</a:t>
            </a:r>
            <a:r>
              <a:rPr lang="en-US" sz="1200" dirty="0" err="1"/>
              <a:t>www.statista.com</a:t>
            </a:r>
            <a:r>
              <a:rPr lang="en-US" sz="1200" dirty="0"/>
              <a:t>/statistics/261463/</a:t>
            </a:r>
            <a:r>
              <a:rPr lang="en-US" sz="1200" dirty="0" err="1"/>
              <a:t>ceo</a:t>
            </a:r>
            <a:r>
              <a:rPr lang="en-US" sz="1200" dirty="0"/>
              <a:t>-to-worker-compensation-ratio-of-top-firms-in-the-us/</a:t>
            </a:r>
          </a:p>
        </p:txBody>
      </p:sp>
      <p:sp>
        <p:nvSpPr>
          <p:cNvPr id="8" name="Rectangle 7">
            <a:extLst>
              <a:ext uri="{FF2B5EF4-FFF2-40B4-BE49-F238E27FC236}">
                <a16:creationId xmlns:a16="http://schemas.microsoft.com/office/drawing/2014/main" id="{78763042-7AFC-5B90-C743-03B2959FECE3}"/>
              </a:ext>
            </a:extLst>
          </p:cNvPr>
          <p:cNvSpPr/>
          <p:nvPr/>
        </p:nvSpPr>
        <p:spPr>
          <a:xfrm>
            <a:off x="9547538" y="811785"/>
            <a:ext cx="637859" cy="35412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2708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pic>
        <p:nvPicPr>
          <p:cNvPr id="5" name="Picture 4" descr="A graph showing the growth of the stock market&#10;&#10;AI-generated content may be incorrect.">
            <a:extLst>
              <a:ext uri="{FF2B5EF4-FFF2-40B4-BE49-F238E27FC236}">
                <a16:creationId xmlns:a16="http://schemas.microsoft.com/office/drawing/2014/main" id="{9E0AB651-B3D4-3C8A-3F70-85D693F03532}"/>
              </a:ext>
            </a:extLst>
          </p:cNvPr>
          <p:cNvPicPr>
            <a:picLocks noChangeAspect="1"/>
          </p:cNvPicPr>
          <p:nvPr/>
        </p:nvPicPr>
        <p:blipFill>
          <a:blip r:embed="rId3"/>
          <a:stretch>
            <a:fillRect/>
          </a:stretch>
        </p:blipFill>
        <p:spPr>
          <a:xfrm>
            <a:off x="1881760" y="443346"/>
            <a:ext cx="8429074" cy="5352461"/>
          </a:xfrm>
          <a:prstGeom prst="rect">
            <a:avLst/>
          </a:prstGeom>
        </p:spPr>
      </p:pic>
      <p:sp>
        <p:nvSpPr>
          <p:cNvPr id="3" name="Slide Number Placeholder 2">
            <a:extLst>
              <a:ext uri="{FF2B5EF4-FFF2-40B4-BE49-F238E27FC236}">
                <a16:creationId xmlns:a16="http://schemas.microsoft.com/office/drawing/2014/main" id="{129F50AD-BEF3-BC50-C86A-F693C1CF9467}"/>
              </a:ext>
            </a:extLst>
          </p:cNvPr>
          <p:cNvSpPr>
            <a:spLocks noGrp="1"/>
          </p:cNvSpPr>
          <p:nvPr>
            <p:ph type="sldNum" sz="quarter" idx="12"/>
          </p:nvPr>
        </p:nvSpPr>
        <p:spPr>
          <a:xfrm>
            <a:off x="8628553" y="6453386"/>
            <a:ext cx="1197219" cy="404614"/>
          </a:xfrm>
        </p:spPr>
        <p:txBody>
          <a:bodyPr>
            <a:normAutofit/>
          </a:bodyPr>
          <a:lstStyle/>
          <a:p>
            <a:pPr>
              <a:spcAft>
                <a:spcPts val="600"/>
              </a:spcAft>
            </a:pPr>
            <a:fld id="{4019B451-98D0-2C41-80B2-1199E4492BFF}" type="slidenum">
              <a:rPr lang="en-US">
                <a:solidFill>
                  <a:srgbClr val="FFFFFF"/>
                </a:solidFill>
              </a:rPr>
              <a:pPr>
                <a:spcAft>
                  <a:spcPts val="600"/>
                </a:spcAft>
              </a:pPr>
              <a:t>15</a:t>
            </a:fld>
            <a:endParaRPr lang="en-US">
              <a:solidFill>
                <a:srgbClr val="FFFFFF"/>
              </a:solidFill>
            </a:endParaRPr>
          </a:p>
        </p:txBody>
      </p:sp>
      <p:sp>
        <p:nvSpPr>
          <p:cNvPr id="6" name="TextBox 5">
            <a:extLst>
              <a:ext uri="{FF2B5EF4-FFF2-40B4-BE49-F238E27FC236}">
                <a16:creationId xmlns:a16="http://schemas.microsoft.com/office/drawing/2014/main" id="{1624F200-8948-2B64-AB2C-1C5345E6945A}"/>
              </a:ext>
            </a:extLst>
          </p:cNvPr>
          <p:cNvSpPr txBox="1"/>
          <p:nvPr/>
        </p:nvSpPr>
        <p:spPr>
          <a:xfrm>
            <a:off x="1881760" y="5829879"/>
            <a:ext cx="7717295" cy="584775"/>
          </a:xfrm>
          <a:prstGeom prst="rect">
            <a:avLst/>
          </a:prstGeom>
          <a:noFill/>
        </p:spPr>
        <p:txBody>
          <a:bodyPr wrap="square" rtlCol="0">
            <a:spAutoFit/>
          </a:bodyPr>
          <a:lstStyle/>
          <a:p>
            <a:r>
              <a:rPr lang="en-US" sz="1600" dirty="0"/>
              <a:t>Xavier </a:t>
            </a:r>
            <a:r>
              <a:rPr lang="en-US" sz="1600" dirty="0" err="1"/>
              <a:t>Gabaix</a:t>
            </a:r>
            <a:r>
              <a:rPr lang="en-US" sz="1600" dirty="0"/>
              <a:t> and Augustin </a:t>
            </a:r>
            <a:r>
              <a:rPr lang="en-US" sz="1600" dirty="0" err="1"/>
              <a:t>Landier</a:t>
            </a:r>
            <a:r>
              <a:rPr lang="en-US" sz="1600" dirty="0"/>
              <a:t>, “Why Has CEO Pay Increased So Much?” </a:t>
            </a:r>
            <a:r>
              <a:rPr lang="en-US" sz="1600" i="1" dirty="0"/>
              <a:t>Quarterly Journal of Economics</a:t>
            </a:r>
            <a:r>
              <a:rPr lang="en-US" sz="1600" dirty="0"/>
              <a:t>, Feb. 2008; vol. 123, no. 1: 49–100. Fig. 1.</a:t>
            </a:r>
          </a:p>
        </p:txBody>
      </p:sp>
      <p:sp>
        <p:nvSpPr>
          <p:cNvPr id="7" name="TextBox 6">
            <a:extLst>
              <a:ext uri="{FF2B5EF4-FFF2-40B4-BE49-F238E27FC236}">
                <a16:creationId xmlns:a16="http://schemas.microsoft.com/office/drawing/2014/main" id="{7ADCAA72-3C27-7ED2-D970-F03CB624F20D}"/>
              </a:ext>
            </a:extLst>
          </p:cNvPr>
          <p:cNvSpPr txBox="1"/>
          <p:nvPr/>
        </p:nvSpPr>
        <p:spPr>
          <a:xfrm>
            <a:off x="1881760" y="6414653"/>
            <a:ext cx="4854599" cy="369332"/>
          </a:xfrm>
          <a:prstGeom prst="rect">
            <a:avLst/>
          </a:prstGeom>
          <a:noFill/>
        </p:spPr>
        <p:txBody>
          <a:bodyPr wrap="none" rtlCol="0">
            <a:spAutoFit/>
          </a:bodyPr>
          <a:lstStyle/>
          <a:p>
            <a:r>
              <a:rPr lang="en-US" dirty="0"/>
              <a:t>https://</a:t>
            </a:r>
            <a:r>
              <a:rPr lang="en-US" dirty="0" err="1"/>
              <a:t>www.jstor.org</a:t>
            </a:r>
            <a:r>
              <a:rPr lang="en-US" dirty="0"/>
              <a:t>/stable/25098894?seq=2</a:t>
            </a:r>
          </a:p>
        </p:txBody>
      </p:sp>
    </p:spTree>
    <p:extLst>
      <p:ext uri="{BB962C8B-B14F-4D97-AF65-F5344CB8AC3E}">
        <p14:creationId xmlns:p14="http://schemas.microsoft.com/office/powerpoint/2010/main" val="2049952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23" name="Freeform: Shape 22">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Freeform: Shape 23">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5" name="Freeform: Shape 24">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Freeform: Shape 25">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8" name="Group 27">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29" name="Freeform: Shape 28">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9422D85-D451-5A02-6BF7-329A703D3263}"/>
              </a:ext>
            </a:extLst>
          </p:cNvPr>
          <p:cNvSpPr>
            <a:spLocks noGrp="1"/>
          </p:cNvSpPr>
          <p:nvPr>
            <p:ph type="title"/>
          </p:nvPr>
        </p:nvSpPr>
        <p:spPr>
          <a:xfrm>
            <a:off x="804672" y="633112"/>
            <a:ext cx="5145024" cy="1454051"/>
          </a:xfrm>
        </p:spPr>
        <p:txBody>
          <a:bodyPr anchor="t">
            <a:normAutofit/>
          </a:bodyPr>
          <a:lstStyle/>
          <a:p>
            <a:r>
              <a:rPr lang="en-US" sz="3600" dirty="0">
                <a:solidFill>
                  <a:schemeClr val="tx2"/>
                </a:solidFill>
              </a:rPr>
              <a:t>Piketty and Inequality</a:t>
            </a:r>
          </a:p>
        </p:txBody>
      </p:sp>
      <p:pic>
        <p:nvPicPr>
          <p:cNvPr id="9" name="Graphic 8" descr="Oil Rig with solid fill">
            <a:extLst>
              <a:ext uri="{FF2B5EF4-FFF2-40B4-BE49-F238E27FC236}">
                <a16:creationId xmlns:a16="http://schemas.microsoft.com/office/drawing/2014/main" id="{4BADB263-4517-899E-942B-79B003B695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51792" y="268595"/>
            <a:ext cx="1723494" cy="1723494"/>
          </a:xfrm>
          <a:prstGeom prst="rect">
            <a:avLst/>
          </a:prstGeom>
        </p:spPr>
      </p:pic>
      <p:sp>
        <p:nvSpPr>
          <p:cNvPr id="3" name="Content Placeholder 2">
            <a:extLst>
              <a:ext uri="{FF2B5EF4-FFF2-40B4-BE49-F238E27FC236}">
                <a16:creationId xmlns:a16="http://schemas.microsoft.com/office/drawing/2014/main" id="{25BE7FDE-FF8D-914A-F41D-8F4704A6CAB8}"/>
              </a:ext>
            </a:extLst>
          </p:cNvPr>
          <p:cNvSpPr>
            <a:spLocks noGrp="1"/>
          </p:cNvSpPr>
          <p:nvPr>
            <p:ph idx="1"/>
          </p:nvPr>
        </p:nvSpPr>
        <p:spPr>
          <a:xfrm>
            <a:off x="804672" y="1430140"/>
            <a:ext cx="4553909" cy="4630832"/>
          </a:xfrm>
        </p:spPr>
        <p:txBody>
          <a:bodyPr anchor="ctr">
            <a:normAutofit/>
          </a:bodyPr>
          <a:lstStyle/>
          <a:p>
            <a:r>
              <a:rPr lang="en-US" sz="1800" dirty="0">
                <a:solidFill>
                  <a:schemeClr val="tx2"/>
                </a:solidFill>
              </a:rPr>
              <a:t>Thomas Piketty (</a:t>
            </a:r>
            <a:r>
              <a:rPr lang="en-US" sz="1800" i="1" dirty="0">
                <a:solidFill>
                  <a:schemeClr val="tx2"/>
                </a:solidFill>
              </a:rPr>
              <a:t>Capital in the Twenty-First Century, </a:t>
            </a:r>
            <a:r>
              <a:rPr lang="en-US" sz="1800" dirty="0">
                <a:solidFill>
                  <a:schemeClr val="tx2"/>
                </a:solidFill>
              </a:rPr>
              <a:t>2013) “alerted Americans to a body of research that had been developed over more than a decade, showing both income and wealth growing sharply more unequal around the world.” (Britton-Purdy [2015])</a:t>
            </a:r>
          </a:p>
          <a:p>
            <a:r>
              <a:rPr lang="en-US" sz="1800" dirty="0">
                <a:solidFill>
                  <a:schemeClr val="tx2"/>
                </a:solidFill>
              </a:rPr>
              <a:t>Piketty worried about an “endless inegalitarian spiral” where people like “landlords and oil well owners… could easily come to own everything that can be owned… once and for all.”</a:t>
            </a:r>
          </a:p>
          <a:p>
            <a:pPr lvl="1"/>
            <a:r>
              <a:rPr lang="en-US" sz="1800" dirty="0">
                <a:solidFill>
                  <a:schemeClr val="tx2"/>
                </a:solidFill>
              </a:rPr>
              <a:t>Rothbard showed why this can’t happen—a single big firm or cartel of firms could not refer to external markets and therefore could not calculate rationally.</a:t>
            </a:r>
          </a:p>
        </p:txBody>
      </p:sp>
      <p:pic>
        <p:nvPicPr>
          <p:cNvPr id="7" name="Graphic 6" descr="Top Hat with solid fill">
            <a:extLst>
              <a:ext uri="{FF2B5EF4-FFF2-40B4-BE49-F238E27FC236}">
                <a16:creationId xmlns:a16="http://schemas.microsoft.com/office/drawing/2014/main" id="{D742B343-6D6E-093E-F433-0218311FD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3727" y="3863170"/>
            <a:ext cx="1996361" cy="1996361"/>
          </a:xfrm>
          <a:prstGeom prst="rect">
            <a:avLst/>
          </a:prstGeom>
        </p:spPr>
      </p:pic>
      <p:sp>
        <p:nvSpPr>
          <p:cNvPr id="10" name="Footer Placeholder 12"/>
          <p:cNvSpPr>
            <a:spLocks noGrp="1"/>
          </p:cNvSpPr>
          <p:nvPr>
            <p:ph type="ftr" sz="quarter" idx="11"/>
          </p:nvPr>
        </p:nvSpPr>
        <p:spPr>
          <a:xfrm>
            <a:off x="4038600" y="6356350"/>
            <a:ext cx="4114800" cy="365125"/>
          </a:xfrm>
        </p:spPr>
        <p:txBody>
          <a:bodyPr>
            <a:normAutofit/>
          </a:bodyPr>
          <a:lstStyle/>
          <a:p>
            <a:pPr>
              <a:spcAft>
                <a:spcPts val="600"/>
              </a:spcAft>
            </a:pPr>
            <a:r>
              <a:rPr lang="en-US" dirty="0" err="1"/>
              <a:t>www.timothyterrell.net</a:t>
            </a:r>
            <a:r>
              <a:rPr lang="en-US" dirty="0"/>
              <a:t>, @</a:t>
            </a:r>
            <a:r>
              <a:rPr lang="en-US" dirty="0" err="1"/>
              <a:t>timothyterrell</a:t>
            </a:r>
            <a:endParaRPr lang="en-US"/>
          </a:p>
        </p:txBody>
      </p:sp>
      <p:sp>
        <p:nvSpPr>
          <p:cNvPr id="15" name="Slide Number Placeholder 14"/>
          <p:cNvSpPr>
            <a:spLocks noGrp="1"/>
          </p:cNvSpPr>
          <p:nvPr>
            <p:ph type="sldNum" sz="quarter" idx="12"/>
          </p:nvPr>
        </p:nvSpPr>
        <p:spPr>
          <a:xfrm>
            <a:off x="8610600" y="6356350"/>
            <a:ext cx="2743200" cy="365125"/>
          </a:xfrm>
        </p:spPr>
        <p:txBody>
          <a:bodyPr>
            <a:normAutofit/>
          </a:bodyPr>
          <a:lstStyle/>
          <a:p>
            <a:pPr>
              <a:spcAft>
                <a:spcPts val="600"/>
              </a:spcAft>
            </a:pPr>
            <a:fld id="{4019B451-98D0-2C41-80B2-1199E4492BFF}" type="slidenum">
              <a:rPr lang="en-US" smtClean="0"/>
              <a:pPr>
                <a:spcAft>
                  <a:spcPts val="600"/>
                </a:spcAft>
              </a:pPr>
              <a:t>16</a:t>
            </a:fld>
            <a:endParaRPr lang="en-US"/>
          </a:p>
        </p:txBody>
      </p:sp>
      <p:sp>
        <p:nvSpPr>
          <p:cNvPr id="11" name="TextBox 10">
            <a:extLst>
              <a:ext uri="{FF2B5EF4-FFF2-40B4-BE49-F238E27FC236}">
                <a16:creationId xmlns:a16="http://schemas.microsoft.com/office/drawing/2014/main" id="{B5FDD643-5226-427E-5B75-2ECD99E74684}"/>
              </a:ext>
            </a:extLst>
          </p:cNvPr>
          <p:cNvSpPr txBox="1"/>
          <p:nvPr/>
        </p:nvSpPr>
        <p:spPr>
          <a:xfrm>
            <a:off x="838200" y="6128009"/>
            <a:ext cx="6197979" cy="307777"/>
          </a:xfrm>
          <a:prstGeom prst="rect">
            <a:avLst/>
          </a:prstGeom>
          <a:noFill/>
        </p:spPr>
        <p:txBody>
          <a:bodyPr wrap="none" rtlCol="0">
            <a:spAutoFit/>
          </a:bodyPr>
          <a:lstStyle/>
          <a:p>
            <a:r>
              <a:rPr lang="en-US" sz="1400" dirty="0"/>
              <a:t>Britton-Purdy, Jedediah (2015). “Wealth and Democracy,” </a:t>
            </a:r>
            <a:r>
              <a:rPr lang="en-US" sz="1400" i="1" dirty="0"/>
              <a:t>Nomos</a:t>
            </a:r>
            <a:r>
              <a:rPr lang="en-US" sz="1400" dirty="0"/>
              <a:t> 58: 235–260.</a:t>
            </a:r>
          </a:p>
        </p:txBody>
      </p:sp>
    </p:spTree>
    <p:extLst>
      <p:ext uri="{BB962C8B-B14F-4D97-AF65-F5344CB8AC3E}">
        <p14:creationId xmlns:p14="http://schemas.microsoft.com/office/powerpoint/2010/main" val="175223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1362FDC9-6F6C-C129-870E-A4AAF0D5972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353CF00F-82D0-0DBA-75D5-1D01B4526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BB403F-68FC-CD2F-34BA-46E560FFA562}"/>
              </a:ext>
            </a:extLst>
          </p:cNvPr>
          <p:cNvSpPr>
            <a:spLocks noGrp="1"/>
          </p:cNvSpPr>
          <p:nvPr>
            <p:ph type="title"/>
          </p:nvPr>
        </p:nvSpPr>
        <p:spPr>
          <a:xfrm>
            <a:off x="612648" y="548640"/>
            <a:ext cx="10945037" cy="1133856"/>
          </a:xfrm>
        </p:spPr>
        <p:txBody>
          <a:bodyPr anchor="t">
            <a:normAutofit/>
          </a:bodyPr>
          <a:lstStyle/>
          <a:p>
            <a:r>
              <a:rPr lang="en-US" dirty="0"/>
              <a:t>Concentration of Wealth</a:t>
            </a:r>
          </a:p>
        </p:txBody>
      </p:sp>
      <p:sp>
        <p:nvSpPr>
          <p:cNvPr id="10" name="Footer Placeholder 12">
            <a:extLst>
              <a:ext uri="{FF2B5EF4-FFF2-40B4-BE49-F238E27FC236}">
                <a16:creationId xmlns:a16="http://schemas.microsoft.com/office/drawing/2014/main" id="{19257136-0F89-8673-BD3B-82D1EC06D32C}"/>
              </a:ext>
            </a:extLst>
          </p:cNvPr>
          <p:cNvSpPr>
            <a:spLocks noGrp="1"/>
          </p:cNvSpPr>
          <p:nvPr>
            <p:ph type="ftr" sz="quarter" idx="11"/>
          </p:nvPr>
        </p:nvSpPr>
        <p:spPr>
          <a:xfrm>
            <a:off x="8876521" y="6453002"/>
            <a:ext cx="2805405" cy="365125"/>
          </a:xfrm>
        </p:spPr>
        <p:txBody>
          <a:bodyPr>
            <a:normAutofit/>
          </a:bodyPr>
          <a:lstStyle/>
          <a:p>
            <a:pPr>
              <a:spcAft>
                <a:spcPts val="600"/>
              </a:spcAft>
            </a:pPr>
            <a:r>
              <a:rPr lang="en-US" dirty="0" err="1"/>
              <a:t>www.timothyterrell.net</a:t>
            </a:r>
            <a:r>
              <a:rPr lang="en-US" dirty="0"/>
              <a:t>, @</a:t>
            </a:r>
            <a:r>
              <a:rPr lang="en-US" dirty="0" err="1"/>
              <a:t>timothyterrell</a:t>
            </a:r>
            <a:endParaRPr lang="en-US"/>
          </a:p>
        </p:txBody>
      </p:sp>
      <p:sp>
        <p:nvSpPr>
          <p:cNvPr id="15" name="Slide Number Placeholder 14">
            <a:extLst>
              <a:ext uri="{FF2B5EF4-FFF2-40B4-BE49-F238E27FC236}">
                <a16:creationId xmlns:a16="http://schemas.microsoft.com/office/drawing/2014/main" id="{FF6F1B79-997A-C9FD-7EFD-94E96CC4CEFB}"/>
              </a:ext>
            </a:extLst>
          </p:cNvPr>
          <p:cNvSpPr>
            <a:spLocks noGrp="1"/>
          </p:cNvSpPr>
          <p:nvPr>
            <p:ph type="sldNum" sz="quarter" idx="12"/>
          </p:nvPr>
        </p:nvSpPr>
        <p:spPr>
          <a:xfrm>
            <a:off x="11632162" y="6453002"/>
            <a:ext cx="429207" cy="365125"/>
          </a:xfrm>
        </p:spPr>
        <p:txBody>
          <a:bodyPr>
            <a:normAutofit/>
          </a:bodyPr>
          <a:lstStyle/>
          <a:p>
            <a:pPr>
              <a:spcAft>
                <a:spcPts val="600"/>
              </a:spcAft>
            </a:pPr>
            <a:fld id="{4019B451-98D0-2C41-80B2-1199E4492BFF}" type="slidenum">
              <a:rPr lang="en-US" smtClean="0"/>
              <a:pPr>
                <a:spcAft>
                  <a:spcPts val="600"/>
                </a:spcAft>
              </a:pPr>
              <a:t>17</a:t>
            </a:fld>
            <a:endParaRPr lang="en-US"/>
          </a:p>
        </p:txBody>
      </p:sp>
      <p:graphicFrame>
        <p:nvGraphicFramePr>
          <p:cNvPr id="17" name="Content Placeholder 2">
            <a:extLst>
              <a:ext uri="{FF2B5EF4-FFF2-40B4-BE49-F238E27FC236}">
                <a16:creationId xmlns:a16="http://schemas.microsoft.com/office/drawing/2014/main" id="{C92AB6EA-422D-6546-E40C-9606275480BA}"/>
              </a:ext>
            </a:extLst>
          </p:cNvPr>
          <p:cNvGraphicFramePr>
            <a:graphicFrameLocks noGrp="1"/>
          </p:cNvGraphicFramePr>
          <p:nvPr>
            <p:ph idx="1"/>
            <p:extLst>
              <p:ext uri="{D42A27DB-BD31-4B8C-83A1-F6EECF244321}">
                <p14:modId xmlns:p14="http://schemas.microsoft.com/office/powerpoint/2010/main" val="163521557"/>
              </p:ext>
            </p:extLst>
          </p:nvPr>
        </p:nvGraphicFramePr>
        <p:xfrm>
          <a:off x="612648" y="1548542"/>
          <a:ext cx="10945037" cy="4414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4C3217A-6808-8E3B-A860-2031B9BF258D}"/>
              </a:ext>
            </a:extLst>
          </p:cNvPr>
          <p:cNvSpPr txBox="1"/>
          <p:nvPr/>
        </p:nvSpPr>
        <p:spPr>
          <a:xfrm>
            <a:off x="548517" y="6203051"/>
            <a:ext cx="8678608" cy="584775"/>
          </a:xfrm>
          <a:prstGeom prst="rect">
            <a:avLst/>
          </a:prstGeom>
          <a:noFill/>
        </p:spPr>
        <p:txBody>
          <a:bodyPr wrap="square">
            <a:spAutoFit/>
          </a:bodyPr>
          <a:lstStyle/>
          <a:p>
            <a:r>
              <a:rPr lang="en-US" sz="1600" dirty="0"/>
              <a:t>Louis </a:t>
            </a:r>
            <a:r>
              <a:rPr lang="en-US" sz="1600" dirty="0" err="1"/>
              <a:t>Rouanet</a:t>
            </a:r>
            <a:r>
              <a:rPr lang="en-US" sz="1600" dirty="0"/>
              <a:t>, “Piketty Is Wrong: Markets Don’t Concentrate Wealth,” https://</a:t>
            </a:r>
            <a:r>
              <a:rPr lang="en-US" sz="1600" dirty="0" err="1"/>
              <a:t>mises.org</a:t>
            </a:r>
            <a:r>
              <a:rPr lang="en-US" sz="1600" dirty="0"/>
              <a:t>/mises-wire/</a:t>
            </a:r>
            <a:r>
              <a:rPr lang="en-US" sz="1600" dirty="0" err="1"/>
              <a:t>piketty</a:t>
            </a:r>
            <a:r>
              <a:rPr lang="en-US" sz="1600" dirty="0"/>
              <a:t>-wrong-markets-</a:t>
            </a:r>
            <a:r>
              <a:rPr lang="en-US" sz="1600" dirty="0" err="1"/>
              <a:t>dont</a:t>
            </a:r>
            <a:r>
              <a:rPr lang="en-US" sz="1600" dirty="0"/>
              <a:t>-concentrate-wealth</a:t>
            </a:r>
          </a:p>
        </p:txBody>
      </p:sp>
    </p:spTree>
    <p:extLst>
      <p:ext uri="{BB962C8B-B14F-4D97-AF65-F5344CB8AC3E}">
        <p14:creationId xmlns:p14="http://schemas.microsoft.com/office/powerpoint/2010/main" val="3801205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3734-2DB3-AF9C-3CC4-8E220594DE52}"/>
              </a:ext>
            </a:extLst>
          </p:cNvPr>
          <p:cNvSpPr>
            <a:spLocks noGrp="1"/>
          </p:cNvSpPr>
          <p:nvPr>
            <p:ph type="title"/>
          </p:nvPr>
        </p:nvSpPr>
        <p:spPr/>
        <p:txBody>
          <a:bodyPr/>
          <a:lstStyle/>
          <a:p>
            <a:r>
              <a:rPr lang="en-US" dirty="0"/>
              <a:t>How Much Has Inequality Really Been Rising?</a:t>
            </a:r>
          </a:p>
        </p:txBody>
      </p:sp>
      <p:pic>
        <p:nvPicPr>
          <p:cNvPr id="7" name="Content Placeholder 6" descr="A screenshot of a graph&#10;&#10;AI-generated content may be incorrect.">
            <a:extLst>
              <a:ext uri="{FF2B5EF4-FFF2-40B4-BE49-F238E27FC236}">
                <a16:creationId xmlns:a16="http://schemas.microsoft.com/office/drawing/2014/main" id="{4B6F1549-03F4-3694-202D-4E7328A426EE}"/>
              </a:ext>
            </a:extLst>
          </p:cNvPr>
          <p:cNvPicPr>
            <a:picLocks noGrp="1" noChangeAspect="1"/>
          </p:cNvPicPr>
          <p:nvPr>
            <p:ph idx="1"/>
          </p:nvPr>
        </p:nvPicPr>
        <p:blipFill>
          <a:blip r:embed="rId2"/>
          <a:stretch>
            <a:fillRect/>
          </a:stretch>
        </p:blipFill>
        <p:spPr>
          <a:xfrm>
            <a:off x="1548089" y="1379913"/>
            <a:ext cx="9095821" cy="4976437"/>
          </a:xfrm>
        </p:spPr>
      </p:pic>
      <p:sp>
        <p:nvSpPr>
          <p:cNvPr id="4" name="Footer Placeholder 3">
            <a:extLst>
              <a:ext uri="{FF2B5EF4-FFF2-40B4-BE49-F238E27FC236}">
                <a16:creationId xmlns:a16="http://schemas.microsoft.com/office/drawing/2014/main" id="{D9ACD5D5-2650-52B5-8D93-7343E9B3C3D1}"/>
              </a:ext>
            </a:extLst>
          </p:cNvPr>
          <p:cNvSpPr>
            <a:spLocks noGrp="1"/>
          </p:cNvSpPr>
          <p:nvPr>
            <p:ph type="ftr" sz="quarter" idx="11"/>
          </p:nvPr>
        </p:nvSpPr>
        <p:spPr/>
        <p:txBody>
          <a:bodyPr/>
          <a:lstStyle/>
          <a:p>
            <a:r>
              <a:rPr lang="en-US"/>
              <a:t>www.timothyterrell.net</a:t>
            </a:r>
          </a:p>
        </p:txBody>
      </p:sp>
      <p:sp>
        <p:nvSpPr>
          <p:cNvPr id="5" name="Slide Number Placeholder 4">
            <a:extLst>
              <a:ext uri="{FF2B5EF4-FFF2-40B4-BE49-F238E27FC236}">
                <a16:creationId xmlns:a16="http://schemas.microsoft.com/office/drawing/2014/main" id="{429C43E3-1A27-80FF-E39D-B542E05F365F}"/>
              </a:ext>
            </a:extLst>
          </p:cNvPr>
          <p:cNvSpPr>
            <a:spLocks noGrp="1"/>
          </p:cNvSpPr>
          <p:nvPr>
            <p:ph type="sldNum" sz="quarter" idx="12"/>
          </p:nvPr>
        </p:nvSpPr>
        <p:spPr/>
        <p:txBody>
          <a:bodyPr/>
          <a:lstStyle/>
          <a:p>
            <a:fld id="{4019B451-98D0-2C41-80B2-1199E4492BFF}" type="slidenum">
              <a:rPr lang="en-US" smtClean="0"/>
              <a:pPr/>
              <a:t>18</a:t>
            </a:fld>
            <a:endParaRPr lang="en-US"/>
          </a:p>
        </p:txBody>
      </p:sp>
    </p:spTree>
    <p:extLst>
      <p:ext uri="{BB962C8B-B14F-4D97-AF65-F5344CB8AC3E}">
        <p14:creationId xmlns:p14="http://schemas.microsoft.com/office/powerpoint/2010/main" val="350879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A17339F7-2C7A-9425-B276-1293D4541B2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graph&#10;&#10;AI-generated content may be incorrect.">
            <a:extLst>
              <a:ext uri="{FF2B5EF4-FFF2-40B4-BE49-F238E27FC236}">
                <a16:creationId xmlns:a16="http://schemas.microsoft.com/office/drawing/2014/main" id="{BF7AE8A8-3770-A605-5C4A-02302B73C2C0}"/>
              </a:ext>
            </a:extLst>
          </p:cNvPr>
          <p:cNvPicPr>
            <a:picLocks noChangeAspect="1"/>
          </p:cNvPicPr>
          <p:nvPr/>
        </p:nvPicPr>
        <p:blipFill>
          <a:blip r:embed="rId2"/>
          <a:stretch>
            <a:fillRect/>
          </a:stretch>
        </p:blipFill>
        <p:spPr>
          <a:xfrm>
            <a:off x="4654296" y="700363"/>
            <a:ext cx="6894576" cy="3774778"/>
          </a:xfrm>
          <a:prstGeom prst="rect">
            <a:avLst/>
          </a:prstGeom>
        </p:spPr>
      </p:pic>
      <p:sp>
        <p:nvSpPr>
          <p:cNvPr id="11" name="Content Placeholder 10">
            <a:extLst>
              <a:ext uri="{FF2B5EF4-FFF2-40B4-BE49-F238E27FC236}">
                <a16:creationId xmlns:a16="http://schemas.microsoft.com/office/drawing/2014/main" id="{53E78C96-328F-4C65-F213-B50FE3800B12}"/>
              </a:ext>
            </a:extLst>
          </p:cNvPr>
          <p:cNvSpPr>
            <a:spLocks noGrp="1"/>
          </p:cNvSpPr>
          <p:nvPr>
            <p:ph idx="1"/>
          </p:nvPr>
        </p:nvSpPr>
        <p:spPr>
          <a:xfrm>
            <a:off x="4654296" y="4798577"/>
            <a:ext cx="6894576" cy="1428487"/>
          </a:xfrm>
        </p:spPr>
        <p:txBody>
          <a:bodyPr anchor="t">
            <a:normAutofit fontScale="92500" lnSpcReduction="10000"/>
          </a:bodyPr>
          <a:lstStyle/>
          <a:p>
            <a:pPr marL="0" indent="0">
              <a:buNone/>
            </a:pPr>
            <a:r>
              <a:rPr lang="en-US" sz="1600" b="0" i="0" u="none" strike="noStrike" dirty="0">
                <a:solidFill>
                  <a:srgbClr val="505050"/>
                </a:solidFill>
                <a:effectLst/>
                <a:latin typeface="NexusSansWebPro"/>
              </a:rPr>
              <a:t>Magness, Phillip, “The Problems with Piketty's Data” (August 13, 2024). SSRN:  </a:t>
            </a:r>
            <a:r>
              <a:rPr lang="en-US" sz="1600" b="0" i="0" u="sng" dirty="0">
                <a:solidFill>
                  <a:srgbClr val="505050"/>
                </a:solidFill>
                <a:effectLst/>
                <a:latin typeface="NexusSansWebPro"/>
                <a:hlinkClick r:id="rId3"/>
              </a:rPr>
              <a:t>https://ssrn.com/abstract=4924917</a:t>
            </a:r>
            <a:r>
              <a:rPr lang="en-US" sz="1600" b="0" i="0" u="none" strike="noStrike" dirty="0">
                <a:solidFill>
                  <a:srgbClr val="505050"/>
                </a:solidFill>
                <a:effectLst/>
                <a:latin typeface="NexusSansWebPro"/>
              </a:rPr>
              <a:t> or </a:t>
            </a:r>
            <a:r>
              <a:rPr lang="en-US" sz="1600" b="0" i="0" u="sng" dirty="0">
                <a:solidFill>
                  <a:srgbClr val="505050"/>
                </a:solidFill>
                <a:effectLst/>
                <a:latin typeface="NexusSansWebPro"/>
                <a:hlinkClick r:id="rId4"/>
              </a:rPr>
              <a:t>http://dx.doi.org/10.2139/ssrn.4924917</a:t>
            </a:r>
            <a:endParaRPr lang="en-US" sz="1600" b="0" i="0" u="sng" dirty="0">
              <a:solidFill>
                <a:srgbClr val="505050"/>
              </a:solidFill>
              <a:effectLst/>
              <a:latin typeface="NexusSansWebPro"/>
            </a:endParaRPr>
          </a:p>
          <a:p>
            <a:pPr marL="0" indent="0">
              <a:buNone/>
            </a:pPr>
            <a:r>
              <a:rPr lang="en-US" sz="1600" dirty="0">
                <a:solidFill>
                  <a:srgbClr val="505050"/>
                </a:solidFill>
                <a:latin typeface="NexusSansWebPro"/>
              </a:rPr>
              <a:t>Geloso, Vincent, and Phillip Magness, “A Methodologically Consistent Measure of Income Inequality in the United States, 1917 to 2020.” </a:t>
            </a:r>
            <a:r>
              <a:rPr lang="en-US" sz="1600" b="0" i="0" u="none" strike="noStrike" dirty="0">
                <a:solidFill>
                  <a:srgbClr val="505050"/>
                </a:solidFill>
                <a:effectLst/>
                <a:latin typeface="NexusSansWebPro"/>
              </a:rPr>
              <a:t>(August 5, 2023). GMU Working Paper in Economics No. 23-30, SSRN: </a:t>
            </a:r>
            <a:r>
              <a:rPr lang="en-US" sz="1600" b="0" i="0" u="sng" dirty="0">
                <a:solidFill>
                  <a:srgbClr val="505050"/>
                </a:solidFill>
                <a:effectLst/>
                <a:latin typeface="NexusSansWebPro"/>
                <a:hlinkClick r:id="rId5"/>
              </a:rPr>
              <a:t>https://ssrn.com/abstract=4532761</a:t>
            </a:r>
            <a:r>
              <a:rPr lang="en-US" sz="1600" b="0" i="0" u="none" strike="noStrike" dirty="0">
                <a:solidFill>
                  <a:srgbClr val="505050"/>
                </a:solidFill>
                <a:effectLst/>
                <a:latin typeface="NexusSansWebPro"/>
              </a:rPr>
              <a:t> or </a:t>
            </a:r>
            <a:r>
              <a:rPr lang="en-US" sz="1600" b="0" i="0" u="sng" dirty="0">
                <a:solidFill>
                  <a:srgbClr val="505050"/>
                </a:solidFill>
                <a:effectLst/>
                <a:latin typeface="NexusSansWebPro"/>
                <a:hlinkClick r:id="rId6"/>
              </a:rPr>
              <a:t>http://dx.doi.org/10.2139/ssrn.4532761</a:t>
            </a:r>
            <a:endParaRPr lang="en-US" sz="2200" dirty="0"/>
          </a:p>
        </p:txBody>
      </p:sp>
      <p:sp>
        <p:nvSpPr>
          <p:cNvPr id="4" name="Footer Placeholder 3">
            <a:extLst>
              <a:ext uri="{FF2B5EF4-FFF2-40B4-BE49-F238E27FC236}">
                <a16:creationId xmlns:a16="http://schemas.microsoft.com/office/drawing/2014/main" id="{CE1AEF62-7A15-B538-9A69-8B4505C1C04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www.timothyterrell.net</a:t>
            </a:r>
          </a:p>
        </p:txBody>
      </p:sp>
      <p:sp>
        <p:nvSpPr>
          <p:cNvPr id="5" name="Slide Number Placeholder 4">
            <a:extLst>
              <a:ext uri="{FF2B5EF4-FFF2-40B4-BE49-F238E27FC236}">
                <a16:creationId xmlns:a16="http://schemas.microsoft.com/office/drawing/2014/main" id="{51FE8D4F-F997-838A-C105-2D8C8DE9022B}"/>
              </a:ext>
            </a:extLst>
          </p:cNvPr>
          <p:cNvSpPr>
            <a:spLocks noGrp="1"/>
          </p:cNvSpPr>
          <p:nvPr>
            <p:ph type="sldNum" sz="quarter" idx="12"/>
          </p:nvPr>
        </p:nvSpPr>
        <p:spPr>
          <a:xfrm>
            <a:off x="8610600" y="6356350"/>
            <a:ext cx="2743200" cy="365125"/>
          </a:xfrm>
        </p:spPr>
        <p:txBody>
          <a:bodyPr>
            <a:normAutofit/>
          </a:bodyPr>
          <a:lstStyle/>
          <a:p>
            <a:pPr>
              <a:spcAft>
                <a:spcPts val="600"/>
              </a:spcAft>
            </a:pPr>
            <a:fld id="{4019B451-98D0-2C41-80B2-1199E4492BFF}" type="slidenum">
              <a:rPr lang="en-US" smtClean="0"/>
              <a:pPr>
                <a:spcAft>
                  <a:spcPts val="600"/>
                </a:spcAft>
              </a:pPr>
              <a:t>19</a:t>
            </a:fld>
            <a:endParaRPr lang="en-US"/>
          </a:p>
        </p:txBody>
      </p:sp>
      <p:sp>
        <p:nvSpPr>
          <p:cNvPr id="8" name="TextBox 7">
            <a:extLst>
              <a:ext uri="{FF2B5EF4-FFF2-40B4-BE49-F238E27FC236}">
                <a16:creationId xmlns:a16="http://schemas.microsoft.com/office/drawing/2014/main" id="{04712AEA-0F0E-E2CD-0CC1-F2657EC218BF}"/>
              </a:ext>
            </a:extLst>
          </p:cNvPr>
          <p:cNvSpPr txBox="1"/>
          <p:nvPr/>
        </p:nvSpPr>
        <p:spPr>
          <a:xfrm>
            <a:off x="585215" y="988505"/>
            <a:ext cx="3313177" cy="4524315"/>
          </a:xfrm>
          <a:prstGeom prst="rect">
            <a:avLst/>
          </a:prstGeom>
          <a:noFill/>
        </p:spPr>
        <p:txBody>
          <a:bodyPr wrap="square" rtlCol="0">
            <a:spAutoFit/>
          </a:bodyPr>
          <a:lstStyle/>
          <a:p>
            <a:pPr marL="285750" indent="-285750">
              <a:buFont typeface="Arial" panose="020B0604020202020204" pitchFamily="34" charset="0"/>
              <a:buChar char="•"/>
            </a:pPr>
            <a:r>
              <a:rPr lang="en-US" dirty="0"/>
              <a:t>“Taken in sum, the century-long level of top income distribution is lower than what Piketty-Saez claim, but the Piketty-Saez series also tends to exaggerate inequality with greater severity at both ends of the U-curve.” </a:t>
            </a:r>
            <a:r>
              <a:rPr lang="en-US" sz="1400" dirty="0"/>
              <a:t>(Magness, 2024)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larger downward revision is almost certainly warranted, but also remains more difficult to estimate due to limitations in available data.” </a:t>
            </a:r>
            <a:r>
              <a:rPr lang="en-US" sz="1400" dirty="0"/>
              <a:t>(Magness, 2024)</a:t>
            </a:r>
            <a:endParaRPr lang="en-US" dirty="0"/>
          </a:p>
        </p:txBody>
      </p:sp>
    </p:spTree>
    <p:extLst>
      <p:ext uri="{BB962C8B-B14F-4D97-AF65-F5344CB8AC3E}">
        <p14:creationId xmlns:p14="http://schemas.microsoft.com/office/powerpoint/2010/main" val="4011694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“Capitalism”?</a:t>
            </a:r>
          </a:p>
        </p:txBody>
      </p:sp>
      <p:sp>
        <p:nvSpPr>
          <p:cNvPr id="10" name="Text Placeholder 9">
            <a:extLst>
              <a:ext uri="{FF2B5EF4-FFF2-40B4-BE49-F238E27FC236}">
                <a16:creationId xmlns:a16="http://schemas.microsoft.com/office/drawing/2014/main" id="{427A9C0C-15A7-EA2A-54F7-7A871D438C9A}"/>
              </a:ext>
            </a:extLst>
          </p:cNvPr>
          <p:cNvSpPr>
            <a:spLocks noGrp="1"/>
          </p:cNvSpPr>
          <p:nvPr>
            <p:ph type="body" idx="1"/>
          </p:nvPr>
        </p:nvSpPr>
        <p:spPr/>
        <p:txBody>
          <a:bodyPr/>
          <a:lstStyle/>
          <a:p>
            <a:r>
              <a:rPr lang="en-US" dirty="0"/>
              <a:t>What is capitalism?</a:t>
            </a:r>
          </a:p>
        </p:txBody>
      </p:sp>
      <p:sp>
        <p:nvSpPr>
          <p:cNvPr id="3" name="Content Placeholder 2"/>
          <p:cNvSpPr>
            <a:spLocks noGrp="1"/>
          </p:cNvSpPr>
          <p:nvPr>
            <p:ph sz="half" idx="2"/>
          </p:nvPr>
        </p:nvSpPr>
        <p:spPr/>
        <p:txBody>
          <a:bodyPr>
            <a:normAutofit/>
          </a:bodyPr>
          <a:lstStyle/>
          <a:p>
            <a:r>
              <a:rPr lang="en-US" sz="2000" dirty="0"/>
              <a:t>Not “crony capitalism”</a:t>
            </a:r>
          </a:p>
          <a:p>
            <a:r>
              <a:rPr lang="en-US" sz="2000" dirty="0"/>
              <a:t>“Free markets” might be a preferable term in some ways—no ambiguity.</a:t>
            </a:r>
          </a:p>
        </p:txBody>
      </p:sp>
      <p:sp>
        <p:nvSpPr>
          <p:cNvPr id="11" name="Text Placeholder 10">
            <a:extLst>
              <a:ext uri="{FF2B5EF4-FFF2-40B4-BE49-F238E27FC236}">
                <a16:creationId xmlns:a16="http://schemas.microsoft.com/office/drawing/2014/main" id="{9CF6534A-E9C3-AC59-234E-C79F4A1428A8}"/>
              </a:ext>
            </a:extLst>
          </p:cNvPr>
          <p:cNvSpPr>
            <a:spLocks noGrp="1"/>
          </p:cNvSpPr>
          <p:nvPr>
            <p:ph type="body" sz="quarter" idx="3"/>
          </p:nvPr>
        </p:nvSpPr>
        <p:spPr/>
        <p:txBody>
          <a:bodyPr/>
          <a:lstStyle/>
          <a:p>
            <a:r>
              <a:rPr lang="en-US" dirty="0"/>
              <a:t>Objections to capitalism</a:t>
            </a:r>
          </a:p>
        </p:txBody>
      </p:sp>
      <p:sp>
        <p:nvSpPr>
          <p:cNvPr id="12" name="Content Placeholder 11">
            <a:extLst>
              <a:ext uri="{FF2B5EF4-FFF2-40B4-BE49-F238E27FC236}">
                <a16:creationId xmlns:a16="http://schemas.microsoft.com/office/drawing/2014/main" id="{16C197D6-417F-754A-1864-824C8CF205A9}"/>
              </a:ext>
            </a:extLst>
          </p:cNvPr>
          <p:cNvSpPr>
            <a:spLocks noGrp="1"/>
          </p:cNvSpPr>
          <p:nvPr>
            <p:ph sz="quarter" idx="4"/>
          </p:nvPr>
        </p:nvSpPr>
        <p:spPr/>
        <p:txBody>
          <a:bodyPr>
            <a:normAutofit/>
          </a:bodyPr>
          <a:lstStyle/>
          <a:p>
            <a:pPr marL="457200" indent="-457200">
              <a:buFont typeface="+mj-lt"/>
              <a:buAutoNum type="arabicPeriod"/>
            </a:pPr>
            <a:r>
              <a:rPr lang="en-US" sz="2000" dirty="0"/>
              <a:t>The rich get richer and the poor get poorer</a:t>
            </a:r>
          </a:p>
          <a:p>
            <a:pPr marL="457200" indent="-457200">
              <a:buFont typeface="+mj-lt"/>
              <a:buAutoNum type="arabicPeriod"/>
            </a:pPr>
            <a:r>
              <a:rPr lang="en-US" sz="2000" dirty="0"/>
              <a:t>Socialism works in Europe!</a:t>
            </a:r>
          </a:p>
          <a:p>
            <a:pPr marL="457200" indent="-457200">
              <a:buFont typeface="+mj-lt"/>
              <a:buAutoNum type="arabicPeriod"/>
            </a:pPr>
            <a:r>
              <a:rPr lang="en-US" sz="2000" dirty="0"/>
              <a:t>Capitalism puts profits ahead of people</a:t>
            </a:r>
          </a:p>
          <a:p>
            <a:pPr marL="457200" indent="-457200">
              <a:buFont typeface="+mj-lt"/>
              <a:buAutoNum type="arabicPeriod"/>
            </a:pPr>
            <a:r>
              <a:rPr lang="en-US" sz="2000" dirty="0"/>
              <a:t>Capitalism leaves people without medical care</a:t>
            </a:r>
          </a:p>
          <a:p>
            <a:pPr marL="457200" indent="-457200">
              <a:buFont typeface="+mj-lt"/>
              <a:buAutoNum type="arabicPeriod"/>
            </a:pPr>
            <a:r>
              <a:rPr lang="en-US" sz="2000" dirty="0"/>
              <a:t>Capitalism won’t make socially important investments</a:t>
            </a:r>
          </a:p>
          <a:p>
            <a:pPr marL="457200" indent="-457200">
              <a:buFont typeface="+mj-lt"/>
              <a:buAutoNum type="arabicPeriod"/>
            </a:pPr>
            <a:r>
              <a:rPr lang="en-US" sz="2000" dirty="0"/>
              <a:t>Capitalism is racist and sexist</a:t>
            </a:r>
          </a:p>
        </p:txBody>
      </p:sp>
      <p:sp>
        <p:nvSpPr>
          <p:cNvPr id="6" name="Footer Placeholder 12"/>
          <p:cNvSpPr>
            <a:spLocks noGrp="1"/>
          </p:cNvSpPr>
          <p:nvPr>
            <p:ph type="ftr" sz="quarter" idx="11"/>
          </p:nvPr>
        </p:nvSpPr>
        <p:spPr/>
        <p:txBody>
          <a:bodyPr/>
          <a:lstStyle/>
          <a:p>
            <a:r>
              <a:rPr lang="en-US" dirty="0" err="1"/>
              <a:t>www.timothyterrell.net</a:t>
            </a:r>
            <a:r>
              <a:rPr lang="en-US" dirty="0"/>
              <a:t>, @</a:t>
            </a:r>
            <a:r>
              <a:rPr lang="en-US" dirty="0" err="1"/>
              <a:t>timothyterrell</a:t>
            </a:r>
            <a:endParaRPr lang="en-US" dirty="0"/>
          </a:p>
        </p:txBody>
      </p:sp>
      <p:sp>
        <p:nvSpPr>
          <p:cNvPr id="5" name="Slide Number Placeholder 4"/>
          <p:cNvSpPr>
            <a:spLocks noGrp="1"/>
          </p:cNvSpPr>
          <p:nvPr>
            <p:ph type="sldNum" sz="quarter" idx="12"/>
          </p:nvPr>
        </p:nvSpPr>
        <p:spPr/>
        <p:txBody>
          <a:bodyPr/>
          <a:lstStyle/>
          <a:p>
            <a:fld id="{4019B451-98D0-2C41-80B2-1199E4492BFF}" type="slidenum">
              <a:rPr lang="en-US" smtClean="0"/>
              <a:pPr/>
              <a:t>2</a:t>
            </a:fld>
            <a:endParaRPr lang="en-US"/>
          </a:p>
        </p:txBody>
      </p:sp>
    </p:spTree>
    <p:extLst>
      <p:ext uri="{BB962C8B-B14F-4D97-AF65-F5344CB8AC3E}">
        <p14:creationId xmlns:p14="http://schemas.microsoft.com/office/powerpoint/2010/main" val="21511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214686AD-06FD-F574-DAFC-AA4594CA2D9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8B929F-E27D-CD34-1174-A2AA464389B4}"/>
              </a:ext>
            </a:extLst>
          </p:cNvPr>
          <p:cNvSpPr>
            <a:spLocks noGrp="1"/>
          </p:cNvSpPr>
          <p:nvPr>
            <p:ph type="ftr" sz="quarter" idx="11"/>
          </p:nvPr>
        </p:nvSpPr>
        <p:spPr/>
        <p:txBody>
          <a:bodyPr>
            <a:normAutofit/>
          </a:bodyPr>
          <a:lstStyle/>
          <a:p>
            <a:pPr>
              <a:spcAft>
                <a:spcPts val="600"/>
              </a:spcAft>
            </a:pPr>
            <a:r>
              <a:rPr lang="en-US"/>
              <a:t>www.timothyterrell.net</a:t>
            </a:r>
          </a:p>
        </p:txBody>
      </p:sp>
      <p:sp>
        <p:nvSpPr>
          <p:cNvPr id="5" name="Slide Number Placeholder 4">
            <a:extLst>
              <a:ext uri="{FF2B5EF4-FFF2-40B4-BE49-F238E27FC236}">
                <a16:creationId xmlns:a16="http://schemas.microsoft.com/office/drawing/2014/main" id="{4CCE2986-FA88-75FB-D112-A2BE11DAC522}"/>
              </a:ext>
            </a:extLst>
          </p:cNvPr>
          <p:cNvSpPr>
            <a:spLocks noGrp="1"/>
          </p:cNvSpPr>
          <p:nvPr>
            <p:ph type="sldNum" sz="quarter" idx="12"/>
          </p:nvPr>
        </p:nvSpPr>
        <p:spPr/>
        <p:txBody>
          <a:bodyPr>
            <a:normAutofit/>
          </a:bodyPr>
          <a:lstStyle/>
          <a:p>
            <a:pPr>
              <a:spcAft>
                <a:spcPts val="600"/>
              </a:spcAft>
            </a:pPr>
            <a:fld id="{4019B451-98D0-2C41-80B2-1199E4492BFF}" type="slidenum">
              <a:rPr lang="en-US" smtClean="0"/>
              <a:pPr>
                <a:spcAft>
                  <a:spcPts val="600"/>
                </a:spcAft>
              </a:pPr>
              <a:t>20</a:t>
            </a:fld>
            <a:endParaRPr lang="en-US"/>
          </a:p>
        </p:txBody>
      </p:sp>
      <p:pic>
        <p:nvPicPr>
          <p:cNvPr id="10" name="Picture 9" descr="A graph of the same type of income&#10;&#10;AI-generated content may be incorrect.">
            <a:extLst>
              <a:ext uri="{FF2B5EF4-FFF2-40B4-BE49-F238E27FC236}">
                <a16:creationId xmlns:a16="http://schemas.microsoft.com/office/drawing/2014/main" id="{FE908073-9ECA-3360-0924-5694292EE32F}"/>
              </a:ext>
            </a:extLst>
          </p:cNvPr>
          <p:cNvPicPr>
            <a:picLocks noChangeAspect="1"/>
          </p:cNvPicPr>
          <p:nvPr/>
        </p:nvPicPr>
        <p:blipFill>
          <a:blip r:embed="rId3"/>
          <a:stretch>
            <a:fillRect/>
          </a:stretch>
        </p:blipFill>
        <p:spPr>
          <a:xfrm>
            <a:off x="1013428" y="285258"/>
            <a:ext cx="10165143" cy="6071092"/>
          </a:xfrm>
          <a:prstGeom prst="rect">
            <a:avLst/>
          </a:prstGeom>
        </p:spPr>
      </p:pic>
      <p:sp>
        <p:nvSpPr>
          <p:cNvPr id="12" name="TextBox 11">
            <a:extLst>
              <a:ext uri="{FF2B5EF4-FFF2-40B4-BE49-F238E27FC236}">
                <a16:creationId xmlns:a16="http://schemas.microsoft.com/office/drawing/2014/main" id="{0EEA5C9D-C1D1-7965-6132-B20D6C927ECE}"/>
              </a:ext>
            </a:extLst>
          </p:cNvPr>
          <p:cNvSpPr txBox="1"/>
          <p:nvPr/>
        </p:nvSpPr>
        <p:spPr>
          <a:xfrm>
            <a:off x="283335" y="5710019"/>
            <a:ext cx="11736869" cy="646331"/>
          </a:xfrm>
          <a:prstGeom prst="rect">
            <a:avLst/>
          </a:prstGeom>
          <a:solidFill>
            <a:schemeClr val="bg1"/>
          </a:solidFill>
        </p:spPr>
        <p:txBody>
          <a:bodyPr wrap="square" rtlCol="0">
            <a:spAutoFit/>
          </a:bodyPr>
          <a:lstStyle/>
          <a:p>
            <a:r>
              <a:rPr lang="en-US" dirty="0"/>
              <a:t>Auten, G., and D. Splinter. 2024. “Income Inequality in the United States: Using Tax Data to Measure Long-Term Trends.” </a:t>
            </a:r>
            <a:r>
              <a:rPr lang="en-US" i="1" dirty="0"/>
              <a:t>Journal of Political Economy</a:t>
            </a:r>
            <a:r>
              <a:rPr lang="en-US" dirty="0"/>
              <a:t>, 132–37.</a:t>
            </a:r>
          </a:p>
        </p:txBody>
      </p:sp>
    </p:spTree>
    <p:extLst>
      <p:ext uri="{BB962C8B-B14F-4D97-AF65-F5344CB8AC3E}">
        <p14:creationId xmlns:p14="http://schemas.microsoft.com/office/powerpoint/2010/main" val="2988562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4680-CA8C-5538-6A7C-C6BD9EFF5BA6}"/>
              </a:ext>
            </a:extLst>
          </p:cNvPr>
          <p:cNvSpPr>
            <a:spLocks noGrp="1"/>
          </p:cNvSpPr>
          <p:nvPr>
            <p:ph type="title"/>
          </p:nvPr>
        </p:nvSpPr>
        <p:spPr/>
        <p:txBody>
          <a:bodyPr/>
          <a:lstStyle/>
          <a:p>
            <a:r>
              <a:rPr lang="en-US" dirty="0"/>
              <a:t>How Much Has Inequality Really Been Rising?</a:t>
            </a:r>
          </a:p>
        </p:txBody>
      </p:sp>
      <p:sp>
        <p:nvSpPr>
          <p:cNvPr id="3" name="Content Placeholder 2">
            <a:extLst>
              <a:ext uri="{FF2B5EF4-FFF2-40B4-BE49-F238E27FC236}">
                <a16:creationId xmlns:a16="http://schemas.microsoft.com/office/drawing/2014/main" id="{857BFACB-7AFB-05E2-8AEA-98F0A5F565B1}"/>
              </a:ext>
            </a:extLst>
          </p:cNvPr>
          <p:cNvSpPr>
            <a:spLocks noGrp="1"/>
          </p:cNvSpPr>
          <p:nvPr>
            <p:ph idx="1"/>
          </p:nvPr>
        </p:nvSpPr>
        <p:spPr/>
        <p:txBody>
          <a:bodyPr/>
          <a:lstStyle/>
          <a:p>
            <a:pPr marL="0" indent="0">
              <a:buNone/>
            </a:pPr>
            <a:r>
              <a:rPr lang="en-US" dirty="0"/>
              <a:t>There is “a tendency in the PSZ literature to adopt </a:t>
            </a:r>
            <a:r>
              <a:rPr lang="en-US" dirty="0">
                <a:effectLst>
                  <a:glow rad="127000">
                    <a:srgbClr val="FFFF00"/>
                  </a:glow>
                </a:effectLst>
              </a:rPr>
              <a:t>discretionary data construction choices as well as accounting errors that tilt in a non-random direction</a:t>
            </a:r>
            <a:r>
              <a:rPr lang="en-US" dirty="0"/>
              <a:t>. Almost all of their accounting differences with Geloso et al. (2022) and Geloso-Magness (2023) have the effect of exaggerating income inequality at the two tails of the U, whereas almost all of their imputation differences with Auten-Splinter (2023) have the effect of increasing the magnitude and pace of rising inequality after 1980.” (Magness 2024)</a:t>
            </a:r>
          </a:p>
        </p:txBody>
      </p:sp>
      <p:sp>
        <p:nvSpPr>
          <p:cNvPr id="4" name="Footer Placeholder 3">
            <a:extLst>
              <a:ext uri="{FF2B5EF4-FFF2-40B4-BE49-F238E27FC236}">
                <a16:creationId xmlns:a16="http://schemas.microsoft.com/office/drawing/2014/main" id="{8CCC8D44-4E64-AD6A-CF11-9C28E17C7891}"/>
              </a:ext>
            </a:extLst>
          </p:cNvPr>
          <p:cNvSpPr>
            <a:spLocks noGrp="1"/>
          </p:cNvSpPr>
          <p:nvPr>
            <p:ph type="ftr" sz="quarter" idx="11"/>
          </p:nvPr>
        </p:nvSpPr>
        <p:spPr/>
        <p:txBody>
          <a:bodyPr/>
          <a:lstStyle/>
          <a:p>
            <a:r>
              <a:rPr lang="en-US"/>
              <a:t>www.timothyterrell.net</a:t>
            </a:r>
          </a:p>
        </p:txBody>
      </p:sp>
      <p:sp>
        <p:nvSpPr>
          <p:cNvPr id="5" name="Slide Number Placeholder 4">
            <a:extLst>
              <a:ext uri="{FF2B5EF4-FFF2-40B4-BE49-F238E27FC236}">
                <a16:creationId xmlns:a16="http://schemas.microsoft.com/office/drawing/2014/main" id="{02082628-88FB-6C04-E6C6-CB1FC1001B8F}"/>
              </a:ext>
            </a:extLst>
          </p:cNvPr>
          <p:cNvSpPr>
            <a:spLocks noGrp="1"/>
          </p:cNvSpPr>
          <p:nvPr>
            <p:ph type="sldNum" sz="quarter" idx="12"/>
          </p:nvPr>
        </p:nvSpPr>
        <p:spPr/>
        <p:txBody>
          <a:bodyPr/>
          <a:lstStyle/>
          <a:p>
            <a:fld id="{4019B451-98D0-2C41-80B2-1199E4492BFF}" type="slidenum">
              <a:rPr lang="en-US" smtClean="0"/>
              <a:pPr/>
              <a:t>21</a:t>
            </a:fld>
            <a:endParaRPr lang="en-US" dirty="0"/>
          </a:p>
        </p:txBody>
      </p:sp>
    </p:spTree>
    <p:extLst>
      <p:ext uri="{BB962C8B-B14F-4D97-AF65-F5344CB8AC3E}">
        <p14:creationId xmlns:p14="http://schemas.microsoft.com/office/powerpoint/2010/main" val="3102215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235A5A4-CC2A-4291-A6C8-7BBA9F302E83}"/>
              </a:ext>
            </a:extLst>
          </p:cNvPr>
          <p:cNvPicPr>
            <a:picLocks noGrp="1" noChangeAspect="1"/>
          </p:cNvPicPr>
          <p:nvPr>
            <p:ph idx="1"/>
          </p:nvPr>
        </p:nvPicPr>
        <p:blipFill>
          <a:blip r:embed="rId2"/>
          <a:stretch>
            <a:fillRect/>
          </a:stretch>
        </p:blipFill>
        <p:spPr>
          <a:xfrm>
            <a:off x="1843276" y="643466"/>
            <a:ext cx="8505447" cy="5571067"/>
          </a:xfrm>
          <a:prstGeom prst="rect">
            <a:avLst/>
          </a:prstGeom>
        </p:spPr>
      </p:pic>
      <p:sp>
        <p:nvSpPr>
          <p:cNvPr id="4" name="Footer Placeholder 3">
            <a:extLst>
              <a:ext uri="{FF2B5EF4-FFF2-40B4-BE49-F238E27FC236}">
                <a16:creationId xmlns:a16="http://schemas.microsoft.com/office/drawing/2014/main" id="{C68F4963-3FA9-16A3-094F-300020CB64C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www.timothyterrell.net</a:t>
            </a:r>
          </a:p>
        </p:txBody>
      </p:sp>
      <p:sp>
        <p:nvSpPr>
          <p:cNvPr id="5" name="Slide Number Placeholder 4">
            <a:extLst>
              <a:ext uri="{FF2B5EF4-FFF2-40B4-BE49-F238E27FC236}">
                <a16:creationId xmlns:a16="http://schemas.microsoft.com/office/drawing/2014/main" id="{F6D3993D-944F-C40C-5007-2A36524BA36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019B451-98D0-2C41-80B2-1199E4492BFF}" type="slidenum">
              <a:rPr lang="en-US" smtClean="0">
                <a:solidFill>
                  <a:schemeClr val="tx1">
                    <a:tint val="75000"/>
                  </a:schemeClr>
                </a:solidFill>
              </a:rPr>
              <a:pPr>
                <a:spcAft>
                  <a:spcPts val="600"/>
                </a:spcAft>
              </a:pPr>
              <a:t>22</a:t>
            </a:fld>
            <a:endParaRPr lang="en-US">
              <a:solidFill>
                <a:schemeClr val="tx1">
                  <a:tint val="75000"/>
                </a:schemeClr>
              </a:solidFill>
            </a:endParaRPr>
          </a:p>
        </p:txBody>
      </p:sp>
    </p:spTree>
    <p:extLst>
      <p:ext uri="{BB962C8B-B14F-4D97-AF65-F5344CB8AC3E}">
        <p14:creationId xmlns:p14="http://schemas.microsoft.com/office/powerpoint/2010/main" val="702891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a:t>2. “Socialism Works in Europe”</a:t>
            </a:r>
          </a:p>
        </p:txBody>
      </p:sp>
      <p:sp>
        <p:nvSpPr>
          <p:cNvPr id="5" name="Content Placeholder 4"/>
          <p:cNvSpPr>
            <a:spLocks noGrp="1"/>
          </p:cNvSpPr>
          <p:nvPr>
            <p:ph sz="half" idx="1"/>
          </p:nvPr>
        </p:nvSpPr>
        <p:spPr>
          <a:xfrm>
            <a:off x="2247900" y="2220850"/>
            <a:ext cx="3776472" cy="4135501"/>
          </a:xfrm>
        </p:spPr>
        <p:txBody>
          <a:bodyPr>
            <a:normAutofit fontScale="92500" lnSpcReduction="10000"/>
          </a:bodyPr>
          <a:lstStyle/>
          <a:p>
            <a:pPr lvl="1">
              <a:lnSpc>
                <a:spcPct val="120000"/>
              </a:lnSpc>
              <a:spcBef>
                <a:spcPts val="0"/>
              </a:spcBef>
              <a:buFont typeface="+mj-lt"/>
              <a:buAutoNum type="arabicPeriod"/>
            </a:pPr>
            <a:r>
              <a:rPr lang="en-US" sz="1600" i="0" dirty="0"/>
              <a:t>Singapore</a:t>
            </a:r>
          </a:p>
          <a:p>
            <a:pPr lvl="1">
              <a:lnSpc>
                <a:spcPct val="120000"/>
              </a:lnSpc>
              <a:spcBef>
                <a:spcPts val="0"/>
              </a:spcBef>
              <a:buFont typeface="+mj-lt"/>
              <a:buAutoNum type="arabicPeriod"/>
            </a:pPr>
            <a:r>
              <a:rPr lang="en-US" sz="1600" i="0" dirty="0"/>
              <a:t>Hong Kong SAR, China</a:t>
            </a:r>
          </a:p>
          <a:p>
            <a:pPr lvl="1">
              <a:lnSpc>
                <a:spcPct val="120000"/>
              </a:lnSpc>
              <a:spcBef>
                <a:spcPts val="0"/>
              </a:spcBef>
              <a:buFont typeface="+mj-lt"/>
              <a:buAutoNum type="arabicPeriod"/>
            </a:pPr>
            <a:r>
              <a:rPr lang="en-US" sz="1600" i="0" dirty="0"/>
              <a:t>Switzerland</a:t>
            </a:r>
          </a:p>
          <a:p>
            <a:pPr lvl="1">
              <a:lnSpc>
                <a:spcPct val="120000"/>
              </a:lnSpc>
              <a:spcBef>
                <a:spcPts val="0"/>
              </a:spcBef>
              <a:buFont typeface="+mj-lt"/>
              <a:buAutoNum type="arabicPeriod"/>
            </a:pPr>
            <a:r>
              <a:rPr lang="en-US" sz="1600" i="0" dirty="0"/>
              <a:t>New Zealand</a:t>
            </a:r>
          </a:p>
          <a:p>
            <a:pPr lvl="1">
              <a:lnSpc>
                <a:spcPct val="120000"/>
              </a:lnSpc>
              <a:spcBef>
                <a:spcPts val="0"/>
              </a:spcBef>
              <a:buFont typeface="+mj-lt"/>
              <a:buAutoNum type="arabicPeriod"/>
            </a:pPr>
            <a:r>
              <a:rPr lang="en-US" sz="1600" i="0" dirty="0"/>
              <a:t>United States</a:t>
            </a:r>
          </a:p>
          <a:p>
            <a:pPr lvl="1">
              <a:lnSpc>
                <a:spcPct val="120000"/>
              </a:lnSpc>
              <a:spcBef>
                <a:spcPts val="0"/>
              </a:spcBef>
              <a:buFont typeface="+mj-lt"/>
              <a:buAutoNum type="arabicPeriod"/>
            </a:pPr>
            <a:r>
              <a:rPr lang="en-US" sz="1600" i="0" dirty="0"/>
              <a:t>Ireland</a:t>
            </a:r>
          </a:p>
          <a:p>
            <a:pPr lvl="1">
              <a:lnSpc>
                <a:spcPct val="120000"/>
              </a:lnSpc>
              <a:spcBef>
                <a:spcPts val="0"/>
              </a:spcBef>
              <a:buFont typeface="+mj-lt"/>
              <a:buAutoNum type="arabicPeriod"/>
            </a:pPr>
            <a:r>
              <a:rPr lang="en-US" sz="1600" i="0" dirty="0"/>
              <a:t>Denmark</a:t>
            </a:r>
          </a:p>
          <a:p>
            <a:pPr lvl="1">
              <a:lnSpc>
                <a:spcPct val="120000"/>
              </a:lnSpc>
              <a:spcBef>
                <a:spcPts val="0"/>
              </a:spcBef>
              <a:buFont typeface="+mj-lt"/>
              <a:buAutoNum type="arabicPeriod"/>
            </a:pPr>
            <a:r>
              <a:rPr lang="en-US" sz="1600" i="0" dirty="0"/>
              <a:t>Australia</a:t>
            </a:r>
          </a:p>
          <a:p>
            <a:pPr lvl="1">
              <a:lnSpc>
                <a:spcPct val="120000"/>
              </a:lnSpc>
              <a:spcBef>
                <a:spcPts val="0"/>
              </a:spcBef>
              <a:buFont typeface="+mj-lt"/>
              <a:buAutoNum type="arabicPeriod"/>
            </a:pPr>
            <a:r>
              <a:rPr lang="en-US" sz="1600" i="0" dirty="0"/>
              <a:t>United Kingdom</a:t>
            </a:r>
          </a:p>
          <a:p>
            <a:pPr lvl="1">
              <a:lnSpc>
                <a:spcPct val="120000"/>
              </a:lnSpc>
              <a:spcBef>
                <a:spcPts val="0"/>
              </a:spcBef>
              <a:buFont typeface="+mj-lt"/>
              <a:buAutoNum type="arabicPeriod"/>
            </a:pPr>
            <a:r>
              <a:rPr lang="en-US" sz="1600" i="0" dirty="0"/>
              <a:t>Canada</a:t>
            </a:r>
          </a:p>
          <a:p>
            <a:pPr lvl="1">
              <a:lnSpc>
                <a:spcPct val="120000"/>
              </a:lnSpc>
              <a:spcBef>
                <a:spcPts val="0"/>
              </a:spcBef>
              <a:buFont typeface="+mj-lt"/>
              <a:buAutoNum type="arabicPeriod"/>
            </a:pPr>
            <a:r>
              <a:rPr lang="en-US" sz="1600" i="0" dirty="0"/>
              <a:t>Taiwan</a:t>
            </a:r>
          </a:p>
          <a:p>
            <a:pPr lvl="1">
              <a:lnSpc>
                <a:spcPct val="120000"/>
              </a:lnSpc>
              <a:spcBef>
                <a:spcPts val="0"/>
              </a:spcBef>
              <a:buFont typeface="+mj-lt"/>
              <a:buAutoNum type="arabicPeriod"/>
            </a:pPr>
            <a:r>
              <a:rPr lang="en-US" sz="1600" i="0" dirty="0"/>
              <a:t>Estonia (tied for 12</a:t>
            </a:r>
            <a:r>
              <a:rPr lang="en-US" sz="1600" i="0" baseline="30000" dirty="0"/>
              <a:t>th</a:t>
            </a:r>
            <a:r>
              <a:rPr lang="en-US" sz="1600" i="0" dirty="0"/>
              <a:t>)</a:t>
            </a:r>
          </a:p>
          <a:p>
            <a:pPr lvl="1">
              <a:lnSpc>
                <a:spcPct val="120000"/>
              </a:lnSpc>
              <a:spcBef>
                <a:spcPts val="0"/>
              </a:spcBef>
              <a:buFont typeface="+mj-lt"/>
              <a:buAutoNum type="arabicPeriod"/>
            </a:pPr>
            <a:r>
              <a:rPr lang="en-US" sz="1600" i="0" dirty="0"/>
              <a:t>Lithuania (tied for 12</a:t>
            </a:r>
            <a:r>
              <a:rPr lang="en-US" sz="1600" i="0" baseline="30000" dirty="0"/>
              <a:t>th</a:t>
            </a:r>
            <a:r>
              <a:rPr lang="en-US" sz="1600" i="0" dirty="0"/>
              <a:t>)</a:t>
            </a:r>
          </a:p>
          <a:p>
            <a:pPr lvl="1">
              <a:lnSpc>
                <a:spcPct val="120000"/>
              </a:lnSpc>
              <a:spcBef>
                <a:spcPts val="0"/>
              </a:spcBef>
              <a:buFont typeface="+mj-lt"/>
              <a:buAutoNum type="arabicPeriod"/>
            </a:pPr>
            <a:r>
              <a:rPr lang="en-US" sz="1600" i="0" dirty="0"/>
              <a:t>Iceland</a:t>
            </a:r>
          </a:p>
          <a:p>
            <a:pPr lvl="1">
              <a:lnSpc>
                <a:spcPct val="120000"/>
              </a:lnSpc>
              <a:spcBef>
                <a:spcPts val="0"/>
              </a:spcBef>
              <a:buFont typeface="+mj-lt"/>
              <a:buAutoNum type="arabicPeriod"/>
            </a:pPr>
            <a:r>
              <a:rPr lang="en-US" sz="1600" i="0" dirty="0"/>
              <a:t>Luxembourg (tied for 15</a:t>
            </a:r>
            <a:r>
              <a:rPr lang="en-US" sz="1600" i="0" baseline="30000" dirty="0"/>
              <a:t>th</a:t>
            </a:r>
            <a:r>
              <a:rPr lang="en-US" sz="1600" i="0" dirty="0"/>
              <a:t>)</a:t>
            </a:r>
            <a:endParaRPr lang="en-US" i="0" dirty="0"/>
          </a:p>
        </p:txBody>
      </p:sp>
      <p:sp>
        <p:nvSpPr>
          <p:cNvPr id="6" name="Content Placeholder 5"/>
          <p:cNvSpPr>
            <a:spLocks noGrp="1"/>
          </p:cNvSpPr>
          <p:nvPr>
            <p:ph sz="half" idx="2"/>
          </p:nvPr>
        </p:nvSpPr>
        <p:spPr>
          <a:xfrm>
            <a:off x="6172200" y="2220849"/>
            <a:ext cx="3776472" cy="4134429"/>
          </a:xfrm>
        </p:spPr>
        <p:txBody>
          <a:bodyPr>
            <a:normAutofit fontScale="92500" lnSpcReduction="10000"/>
          </a:bodyPr>
          <a:lstStyle/>
          <a:p>
            <a:pPr>
              <a:lnSpc>
                <a:spcPct val="120000"/>
              </a:lnSpc>
              <a:spcBef>
                <a:spcPts val="0"/>
              </a:spcBef>
              <a:buFont typeface="+mj-lt"/>
              <a:buAutoNum type="arabicPeriod" startAt="16"/>
            </a:pPr>
            <a:r>
              <a:rPr lang="en-US" sz="1600" dirty="0"/>
              <a:t>Mauritius (tied for 15</a:t>
            </a:r>
            <a:r>
              <a:rPr lang="en-US" sz="1600" baseline="30000" dirty="0"/>
              <a:t>th</a:t>
            </a:r>
            <a:r>
              <a:rPr lang="en-US" sz="1600" dirty="0"/>
              <a:t>)</a:t>
            </a:r>
          </a:p>
          <a:p>
            <a:pPr>
              <a:lnSpc>
                <a:spcPct val="120000"/>
              </a:lnSpc>
              <a:spcBef>
                <a:spcPts val="0"/>
              </a:spcBef>
              <a:buFont typeface="+mj-lt"/>
              <a:buAutoNum type="arabicPeriod" startAt="16"/>
            </a:pPr>
            <a:r>
              <a:rPr lang="en-US" sz="1600" dirty="0"/>
              <a:t>Czechia</a:t>
            </a:r>
          </a:p>
          <a:p>
            <a:pPr>
              <a:lnSpc>
                <a:spcPct val="120000"/>
              </a:lnSpc>
              <a:spcBef>
                <a:spcPts val="0"/>
              </a:spcBef>
              <a:buFont typeface="+mj-lt"/>
              <a:buAutoNum type="arabicPeriod" startAt="16"/>
            </a:pPr>
            <a:r>
              <a:rPr lang="en-US" sz="1600" dirty="0"/>
              <a:t>Finland</a:t>
            </a:r>
          </a:p>
          <a:p>
            <a:pPr>
              <a:lnSpc>
                <a:spcPct val="120000"/>
              </a:lnSpc>
              <a:spcBef>
                <a:spcPts val="0"/>
              </a:spcBef>
              <a:buFont typeface="+mj-lt"/>
              <a:buAutoNum type="arabicPeriod" startAt="16"/>
            </a:pPr>
            <a:r>
              <a:rPr lang="en-US" sz="1600" dirty="0"/>
              <a:t>Sweden</a:t>
            </a:r>
          </a:p>
          <a:p>
            <a:pPr>
              <a:lnSpc>
                <a:spcPct val="120000"/>
              </a:lnSpc>
              <a:spcBef>
                <a:spcPts val="0"/>
              </a:spcBef>
              <a:buFont typeface="+mj-lt"/>
              <a:buAutoNum type="arabicPeriod" startAt="16"/>
            </a:pPr>
            <a:r>
              <a:rPr lang="en-US" sz="1600" dirty="0"/>
              <a:t>Japan</a:t>
            </a:r>
          </a:p>
          <a:p>
            <a:pPr>
              <a:lnSpc>
                <a:spcPct val="120000"/>
              </a:lnSpc>
              <a:spcBef>
                <a:spcPts val="0"/>
              </a:spcBef>
              <a:buFont typeface="+mj-lt"/>
              <a:buAutoNum type="arabicPeriod" startAt="16"/>
            </a:pPr>
            <a:r>
              <a:rPr lang="en-US" sz="1600" dirty="0"/>
              <a:t>Costa Rica (tied for 21st)</a:t>
            </a:r>
          </a:p>
          <a:p>
            <a:pPr>
              <a:lnSpc>
                <a:spcPct val="120000"/>
              </a:lnSpc>
              <a:spcBef>
                <a:spcPts val="0"/>
              </a:spcBef>
              <a:buFont typeface="+mj-lt"/>
              <a:buAutoNum type="arabicPeriod" startAt="16"/>
            </a:pPr>
            <a:r>
              <a:rPr lang="en-US" sz="1600" dirty="0"/>
              <a:t>Netherlands (tied for 21st</a:t>
            </a:r>
          </a:p>
          <a:p>
            <a:pPr>
              <a:lnSpc>
                <a:spcPct val="120000"/>
              </a:lnSpc>
              <a:spcBef>
                <a:spcPts val="0"/>
              </a:spcBef>
              <a:buFont typeface="+mj-lt"/>
              <a:buAutoNum type="arabicPeriod" startAt="16"/>
            </a:pPr>
            <a:r>
              <a:rPr lang="en-US" sz="1600" dirty="0"/>
              <a:t>Germany (tied for 23</a:t>
            </a:r>
            <a:r>
              <a:rPr lang="en-US" sz="1600" baseline="30000" dirty="0"/>
              <a:t>rd</a:t>
            </a:r>
            <a:r>
              <a:rPr lang="en-US" sz="1600" dirty="0"/>
              <a:t>)</a:t>
            </a:r>
          </a:p>
          <a:p>
            <a:pPr>
              <a:lnSpc>
                <a:spcPct val="120000"/>
              </a:lnSpc>
              <a:spcBef>
                <a:spcPts val="0"/>
              </a:spcBef>
              <a:buFont typeface="+mj-lt"/>
              <a:buAutoNum type="arabicPeriod" startAt="16"/>
            </a:pPr>
            <a:r>
              <a:rPr lang="en-US" sz="1600" dirty="0"/>
              <a:t>Malta (tied for 23</a:t>
            </a:r>
            <a:r>
              <a:rPr lang="en-US" sz="1600" baseline="30000" dirty="0"/>
              <a:t>rd</a:t>
            </a:r>
            <a:r>
              <a:rPr lang="en-US" sz="1600" dirty="0"/>
              <a:t>)</a:t>
            </a:r>
          </a:p>
          <a:p>
            <a:pPr>
              <a:lnSpc>
                <a:spcPct val="120000"/>
              </a:lnSpc>
              <a:spcBef>
                <a:spcPts val="0"/>
              </a:spcBef>
              <a:buFont typeface="+mj-lt"/>
              <a:buAutoNum type="arabicPeriod" startAt="16"/>
            </a:pPr>
            <a:r>
              <a:rPr lang="en-US" sz="1600" dirty="0"/>
              <a:t>Georgia (tied for 25</a:t>
            </a:r>
            <a:r>
              <a:rPr lang="en-US" sz="1600" baseline="30000" dirty="0"/>
              <a:t>th</a:t>
            </a:r>
            <a:r>
              <a:rPr lang="en-US" sz="1600" dirty="0"/>
              <a:t>)</a:t>
            </a:r>
          </a:p>
          <a:p>
            <a:pPr>
              <a:lnSpc>
                <a:spcPct val="120000"/>
              </a:lnSpc>
              <a:spcBef>
                <a:spcPts val="0"/>
              </a:spcBef>
              <a:buFont typeface="+mj-lt"/>
              <a:buAutoNum type="arabicPeriod" startAt="16"/>
            </a:pPr>
            <a:r>
              <a:rPr lang="en-US" sz="1600" dirty="0"/>
              <a:t>Latvia (tied for 25</a:t>
            </a:r>
            <a:r>
              <a:rPr lang="en-US" sz="1600" baseline="30000" dirty="0"/>
              <a:t>th</a:t>
            </a:r>
            <a:r>
              <a:rPr lang="en-US" sz="1600" dirty="0"/>
              <a:t>)</a:t>
            </a:r>
          </a:p>
          <a:p>
            <a:pPr>
              <a:lnSpc>
                <a:spcPct val="120000"/>
              </a:lnSpc>
              <a:spcBef>
                <a:spcPts val="0"/>
              </a:spcBef>
              <a:buFont typeface="+mj-lt"/>
              <a:buAutoNum type="arabicPeriod" startAt="16"/>
            </a:pPr>
            <a:r>
              <a:rPr lang="en-US" sz="1600" dirty="0"/>
              <a:t>Romania</a:t>
            </a:r>
          </a:p>
          <a:p>
            <a:pPr>
              <a:lnSpc>
                <a:spcPct val="120000"/>
              </a:lnSpc>
              <a:spcBef>
                <a:spcPts val="0"/>
              </a:spcBef>
              <a:buFont typeface="+mj-lt"/>
              <a:buAutoNum type="arabicPeriod" startAt="16"/>
            </a:pPr>
            <a:r>
              <a:rPr lang="en-US" sz="1600" dirty="0"/>
              <a:t>Austria</a:t>
            </a:r>
          </a:p>
          <a:p>
            <a:pPr>
              <a:lnSpc>
                <a:spcPct val="120000"/>
              </a:lnSpc>
              <a:spcBef>
                <a:spcPts val="0"/>
              </a:spcBef>
              <a:buFont typeface="+mj-lt"/>
              <a:buAutoNum type="arabicPeriod" startAt="16"/>
            </a:pPr>
            <a:r>
              <a:rPr lang="en-US" sz="1600" dirty="0"/>
              <a:t>Norway</a:t>
            </a:r>
          </a:p>
          <a:p>
            <a:pPr>
              <a:lnSpc>
                <a:spcPct val="120000"/>
              </a:lnSpc>
              <a:spcBef>
                <a:spcPts val="0"/>
              </a:spcBef>
              <a:buFont typeface="+mj-lt"/>
              <a:buAutoNum type="arabicPeriod" startAt="16"/>
            </a:pPr>
            <a:r>
              <a:rPr lang="en-US" sz="1600" dirty="0"/>
              <a:t>Chile</a:t>
            </a:r>
          </a:p>
          <a:p>
            <a:pPr>
              <a:lnSpc>
                <a:spcPct val="120000"/>
              </a:lnSpc>
              <a:spcBef>
                <a:spcPts val="0"/>
              </a:spcBef>
              <a:buFont typeface="+mj-lt"/>
              <a:buAutoNum type="arabicPeriod" startAt="16"/>
            </a:pPr>
            <a:endParaRPr lang="en-US" sz="1600" dirty="0"/>
          </a:p>
        </p:txBody>
      </p:sp>
      <p:sp>
        <p:nvSpPr>
          <p:cNvPr id="10" name="Footer Placeholder 1">
            <a:extLst>
              <a:ext uri="{FF2B5EF4-FFF2-40B4-BE49-F238E27FC236}">
                <a16:creationId xmlns:a16="http://schemas.microsoft.com/office/drawing/2014/main" id="{3CAB4ACA-CE95-B22E-19EE-0692EBAB9BF1}"/>
              </a:ext>
            </a:extLst>
          </p:cNvPr>
          <p:cNvSpPr>
            <a:spLocks noGrp="1"/>
          </p:cNvSpPr>
          <p:nvPr>
            <p:ph type="ftr" sz="quarter" idx="11"/>
          </p:nvPr>
        </p:nvSpPr>
        <p:spPr>
          <a:xfrm>
            <a:off x="3022779" y="6494952"/>
            <a:ext cx="6298842" cy="404614"/>
          </a:xfrm>
        </p:spPr>
        <p:txBody>
          <a:bodyPr/>
          <a:lstStyle/>
          <a:p>
            <a:r>
              <a:rPr lang="en-US" sz="1200" dirty="0"/>
              <a:t>https://</a:t>
            </a:r>
            <a:r>
              <a:rPr lang="en-US" sz="1200" dirty="0" err="1"/>
              <a:t>www.fraserinstitute.org</a:t>
            </a:r>
            <a:r>
              <a:rPr lang="en-US" sz="1200" dirty="0"/>
              <a:t>/sites/default/files/economic-freedom-of-the-world-2023.pdf</a:t>
            </a:r>
          </a:p>
        </p:txBody>
      </p:sp>
      <p:sp>
        <p:nvSpPr>
          <p:cNvPr id="3" name="Slide Number Placeholder 2"/>
          <p:cNvSpPr>
            <a:spLocks noGrp="1"/>
          </p:cNvSpPr>
          <p:nvPr>
            <p:ph type="sldNum" sz="quarter" idx="12"/>
          </p:nvPr>
        </p:nvSpPr>
        <p:spPr/>
        <p:txBody>
          <a:bodyPr/>
          <a:lstStyle/>
          <a:p>
            <a:fld id="{4019B451-98D0-2C41-80B2-1199E4492BFF}" type="slidenum">
              <a:rPr lang="en-US" smtClean="0"/>
              <a:pPr/>
              <a:t>23</a:t>
            </a:fld>
            <a:endParaRPr lang="en-US"/>
          </a:p>
        </p:txBody>
      </p:sp>
      <p:sp>
        <p:nvSpPr>
          <p:cNvPr id="9" name="TextBox 8">
            <a:extLst>
              <a:ext uri="{FF2B5EF4-FFF2-40B4-BE49-F238E27FC236}">
                <a16:creationId xmlns:a16="http://schemas.microsoft.com/office/drawing/2014/main" id="{A582E333-60F8-71DE-2FC0-ADD3E513B972}"/>
              </a:ext>
            </a:extLst>
          </p:cNvPr>
          <p:cNvSpPr txBox="1"/>
          <p:nvPr/>
        </p:nvSpPr>
        <p:spPr>
          <a:xfrm>
            <a:off x="2247900" y="1388780"/>
            <a:ext cx="7700772" cy="738664"/>
          </a:xfrm>
          <a:prstGeom prst="rect">
            <a:avLst/>
          </a:prstGeom>
          <a:noFill/>
        </p:spPr>
        <p:txBody>
          <a:bodyPr wrap="square" rtlCol="0">
            <a:spAutoFit/>
          </a:bodyPr>
          <a:lstStyle/>
          <a:p>
            <a:pPr algn="ctr"/>
            <a:r>
              <a:rPr lang="en-US" dirty="0"/>
              <a:t>Economic Freedom of the World Ranking (2023 annual report; 2021 data)</a:t>
            </a:r>
          </a:p>
          <a:p>
            <a:pPr algn="ctr"/>
            <a:r>
              <a:rPr lang="en-US" sz="2400" b="1" dirty="0"/>
              <a:t>Top 30 Nations</a:t>
            </a:r>
          </a:p>
        </p:txBody>
      </p:sp>
      <p:pic>
        <p:nvPicPr>
          <p:cNvPr id="7" name="Picture 6" descr="A screenshot of a social media post&#10;&#10;AI-generated content may be incorrect.">
            <a:extLst>
              <a:ext uri="{FF2B5EF4-FFF2-40B4-BE49-F238E27FC236}">
                <a16:creationId xmlns:a16="http://schemas.microsoft.com/office/drawing/2014/main" id="{D8DE208F-FB14-528D-5E40-F975A1B5E04F}"/>
              </a:ext>
            </a:extLst>
          </p:cNvPr>
          <p:cNvPicPr>
            <a:picLocks noChangeAspect="1"/>
          </p:cNvPicPr>
          <p:nvPr/>
        </p:nvPicPr>
        <p:blipFill>
          <a:blip r:embed="rId3"/>
          <a:stretch>
            <a:fillRect/>
          </a:stretch>
        </p:blipFill>
        <p:spPr>
          <a:xfrm>
            <a:off x="8512935" y="4655541"/>
            <a:ext cx="3406462" cy="1522718"/>
          </a:xfrm>
          <a:prstGeom prst="rect">
            <a:avLst/>
          </a:prstGeom>
        </p:spPr>
      </p:pic>
    </p:spTree>
    <p:extLst>
      <p:ext uri="{BB962C8B-B14F-4D97-AF65-F5344CB8AC3E}">
        <p14:creationId xmlns:p14="http://schemas.microsoft.com/office/powerpoint/2010/main" val="197199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6"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a:t>2. “Socialism Works in Europe”</a:t>
            </a:r>
          </a:p>
        </p:txBody>
      </p:sp>
      <p:sp>
        <p:nvSpPr>
          <p:cNvPr id="5" name="Content Placeholder 4"/>
          <p:cNvSpPr>
            <a:spLocks noGrp="1"/>
          </p:cNvSpPr>
          <p:nvPr>
            <p:ph sz="half" idx="1"/>
          </p:nvPr>
        </p:nvSpPr>
        <p:spPr>
          <a:xfrm>
            <a:off x="2247900" y="2220850"/>
            <a:ext cx="3776472" cy="4274103"/>
          </a:xfrm>
        </p:spPr>
        <p:txBody>
          <a:bodyPr>
            <a:normAutofit fontScale="92500" lnSpcReduction="10000"/>
          </a:bodyPr>
          <a:lstStyle/>
          <a:p>
            <a:pPr marL="465138" lvl="1" indent="-465138">
              <a:lnSpc>
                <a:spcPct val="120000"/>
              </a:lnSpc>
              <a:spcBef>
                <a:spcPts val="0"/>
              </a:spcBef>
              <a:buFont typeface="+mj-lt"/>
              <a:buAutoNum type="arabicPeriod" startAt="136"/>
            </a:pPr>
            <a:r>
              <a:rPr lang="en-US" sz="1600" i="0" dirty="0"/>
              <a:t>Mauritania</a:t>
            </a:r>
          </a:p>
          <a:p>
            <a:pPr marL="465138" lvl="1" indent="-465138">
              <a:lnSpc>
                <a:spcPct val="120000"/>
              </a:lnSpc>
              <a:spcBef>
                <a:spcPts val="0"/>
              </a:spcBef>
              <a:buFont typeface="+mj-lt"/>
              <a:buAutoNum type="arabicPeriod" startAt="136"/>
            </a:pPr>
            <a:r>
              <a:rPr lang="en-US" sz="1600" i="0" dirty="0"/>
              <a:t>Cameroon</a:t>
            </a:r>
          </a:p>
          <a:p>
            <a:pPr marL="465138" lvl="1" indent="-465138">
              <a:lnSpc>
                <a:spcPct val="120000"/>
              </a:lnSpc>
              <a:spcBef>
                <a:spcPts val="0"/>
              </a:spcBef>
              <a:buFont typeface="+mj-lt"/>
              <a:buAutoNum type="arabicPeriod" startAt="136"/>
            </a:pPr>
            <a:r>
              <a:rPr lang="en-US" sz="1600" i="0" dirty="0"/>
              <a:t>Somalia</a:t>
            </a:r>
          </a:p>
          <a:p>
            <a:pPr marL="465138" lvl="1" indent="-465138">
              <a:lnSpc>
                <a:spcPct val="120000"/>
              </a:lnSpc>
              <a:spcBef>
                <a:spcPts val="0"/>
              </a:spcBef>
              <a:buFont typeface="+mj-lt"/>
              <a:buAutoNum type="arabicPeriod" startAt="136"/>
            </a:pPr>
            <a:r>
              <a:rPr lang="en-US" sz="1600" i="0" dirty="0"/>
              <a:t>Comoros</a:t>
            </a:r>
          </a:p>
          <a:p>
            <a:pPr marL="465138" lvl="1" indent="-465138">
              <a:lnSpc>
                <a:spcPct val="120000"/>
              </a:lnSpc>
              <a:spcBef>
                <a:spcPts val="0"/>
              </a:spcBef>
              <a:buFont typeface="+mj-lt"/>
              <a:buAutoNum type="arabicPeriod" startAt="136"/>
            </a:pPr>
            <a:r>
              <a:rPr lang="en-US" sz="1600" i="0" dirty="0"/>
              <a:t>Guinea</a:t>
            </a:r>
          </a:p>
          <a:p>
            <a:pPr marL="465138" lvl="1" indent="-465138">
              <a:lnSpc>
                <a:spcPct val="120000"/>
              </a:lnSpc>
              <a:spcBef>
                <a:spcPts val="0"/>
              </a:spcBef>
              <a:buFont typeface="+mj-lt"/>
              <a:buAutoNum type="arabicPeriod" startAt="136"/>
            </a:pPr>
            <a:r>
              <a:rPr lang="en-US" sz="1600" i="0" dirty="0"/>
              <a:t>Guinea-Bissau</a:t>
            </a:r>
          </a:p>
          <a:p>
            <a:pPr marL="465138" lvl="1" indent="-465138">
              <a:lnSpc>
                <a:spcPct val="120000"/>
              </a:lnSpc>
              <a:spcBef>
                <a:spcPts val="0"/>
              </a:spcBef>
              <a:buFont typeface="+mj-lt"/>
              <a:buAutoNum type="arabicPeriod" startAt="136"/>
            </a:pPr>
            <a:r>
              <a:rPr lang="en-US" sz="1600" i="0" dirty="0"/>
              <a:t>Suriname</a:t>
            </a:r>
          </a:p>
          <a:p>
            <a:pPr marL="465138" lvl="1" indent="-465138">
              <a:lnSpc>
                <a:spcPct val="120000"/>
              </a:lnSpc>
              <a:spcBef>
                <a:spcPts val="0"/>
              </a:spcBef>
              <a:buFont typeface="+mj-lt"/>
              <a:buAutoNum type="arabicPeriod" startAt="136"/>
            </a:pPr>
            <a:r>
              <a:rPr lang="en-US" sz="1600" i="0" dirty="0"/>
              <a:t>Iraq</a:t>
            </a:r>
          </a:p>
          <a:p>
            <a:pPr marL="465138" lvl="1" indent="-465138">
              <a:lnSpc>
                <a:spcPct val="120000"/>
              </a:lnSpc>
              <a:spcBef>
                <a:spcPts val="0"/>
              </a:spcBef>
              <a:buFont typeface="+mj-lt"/>
              <a:buAutoNum type="arabicPeriod" startAt="136"/>
            </a:pPr>
            <a:r>
              <a:rPr lang="en-US" sz="1600" i="0" dirty="0"/>
              <a:t>Arab Republic of Egypt</a:t>
            </a:r>
          </a:p>
          <a:p>
            <a:pPr marL="465138" lvl="1" indent="-465138">
              <a:lnSpc>
                <a:spcPct val="120000"/>
              </a:lnSpc>
              <a:spcBef>
                <a:spcPts val="0"/>
              </a:spcBef>
              <a:buFont typeface="+mj-lt"/>
              <a:buAutoNum type="arabicPeriod" startAt="136"/>
            </a:pPr>
            <a:r>
              <a:rPr lang="en-US" sz="1600" i="0" dirty="0"/>
              <a:t>Ethiopia</a:t>
            </a:r>
          </a:p>
          <a:p>
            <a:pPr marL="465138" lvl="1" indent="-465138">
              <a:lnSpc>
                <a:spcPct val="120000"/>
              </a:lnSpc>
              <a:spcBef>
                <a:spcPts val="0"/>
              </a:spcBef>
              <a:buFont typeface="+mj-lt"/>
              <a:buAutoNum type="arabicPeriod" startAt="136"/>
            </a:pPr>
            <a:r>
              <a:rPr lang="en-US" sz="1600" i="0" dirty="0"/>
              <a:t>Guyana</a:t>
            </a:r>
          </a:p>
          <a:p>
            <a:pPr marL="465138" lvl="1" indent="-465138">
              <a:lnSpc>
                <a:spcPct val="120000"/>
              </a:lnSpc>
              <a:spcBef>
                <a:spcPts val="0"/>
              </a:spcBef>
              <a:buFont typeface="+mj-lt"/>
              <a:buAutoNum type="arabicPeriod" startAt="136"/>
            </a:pPr>
            <a:r>
              <a:rPr lang="en-US" sz="1600" i="0" dirty="0"/>
              <a:t>Gabon</a:t>
            </a:r>
          </a:p>
          <a:p>
            <a:pPr marL="465138" lvl="1" indent="-465138">
              <a:lnSpc>
                <a:spcPct val="120000"/>
              </a:lnSpc>
              <a:spcBef>
                <a:spcPts val="0"/>
              </a:spcBef>
              <a:buFont typeface="+mj-lt"/>
              <a:buAutoNum type="arabicPeriod" startAt="136"/>
            </a:pPr>
            <a:r>
              <a:rPr lang="en-US" sz="1600" i="0" dirty="0"/>
              <a:t>Burundi</a:t>
            </a:r>
          </a:p>
          <a:p>
            <a:pPr marL="465138" lvl="1" indent="-465138">
              <a:lnSpc>
                <a:spcPct val="120000"/>
              </a:lnSpc>
              <a:spcBef>
                <a:spcPts val="0"/>
              </a:spcBef>
              <a:buFont typeface="+mj-lt"/>
              <a:buAutoNum type="arabicPeriod" startAt="136"/>
            </a:pPr>
            <a:r>
              <a:rPr lang="en-US" sz="1600" i="0" dirty="0"/>
              <a:t>Angola</a:t>
            </a:r>
          </a:p>
          <a:p>
            <a:pPr marL="465138" lvl="1" indent="-465138">
              <a:lnSpc>
                <a:spcPct val="120000"/>
              </a:lnSpc>
              <a:spcBef>
                <a:spcPts val="0"/>
              </a:spcBef>
              <a:buFont typeface="+mj-lt"/>
              <a:buAutoNum type="arabicPeriod" startAt="136"/>
            </a:pPr>
            <a:r>
              <a:rPr lang="en-US" sz="1600" i="0" dirty="0"/>
              <a:t>Dem. Rep. of the Congo </a:t>
            </a:r>
            <a:r>
              <a:rPr lang="en-US" sz="1600" dirty="0"/>
              <a:t>(tied for 150</a:t>
            </a:r>
            <a:r>
              <a:rPr lang="en-US" sz="1600" baseline="30000" dirty="0"/>
              <a:t>th</a:t>
            </a:r>
            <a:r>
              <a:rPr lang="en-US" sz="1600" dirty="0"/>
              <a:t>)</a:t>
            </a:r>
          </a:p>
          <a:p>
            <a:pPr marL="465138" lvl="1" indent="-465138">
              <a:lnSpc>
                <a:spcPct val="120000"/>
              </a:lnSpc>
              <a:spcBef>
                <a:spcPts val="0"/>
              </a:spcBef>
              <a:buFont typeface="+mj-lt"/>
              <a:buAutoNum type="arabicPeriod" startAt="136"/>
            </a:pPr>
            <a:endParaRPr lang="en-US" i="0" dirty="0"/>
          </a:p>
        </p:txBody>
      </p:sp>
      <p:sp>
        <p:nvSpPr>
          <p:cNvPr id="6" name="Content Placeholder 5"/>
          <p:cNvSpPr>
            <a:spLocks noGrp="1"/>
          </p:cNvSpPr>
          <p:nvPr>
            <p:ph sz="half" idx="2"/>
          </p:nvPr>
        </p:nvSpPr>
        <p:spPr>
          <a:xfrm>
            <a:off x="6172200" y="2220849"/>
            <a:ext cx="3776472" cy="4134429"/>
          </a:xfrm>
        </p:spPr>
        <p:txBody>
          <a:bodyPr>
            <a:normAutofit fontScale="92500" lnSpcReduction="10000"/>
          </a:bodyPr>
          <a:lstStyle/>
          <a:p>
            <a:pPr marL="465138" indent="-465138">
              <a:lnSpc>
                <a:spcPct val="120000"/>
              </a:lnSpc>
              <a:spcBef>
                <a:spcPts val="0"/>
              </a:spcBef>
              <a:buFont typeface="+mj-lt"/>
              <a:buAutoNum type="arabicPeriod" startAt="151"/>
            </a:pPr>
            <a:r>
              <a:rPr lang="en-US" sz="1600" dirty="0"/>
              <a:t>Eswatini (tied for 150</a:t>
            </a:r>
            <a:r>
              <a:rPr lang="en-US" sz="1600" baseline="30000" dirty="0"/>
              <a:t>th</a:t>
            </a:r>
            <a:r>
              <a:rPr lang="en-US" sz="1600" dirty="0"/>
              <a:t>)</a:t>
            </a:r>
          </a:p>
          <a:p>
            <a:pPr marL="465138" indent="-465138">
              <a:lnSpc>
                <a:spcPct val="120000"/>
              </a:lnSpc>
              <a:spcBef>
                <a:spcPts val="0"/>
              </a:spcBef>
              <a:buFont typeface="+mj-lt"/>
              <a:buAutoNum type="arabicPeriod" startAt="151"/>
            </a:pPr>
            <a:r>
              <a:rPr lang="en-US" sz="1600" dirty="0"/>
              <a:t>Myanmar (tied for 150</a:t>
            </a:r>
            <a:r>
              <a:rPr lang="en-US" sz="1600" baseline="30000" dirty="0"/>
              <a:t>th</a:t>
            </a:r>
            <a:r>
              <a:rPr lang="en-US" sz="1600" dirty="0"/>
              <a:t>)</a:t>
            </a:r>
          </a:p>
          <a:p>
            <a:pPr marL="465138" indent="-465138">
              <a:lnSpc>
                <a:spcPct val="120000"/>
              </a:lnSpc>
              <a:spcBef>
                <a:spcPts val="0"/>
              </a:spcBef>
              <a:buFont typeface="+mj-lt"/>
              <a:buAutoNum type="arabicPeriod" startAt="151"/>
            </a:pPr>
            <a:r>
              <a:rPr lang="en-US" sz="1600" dirty="0"/>
              <a:t>Chad</a:t>
            </a:r>
          </a:p>
          <a:p>
            <a:pPr marL="465138" indent="-465138">
              <a:lnSpc>
                <a:spcPct val="120000"/>
              </a:lnSpc>
              <a:spcBef>
                <a:spcPts val="0"/>
              </a:spcBef>
              <a:buFont typeface="+mj-lt"/>
              <a:buAutoNum type="arabicPeriod" startAt="151"/>
            </a:pPr>
            <a:r>
              <a:rPr lang="en-US" sz="1600" dirty="0"/>
              <a:t>Lebanon</a:t>
            </a:r>
          </a:p>
          <a:p>
            <a:pPr marL="465138" indent="-465138">
              <a:lnSpc>
                <a:spcPct val="120000"/>
              </a:lnSpc>
              <a:spcBef>
                <a:spcPts val="0"/>
              </a:spcBef>
              <a:buFont typeface="+mj-lt"/>
              <a:buAutoNum type="arabicPeriod" startAt="151"/>
            </a:pPr>
            <a:r>
              <a:rPr lang="en-US" sz="1600" dirty="0"/>
              <a:t>Central African Republic</a:t>
            </a:r>
          </a:p>
          <a:p>
            <a:pPr marL="465138" indent="-465138">
              <a:lnSpc>
                <a:spcPct val="120000"/>
              </a:lnSpc>
              <a:spcBef>
                <a:spcPts val="0"/>
              </a:spcBef>
              <a:buFont typeface="+mj-lt"/>
              <a:buAutoNum type="arabicPeriod" startAt="151"/>
            </a:pPr>
            <a:r>
              <a:rPr lang="en-US" sz="1600" dirty="0"/>
              <a:t>Republic of the Congo</a:t>
            </a:r>
          </a:p>
          <a:p>
            <a:pPr marL="465138" indent="-465138">
              <a:lnSpc>
                <a:spcPct val="120000"/>
              </a:lnSpc>
              <a:spcBef>
                <a:spcPts val="0"/>
              </a:spcBef>
              <a:buFont typeface="+mj-lt"/>
              <a:buAutoNum type="arabicPeriod" startAt="151"/>
            </a:pPr>
            <a:r>
              <a:rPr lang="en-US" sz="1600" dirty="0"/>
              <a:t>Algeria</a:t>
            </a:r>
          </a:p>
          <a:p>
            <a:pPr marL="465138" indent="-465138">
              <a:lnSpc>
                <a:spcPct val="120000"/>
              </a:lnSpc>
              <a:spcBef>
                <a:spcPts val="0"/>
              </a:spcBef>
              <a:buFont typeface="+mj-lt"/>
              <a:buAutoNum type="arabicPeriod" startAt="151"/>
            </a:pPr>
            <a:r>
              <a:rPr lang="en-US" sz="1600" dirty="0"/>
              <a:t>Argentina</a:t>
            </a:r>
          </a:p>
          <a:p>
            <a:pPr marL="465138" indent="-465138">
              <a:lnSpc>
                <a:spcPct val="120000"/>
              </a:lnSpc>
              <a:spcBef>
                <a:spcPts val="0"/>
              </a:spcBef>
              <a:buFont typeface="+mj-lt"/>
              <a:buAutoNum type="arabicPeriod" startAt="151"/>
            </a:pPr>
            <a:r>
              <a:rPr lang="en-US" sz="1600" dirty="0"/>
              <a:t>Libya (tied for 160</a:t>
            </a:r>
            <a:r>
              <a:rPr lang="en-US" sz="1600" baseline="30000" dirty="0"/>
              <a:t>th</a:t>
            </a:r>
            <a:r>
              <a:rPr lang="en-US" sz="1600" dirty="0"/>
              <a:t>)</a:t>
            </a:r>
          </a:p>
          <a:p>
            <a:pPr marL="465138" indent="-465138">
              <a:lnSpc>
                <a:spcPct val="120000"/>
              </a:lnSpc>
              <a:spcBef>
                <a:spcPts val="0"/>
              </a:spcBef>
              <a:buFont typeface="+mj-lt"/>
              <a:buAutoNum type="arabicPeriod" startAt="151"/>
            </a:pPr>
            <a:r>
              <a:rPr lang="en-US" sz="1600" dirty="0"/>
              <a:t>Islamic Republic of Iran (tied for 160</a:t>
            </a:r>
            <a:r>
              <a:rPr lang="en-US" sz="1600" baseline="30000" dirty="0"/>
              <a:t>th</a:t>
            </a:r>
            <a:r>
              <a:rPr lang="en-US" sz="1600" dirty="0"/>
              <a:t>)</a:t>
            </a:r>
          </a:p>
          <a:p>
            <a:pPr marL="465138" indent="-465138">
              <a:lnSpc>
                <a:spcPct val="120000"/>
              </a:lnSpc>
              <a:spcBef>
                <a:spcPts val="0"/>
              </a:spcBef>
              <a:buFont typeface="+mj-lt"/>
              <a:buAutoNum type="arabicPeriod" startAt="151"/>
            </a:pPr>
            <a:r>
              <a:rPr lang="en-US" sz="1600" dirty="0"/>
              <a:t>Republic of Yemen</a:t>
            </a:r>
          </a:p>
          <a:p>
            <a:pPr marL="465138" indent="-465138">
              <a:lnSpc>
                <a:spcPct val="120000"/>
              </a:lnSpc>
              <a:spcBef>
                <a:spcPts val="0"/>
              </a:spcBef>
              <a:buFont typeface="+mj-lt"/>
              <a:buAutoNum type="arabicPeriod" startAt="151"/>
            </a:pPr>
            <a:r>
              <a:rPr lang="en-US" sz="1600" dirty="0"/>
              <a:t>Sudan</a:t>
            </a:r>
          </a:p>
          <a:p>
            <a:pPr marL="465138" indent="-465138">
              <a:lnSpc>
                <a:spcPct val="120000"/>
              </a:lnSpc>
              <a:spcBef>
                <a:spcPts val="0"/>
              </a:spcBef>
              <a:buFont typeface="+mj-lt"/>
              <a:buAutoNum type="arabicPeriod" startAt="151"/>
            </a:pPr>
            <a:r>
              <a:rPr lang="en-US" sz="1600" dirty="0"/>
              <a:t>Syrian Arab Republic</a:t>
            </a:r>
          </a:p>
          <a:p>
            <a:pPr marL="465138" indent="-465138">
              <a:lnSpc>
                <a:spcPct val="120000"/>
              </a:lnSpc>
              <a:spcBef>
                <a:spcPts val="0"/>
              </a:spcBef>
              <a:buFont typeface="+mj-lt"/>
              <a:buAutoNum type="arabicPeriod" startAt="151"/>
            </a:pPr>
            <a:r>
              <a:rPr lang="en-US" sz="1600" dirty="0"/>
              <a:t>Zimbabwe</a:t>
            </a:r>
          </a:p>
          <a:p>
            <a:pPr marL="465138" indent="-465138">
              <a:lnSpc>
                <a:spcPct val="120000"/>
              </a:lnSpc>
              <a:spcBef>
                <a:spcPts val="0"/>
              </a:spcBef>
              <a:buFont typeface="+mj-lt"/>
              <a:buAutoNum type="arabicPeriod" startAt="151"/>
            </a:pPr>
            <a:r>
              <a:rPr lang="en-US" sz="1600" dirty="0"/>
              <a:t>Venezuela</a:t>
            </a:r>
          </a:p>
          <a:p>
            <a:pPr>
              <a:lnSpc>
                <a:spcPct val="120000"/>
              </a:lnSpc>
              <a:spcBef>
                <a:spcPts val="0"/>
              </a:spcBef>
              <a:buFont typeface="+mj-lt"/>
              <a:buAutoNum type="arabicPeriod" startAt="151"/>
            </a:pPr>
            <a:endParaRPr lang="en-US" sz="1600" dirty="0"/>
          </a:p>
        </p:txBody>
      </p:sp>
      <p:sp>
        <p:nvSpPr>
          <p:cNvPr id="2" name="Footer Placeholder 1"/>
          <p:cNvSpPr>
            <a:spLocks noGrp="1"/>
          </p:cNvSpPr>
          <p:nvPr>
            <p:ph type="ftr" sz="quarter" idx="11"/>
          </p:nvPr>
        </p:nvSpPr>
        <p:spPr>
          <a:xfrm>
            <a:off x="3022779" y="6494952"/>
            <a:ext cx="6298842" cy="404614"/>
          </a:xfrm>
        </p:spPr>
        <p:txBody>
          <a:bodyPr/>
          <a:lstStyle/>
          <a:p>
            <a:r>
              <a:rPr lang="en-US" sz="1200" dirty="0"/>
              <a:t>https://</a:t>
            </a:r>
            <a:r>
              <a:rPr lang="en-US" sz="1200" dirty="0" err="1"/>
              <a:t>www.fraserinstitute.org</a:t>
            </a:r>
            <a:r>
              <a:rPr lang="en-US" sz="1200" dirty="0"/>
              <a:t>/sites/default/files/economic-freedom-of-the-world-2023.pdf</a:t>
            </a:r>
          </a:p>
        </p:txBody>
      </p:sp>
      <p:sp>
        <p:nvSpPr>
          <p:cNvPr id="3" name="Slide Number Placeholder 2"/>
          <p:cNvSpPr>
            <a:spLocks noGrp="1"/>
          </p:cNvSpPr>
          <p:nvPr>
            <p:ph type="sldNum" sz="quarter" idx="12"/>
          </p:nvPr>
        </p:nvSpPr>
        <p:spPr/>
        <p:txBody>
          <a:bodyPr/>
          <a:lstStyle/>
          <a:p>
            <a:fld id="{4019B451-98D0-2C41-80B2-1199E4492BFF}" type="slidenum">
              <a:rPr lang="en-US" smtClean="0"/>
              <a:pPr/>
              <a:t>24</a:t>
            </a:fld>
            <a:endParaRPr lang="en-US"/>
          </a:p>
        </p:txBody>
      </p:sp>
      <p:sp>
        <p:nvSpPr>
          <p:cNvPr id="7" name="TextBox 6"/>
          <p:cNvSpPr txBox="1"/>
          <p:nvPr/>
        </p:nvSpPr>
        <p:spPr>
          <a:xfrm>
            <a:off x="2247900" y="1388780"/>
            <a:ext cx="7700772" cy="738664"/>
          </a:xfrm>
          <a:prstGeom prst="rect">
            <a:avLst/>
          </a:prstGeom>
          <a:noFill/>
        </p:spPr>
        <p:txBody>
          <a:bodyPr wrap="square" rtlCol="0">
            <a:spAutoFit/>
          </a:bodyPr>
          <a:lstStyle/>
          <a:p>
            <a:pPr algn="ctr"/>
            <a:r>
              <a:rPr lang="en-US" dirty="0"/>
              <a:t>Economic Freedom of the World Ranking (2023 annual report; 2021 data)</a:t>
            </a:r>
          </a:p>
          <a:p>
            <a:pPr algn="ctr"/>
            <a:r>
              <a:rPr lang="en-US" sz="2400" b="1" dirty="0"/>
              <a:t>Bottom 30 Nations</a:t>
            </a:r>
          </a:p>
        </p:txBody>
      </p:sp>
    </p:spTree>
    <p:extLst>
      <p:ext uri="{BB962C8B-B14F-4D97-AF65-F5344CB8AC3E}">
        <p14:creationId xmlns:p14="http://schemas.microsoft.com/office/powerpoint/2010/main" val="10762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6"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8DBF-10A7-E8FD-588D-B3073D8F79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CAF8AE-88D4-9FCB-4DE6-28F770A92E77}"/>
              </a:ext>
            </a:extLst>
          </p:cNvPr>
          <p:cNvSpPr>
            <a:spLocks noGrp="1"/>
          </p:cNvSpPr>
          <p:nvPr>
            <p:ph type="title"/>
          </p:nvPr>
        </p:nvSpPr>
        <p:spPr/>
        <p:txBody>
          <a:bodyPr>
            <a:normAutofit/>
          </a:bodyPr>
          <a:lstStyle/>
          <a:p>
            <a:r>
              <a:rPr lang="en-US" sz="3600" b="1" dirty="0"/>
              <a:t>2. “Socialism Works in Europe”</a:t>
            </a:r>
          </a:p>
        </p:txBody>
      </p:sp>
      <p:sp>
        <p:nvSpPr>
          <p:cNvPr id="5" name="Content Placeholder 4">
            <a:extLst>
              <a:ext uri="{FF2B5EF4-FFF2-40B4-BE49-F238E27FC236}">
                <a16:creationId xmlns:a16="http://schemas.microsoft.com/office/drawing/2014/main" id="{1B3A26AE-69B0-CF43-BF7E-26D16151E8CA}"/>
              </a:ext>
            </a:extLst>
          </p:cNvPr>
          <p:cNvSpPr>
            <a:spLocks noGrp="1"/>
          </p:cNvSpPr>
          <p:nvPr>
            <p:ph sz="half" idx="1"/>
          </p:nvPr>
        </p:nvSpPr>
        <p:spPr>
          <a:xfrm>
            <a:off x="2247900" y="2220850"/>
            <a:ext cx="3776472" cy="4274103"/>
          </a:xfrm>
        </p:spPr>
        <p:txBody>
          <a:bodyPr>
            <a:normAutofit fontScale="92500" lnSpcReduction="10000"/>
          </a:bodyPr>
          <a:lstStyle/>
          <a:p>
            <a:pPr marL="465138" lvl="1" indent="-465138">
              <a:lnSpc>
                <a:spcPct val="120000"/>
              </a:lnSpc>
              <a:spcBef>
                <a:spcPts val="0"/>
              </a:spcBef>
              <a:buFont typeface="+mj-lt"/>
              <a:buAutoNum type="arabicPeriod" startAt="136"/>
            </a:pPr>
            <a:r>
              <a:rPr lang="en-US" sz="1600" b="1" i="0" dirty="0"/>
              <a:t>Mauritania</a:t>
            </a:r>
          </a:p>
          <a:p>
            <a:pPr marL="465138" lvl="1" indent="-465138">
              <a:lnSpc>
                <a:spcPct val="120000"/>
              </a:lnSpc>
              <a:spcBef>
                <a:spcPts val="0"/>
              </a:spcBef>
              <a:buFont typeface="+mj-lt"/>
              <a:buAutoNum type="arabicPeriod" startAt="136"/>
            </a:pPr>
            <a:r>
              <a:rPr lang="en-US" sz="1600" b="1" i="0" dirty="0"/>
              <a:t>Cameroon</a:t>
            </a:r>
          </a:p>
          <a:p>
            <a:pPr marL="465138" lvl="1" indent="-465138">
              <a:lnSpc>
                <a:spcPct val="120000"/>
              </a:lnSpc>
              <a:spcBef>
                <a:spcPts val="0"/>
              </a:spcBef>
              <a:buFont typeface="+mj-lt"/>
              <a:buAutoNum type="arabicPeriod" startAt="136"/>
            </a:pPr>
            <a:r>
              <a:rPr lang="en-US" sz="1600" b="1" i="0" dirty="0"/>
              <a:t>Somalia</a:t>
            </a:r>
          </a:p>
          <a:p>
            <a:pPr marL="465138" lvl="1" indent="-465138">
              <a:lnSpc>
                <a:spcPct val="120000"/>
              </a:lnSpc>
              <a:spcBef>
                <a:spcPts val="0"/>
              </a:spcBef>
              <a:buFont typeface="+mj-lt"/>
              <a:buAutoNum type="arabicPeriod" startAt="136"/>
            </a:pPr>
            <a:r>
              <a:rPr lang="en-US" sz="1600" b="1" i="0" dirty="0"/>
              <a:t>Comoros</a:t>
            </a:r>
          </a:p>
          <a:p>
            <a:pPr marL="465138" lvl="1" indent="-465138">
              <a:lnSpc>
                <a:spcPct val="120000"/>
              </a:lnSpc>
              <a:spcBef>
                <a:spcPts val="0"/>
              </a:spcBef>
              <a:buFont typeface="+mj-lt"/>
              <a:buAutoNum type="arabicPeriod" startAt="136"/>
            </a:pPr>
            <a:r>
              <a:rPr lang="en-US" sz="1600" b="1" i="0" dirty="0"/>
              <a:t>Guinea</a:t>
            </a:r>
          </a:p>
          <a:p>
            <a:pPr marL="465138" lvl="1" indent="-465138">
              <a:lnSpc>
                <a:spcPct val="120000"/>
              </a:lnSpc>
              <a:spcBef>
                <a:spcPts val="0"/>
              </a:spcBef>
              <a:buFont typeface="+mj-lt"/>
              <a:buAutoNum type="arabicPeriod" startAt="136"/>
            </a:pPr>
            <a:r>
              <a:rPr lang="en-US" sz="1600" b="1" i="0" dirty="0"/>
              <a:t>Guinea-Bissau</a:t>
            </a:r>
          </a:p>
          <a:p>
            <a:pPr marL="465138" lvl="1" indent="-465138">
              <a:lnSpc>
                <a:spcPct val="120000"/>
              </a:lnSpc>
              <a:spcBef>
                <a:spcPts val="0"/>
              </a:spcBef>
              <a:buFont typeface="+mj-lt"/>
              <a:buAutoNum type="arabicPeriod" startAt="136"/>
            </a:pPr>
            <a:r>
              <a:rPr lang="en-US" sz="1600" i="0" dirty="0"/>
              <a:t>Suriname</a:t>
            </a:r>
          </a:p>
          <a:p>
            <a:pPr marL="465138" lvl="1" indent="-465138">
              <a:lnSpc>
                <a:spcPct val="120000"/>
              </a:lnSpc>
              <a:spcBef>
                <a:spcPts val="0"/>
              </a:spcBef>
              <a:buFont typeface="+mj-lt"/>
              <a:buAutoNum type="arabicPeriod" startAt="136"/>
            </a:pPr>
            <a:r>
              <a:rPr lang="en-US" sz="1600" i="0" dirty="0"/>
              <a:t>Iraq</a:t>
            </a:r>
          </a:p>
          <a:p>
            <a:pPr marL="465138" lvl="1" indent="-465138">
              <a:lnSpc>
                <a:spcPct val="120000"/>
              </a:lnSpc>
              <a:spcBef>
                <a:spcPts val="0"/>
              </a:spcBef>
              <a:buFont typeface="+mj-lt"/>
              <a:buAutoNum type="arabicPeriod" startAt="136"/>
            </a:pPr>
            <a:r>
              <a:rPr lang="en-US" sz="1600" b="1" i="0" dirty="0"/>
              <a:t>Arab Republic of Egypt</a:t>
            </a:r>
          </a:p>
          <a:p>
            <a:pPr marL="465138" lvl="1" indent="-465138">
              <a:lnSpc>
                <a:spcPct val="120000"/>
              </a:lnSpc>
              <a:spcBef>
                <a:spcPts val="0"/>
              </a:spcBef>
              <a:buFont typeface="+mj-lt"/>
              <a:buAutoNum type="arabicPeriod" startAt="136"/>
            </a:pPr>
            <a:r>
              <a:rPr lang="en-US" sz="1600" b="1" i="0" dirty="0"/>
              <a:t>Ethiopia</a:t>
            </a:r>
          </a:p>
          <a:p>
            <a:pPr marL="465138" lvl="1" indent="-465138">
              <a:lnSpc>
                <a:spcPct val="120000"/>
              </a:lnSpc>
              <a:spcBef>
                <a:spcPts val="0"/>
              </a:spcBef>
              <a:buFont typeface="+mj-lt"/>
              <a:buAutoNum type="arabicPeriod" startAt="136"/>
            </a:pPr>
            <a:r>
              <a:rPr lang="en-US" sz="1600" i="0" dirty="0"/>
              <a:t>Guyana</a:t>
            </a:r>
          </a:p>
          <a:p>
            <a:pPr marL="465138" lvl="1" indent="-465138">
              <a:lnSpc>
                <a:spcPct val="120000"/>
              </a:lnSpc>
              <a:spcBef>
                <a:spcPts val="0"/>
              </a:spcBef>
              <a:buFont typeface="+mj-lt"/>
              <a:buAutoNum type="arabicPeriod" startAt="136"/>
            </a:pPr>
            <a:r>
              <a:rPr lang="en-US" sz="1600" b="1" i="0" dirty="0"/>
              <a:t>Gabon</a:t>
            </a:r>
          </a:p>
          <a:p>
            <a:pPr marL="465138" lvl="1" indent="-465138">
              <a:lnSpc>
                <a:spcPct val="120000"/>
              </a:lnSpc>
              <a:spcBef>
                <a:spcPts val="0"/>
              </a:spcBef>
              <a:buFont typeface="+mj-lt"/>
              <a:buAutoNum type="arabicPeriod" startAt="136"/>
            </a:pPr>
            <a:r>
              <a:rPr lang="en-US" sz="1600" b="1" i="0" dirty="0"/>
              <a:t>Burundi</a:t>
            </a:r>
          </a:p>
          <a:p>
            <a:pPr marL="465138" lvl="1" indent="-465138">
              <a:lnSpc>
                <a:spcPct val="120000"/>
              </a:lnSpc>
              <a:spcBef>
                <a:spcPts val="0"/>
              </a:spcBef>
              <a:buFont typeface="+mj-lt"/>
              <a:buAutoNum type="arabicPeriod" startAt="136"/>
            </a:pPr>
            <a:r>
              <a:rPr lang="en-US" sz="1600" b="1" i="0" dirty="0"/>
              <a:t>Angola</a:t>
            </a:r>
          </a:p>
          <a:p>
            <a:pPr marL="465138" lvl="1" indent="-465138">
              <a:lnSpc>
                <a:spcPct val="120000"/>
              </a:lnSpc>
              <a:spcBef>
                <a:spcPts val="0"/>
              </a:spcBef>
              <a:buFont typeface="+mj-lt"/>
              <a:buAutoNum type="arabicPeriod" startAt="136"/>
            </a:pPr>
            <a:r>
              <a:rPr lang="en-US" sz="1600" b="1" i="0" dirty="0"/>
              <a:t>Dem. Rep. of the Congo </a:t>
            </a:r>
            <a:r>
              <a:rPr lang="en-US" sz="1600" dirty="0"/>
              <a:t>(tied for 150</a:t>
            </a:r>
            <a:r>
              <a:rPr lang="en-US" sz="1600" baseline="30000" dirty="0"/>
              <a:t>th</a:t>
            </a:r>
            <a:r>
              <a:rPr lang="en-US" sz="1600" dirty="0"/>
              <a:t>)</a:t>
            </a:r>
          </a:p>
          <a:p>
            <a:pPr marL="465138" lvl="1" indent="-465138">
              <a:lnSpc>
                <a:spcPct val="120000"/>
              </a:lnSpc>
              <a:spcBef>
                <a:spcPts val="0"/>
              </a:spcBef>
              <a:buFont typeface="+mj-lt"/>
              <a:buAutoNum type="arabicPeriod" startAt="136"/>
            </a:pPr>
            <a:endParaRPr lang="en-US" i="0" dirty="0"/>
          </a:p>
        </p:txBody>
      </p:sp>
      <p:sp>
        <p:nvSpPr>
          <p:cNvPr id="6" name="Content Placeholder 5">
            <a:extLst>
              <a:ext uri="{FF2B5EF4-FFF2-40B4-BE49-F238E27FC236}">
                <a16:creationId xmlns:a16="http://schemas.microsoft.com/office/drawing/2014/main" id="{DB7B007E-5713-AAC7-81AF-44F5D623EF83}"/>
              </a:ext>
            </a:extLst>
          </p:cNvPr>
          <p:cNvSpPr>
            <a:spLocks noGrp="1"/>
          </p:cNvSpPr>
          <p:nvPr>
            <p:ph sz="half" idx="2"/>
          </p:nvPr>
        </p:nvSpPr>
        <p:spPr>
          <a:xfrm>
            <a:off x="6172200" y="2220849"/>
            <a:ext cx="3776472" cy="4134429"/>
          </a:xfrm>
        </p:spPr>
        <p:txBody>
          <a:bodyPr>
            <a:normAutofit fontScale="92500" lnSpcReduction="10000"/>
          </a:bodyPr>
          <a:lstStyle/>
          <a:p>
            <a:pPr marL="465138" indent="-465138">
              <a:lnSpc>
                <a:spcPct val="120000"/>
              </a:lnSpc>
              <a:spcBef>
                <a:spcPts val="0"/>
              </a:spcBef>
              <a:buFont typeface="+mj-lt"/>
              <a:buAutoNum type="arabicPeriod" startAt="151"/>
            </a:pPr>
            <a:r>
              <a:rPr lang="en-US" sz="1600" b="1" dirty="0"/>
              <a:t>Eswatini</a:t>
            </a:r>
            <a:r>
              <a:rPr lang="en-US" sz="1600" dirty="0"/>
              <a:t> (tied for 150</a:t>
            </a:r>
            <a:r>
              <a:rPr lang="en-US" sz="1600" baseline="30000" dirty="0"/>
              <a:t>th</a:t>
            </a:r>
            <a:r>
              <a:rPr lang="en-US" sz="1600" dirty="0"/>
              <a:t>)</a:t>
            </a:r>
          </a:p>
          <a:p>
            <a:pPr marL="465138" indent="-465138">
              <a:lnSpc>
                <a:spcPct val="120000"/>
              </a:lnSpc>
              <a:spcBef>
                <a:spcPts val="0"/>
              </a:spcBef>
              <a:buFont typeface="+mj-lt"/>
              <a:buAutoNum type="arabicPeriod" startAt="151"/>
            </a:pPr>
            <a:r>
              <a:rPr lang="en-US" sz="1600" dirty="0"/>
              <a:t>Myanmar (tied for 150</a:t>
            </a:r>
            <a:r>
              <a:rPr lang="en-US" sz="1600" baseline="30000" dirty="0"/>
              <a:t>th</a:t>
            </a:r>
            <a:r>
              <a:rPr lang="en-US" sz="1600" dirty="0"/>
              <a:t>)</a:t>
            </a:r>
          </a:p>
          <a:p>
            <a:pPr marL="465138" indent="-465138">
              <a:lnSpc>
                <a:spcPct val="120000"/>
              </a:lnSpc>
              <a:spcBef>
                <a:spcPts val="0"/>
              </a:spcBef>
              <a:buFont typeface="+mj-lt"/>
              <a:buAutoNum type="arabicPeriod" startAt="151"/>
            </a:pPr>
            <a:r>
              <a:rPr lang="en-US" sz="1600" b="1" dirty="0"/>
              <a:t>Chad</a:t>
            </a:r>
          </a:p>
          <a:p>
            <a:pPr marL="465138" indent="-465138">
              <a:lnSpc>
                <a:spcPct val="120000"/>
              </a:lnSpc>
              <a:spcBef>
                <a:spcPts val="0"/>
              </a:spcBef>
              <a:buFont typeface="+mj-lt"/>
              <a:buAutoNum type="arabicPeriod" startAt="151"/>
            </a:pPr>
            <a:r>
              <a:rPr lang="en-US" sz="1600" dirty="0"/>
              <a:t>Lebanon</a:t>
            </a:r>
          </a:p>
          <a:p>
            <a:pPr marL="465138" indent="-465138">
              <a:lnSpc>
                <a:spcPct val="120000"/>
              </a:lnSpc>
              <a:spcBef>
                <a:spcPts val="0"/>
              </a:spcBef>
              <a:buFont typeface="+mj-lt"/>
              <a:buAutoNum type="arabicPeriod" startAt="151"/>
            </a:pPr>
            <a:r>
              <a:rPr lang="en-US" sz="1600" b="1" dirty="0"/>
              <a:t>Central African Republic</a:t>
            </a:r>
          </a:p>
          <a:p>
            <a:pPr marL="465138" indent="-465138">
              <a:lnSpc>
                <a:spcPct val="120000"/>
              </a:lnSpc>
              <a:spcBef>
                <a:spcPts val="0"/>
              </a:spcBef>
              <a:buFont typeface="+mj-lt"/>
              <a:buAutoNum type="arabicPeriod" startAt="151"/>
            </a:pPr>
            <a:r>
              <a:rPr lang="en-US" sz="1600" b="1" dirty="0"/>
              <a:t>Republic of the Congo</a:t>
            </a:r>
          </a:p>
          <a:p>
            <a:pPr marL="465138" indent="-465138">
              <a:lnSpc>
                <a:spcPct val="120000"/>
              </a:lnSpc>
              <a:spcBef>
                <a:spcPts val="0"/>
              </a:spcBef>
              <a:buFont typeface="+mj-lt"/>
              <a:buAutoNum type="arabicPeriod" startAt="151"/>
            </a:pPr>
            <a:r>
              <a:rPr lang="en-US" sz="1600" b="1" dirty="0"/>
              <a:t>Algeria</a:t>
            </a:r>
          </a:p>
          <a:p>
            <a:pPr marL="465138" indent="-465138">
              <a:lnSpc>
                <a:spcPct val="120000"/>
              </a:lnSpc>
              <a:spcBef>
                <a:spcPts val="0"/>
              </a:spcBef>
              <a:buFont typeface="+mj-lt"/>
              <a:buAutoNum type="arabicPeriod" startAt="151"/>
            </a:pPr>
            <a:r>
              <a:rPr lang="en-US" sz="1600" dirty="0"/>
              <a:t>Argentina</a:t>
            </a:r>
          </a:p>
          <a:p>
            <a:pPr marL="465138" indent="-465138">
              <a:lnSpc>
                <a:spcPct val="120000"/>
              </a:lnSpc>
              <a:spcBef>
                <a:spcPts val="0"/>
              </a:spcBef>
              <a:buFont typeface="+mj-lt"/>
              <a:buAutoNum type="arabicPeriod" startAt="151"/>
            </a:pPr>
            <a:r>
              <a:rPr lang="en-US" sz="1600" b="1" dirty="0"/>
              <a:t>Libya</a:t>
            </a:r>
            <a:r>
              <a:rPr lang="en-US" sz="1600" dirty="0"/>
              <a:t> (tied for 160</a:t>
            </a:r>
            <a:r>
              <a:rPr lang="en-US" sz="1600" baseline="30000" dirty="0"/>
              <a:t>th</a:t>
            </a:r>
            <a:r>
              <a:rPr lang="en-US" sz="1600" dirty="0"/>
              <a:t>)</a:t>
            </a:r>
          </a:p>
          <a:p>
            <a:pPr marL="465138" indent="-465138">
              <a:lnSpc>
                <a:spcPct val="120000"/>
              </a:lnSpc>
              <a:spcBef>
                <a:spcPts val="0"/>
              </a:spcBef>
              <a:buFont typeface="+mj-lt"/>
              <a:buAutoNum type="arabicPeriod" startAt="151"/>
            </a:pPr>
            <a:r>
              <a:rPr lang="en-US" sz="1600" dirty="0"/>
              <a:t>Islamic Republic of Iran (tied for 160</a:t>
            </a:r>
            <a:r>
              <a:rPr lang="en-US" sz="1600" baseline="30000" dirty="0"/>
              <a:t>th</a:t>
            </a:r>
            <a:r>
              <a:rPr lang="en-US" sz="1600" dirty="0"/>
              <a:t>)</a:t>
            </a:r>
          </a:p>
          <a:p>
            <a:pPr marL="465138" indent="-465138">
              <a:lnSpc>
                <a:spcPct val="120000"/>
              </a:lnSpc>
              <a:spcBef>
                <a:spcPts val="0"/>
              </a:spcBef>
              <a:buFont typeface="+mj-lt"/>
              <a:buAutoNum type="arabicPeriod" startAt="151"/>
            </a:pPr>
            <a:r>
              <a:rPr lang="en-US" sz="1600" dirty="0"/>
              <a:t>Republic of Yemen</a:t>
            </a:r>
          </a:p>
          <a:p>
            <a:pPr marL="465138" indent="-465138">
              <a:lnSpc>
                <a:spcPct val="120000"/>
              </a:lnSpc>
              <a:spcBef>
                <a:spcPts val="0"/>
              </a:spcBef>
              <a:buFont typeface="+mj-lt"/>
              <a:buAutoNum type="arabicPeriod" startAt="151"/>
            </a:pPr>
            <a:r>
              <a:rPr lang="en-US" sz="1600" b="1" dirty="0"/>
              <a:t>Sudan</a:t>
            </a:r>
          </a:p>
          <a:p>
            <a:pPr marL="465138" indent="-465138">
              <a:lnSpc>
                <a:spcPct val="120000"/>
              </a:lnSpc>
              <a:spcBef>
                <a:spcPts val="0"/>
              </a:spcBef>
              <a:buFont typeface="+mj-lt"/>
              <a:buAutoNum type="arabicPeriod" startAt="151"/>
            </a:pPr>
            <a:r>
              <a:rPr lang="en-US" sz="1600" dirty="0"/>
              <a:t>Syrian Arab Republic</a:t>
            </a:r>
          </a:p>
          <a:p>
            <a:pPr marL="465138" indent="-465138">
              <a:lnSpc>
                <a:spcPct val="120000"/>
              </a:lnSpc>
              <a:spcBef>
                <a:spcPts val="0"/>
              </a:spcBef>
              <a:buFont typeface="+mj-lt"/>
              <a:buAutoNum type="arabicPeriod" startAt="151"/>
            </a:pPr>
            <a:r>
              <a:rPr lang="en-US" sz="1600" b="1" dirty="0"/>
              <a:t>Zimbabwe</a:t>
            </a:r>
          </a:p>
          <a:p>
            <a:pPr marL="465138" indent="-465138">
              <a:lnSpc>
                <a:spcPct val="120000"/>
              </a:lnSpc>
              <a:spcBef>
                <a:spcPts val="0"/>
              </a:spcBef>
              <a:buFont typeface="+mj-lt"/>
              <a:buAutoNum type="arabicPeriod" startAt="151"/>
            </a:pPr>
            <a:r>
              <a:rPr lang="en-US" sz="1600" dirty="0"/>
              <a:t>Venezuela</a:t>
            </a:r>
          </a:p>
          <a:p>
            <a:pPr>
              <a:lnSpc>
                <a:spcPct val="120000"/>
              </a:lnSpc>
              <a:spcBef>
                <a:spcPts val="0"/>
              </a:spcBef>
              <a:buFont typeface="+mj-lt"/>
              <a:buAutoNum type="arabicPeriod" startAt="151"/>
            </a:pPr>
            <a:endParaRPr lang="en-US" sz="1600" dirty="0"/>
          </a:p>
        </p:txBody>
      </p:sp>
      <p:sp>
        <p:nvSpPr>
          <p:cNvPr id="2" name="Footer Placeholder 1">
            <a:extLst>
              <a:ext uri="{FF2B5EF4-FFF2-40B4-BE49-F238E27FC236}">
                <a16:creationId xmlns:a16="http://schemas.microsoft.com/office/drawing/2014/main" id="{193B45A9-6D52-1791-980F-EDAA18ECCE83}"/>
              </a:ext>
            </a:extLst>
          </p:cNvPr>
          <p:cNvSpPr>
            <a:spLocks noGrp="1"/>
          </p:cNvSpPr>
          <p:nvPr>
            <p:ph type="ftr" sz="quarter" idx="11"/>
          </p:nvPr>
        </p:nvSpPr>
        <p:spPr>
          <a:xfrm>
            <a:off x="3022779" y="6494952"/>
            <a:ext cx="6298842" cy="404614"/>
          </a:xfrm>
        </p:spPr>
        <p:txBody>
          <a:bodyPr/>
          <a:lstStyle/>
          <a:p>
            <a:r>
              <a:rPr lang="en-US" sz="1200" dirty="0"/>
              <a:t>https://</a:t>
            </a:r>
            <a:r>
              <a:rPr lang="en-US" sz="1200" dirty="0" err="1"/>
              <a:t>www.fraserinstitute.org</a:t>
            </a:r>
            <a:r>
              <a:rPr lang="en-US" sz="1200" dirty="0"/>
              <a:t>/sites/default/files/economic-freedom-of-the-world-2023.pdf</a:t>
            </a:r>
          </a:p>
        </p:txBody>
      </p:sp>
      <p:sp>
        <p:nvSpPr>
          <p:cNvPr id="3" name="Slide Number Placeholder 2">
            <a:extLst>
              <a:ext uri="{FF2B5EF4-FFF2-40B4-BE49-F238E27FC236}">
                <a16:creationId xmlns:a16="http://schemas.microsoft.com/office/drawing/2014/main" id="{1E60775F-D747-07BE-EA0F-AB07CA04D3A9}"/>
              </a:ext>
            </a:extLst>
          </p:cNvPr>
          <p:cNvSpPr>
            <a:spLocks noGrp="1"/>
          </p:cNvSpPr>
          <p:nvPr>
            <p:ph type="sldNum" sz="quarter" idx="12"/>
          </p:nvPr>
        </p:nvSpPr>
        <p:spPr/>
        <p:txBody>
          <a:bodyPr/>
          <a:lstStyle/>
          <a:p>
            <a:fld id="{4019B451-98D0-2C41-80B2-1199E4492BFF}" type="slidenum">
              <a:rPr lang="en-US" smtClean="0"/>
              <a:pPr/>
              <a:t>25</a:t>
            </a:fld>
            <a:endParaRPr lang="en-US"/>
          </a:p>
        </p:txBody>
      </p:sp>
      <p:sp>
        <p:nvSpPr>
          <p:cNvPr id="7" name="TextBox 6">
            <a:extLst>
              <a:ext uri="{FF2B5EF4-FFF2-40B4-BE49-F238E27FC236}">
                <a16:creationId xmlns:a16="http://schemas.microsoft.com/office/drawing/2014/main" id="{B916B2DF-1244-4930-AC2E-04C768763628}"/>
              </a:ext>
            </a:extLst>
          </p:cNvPr>
          <p:cNvSpPr txBox="1"/>
          <p:nvPr/>
        </p:nvSpPr>
        <p:spPr>
          <a:xfrm>
            <a:off x="2247900" y="1388780"/>
            <a:ext cx="7700772" cy="738664"/>
          </a:xfrm>
          <a:prstGeom prst="rect">
            <a:avLst/>
          </a:prstGeom>
          <a:noFill/>
        </p:spPr>
        <p:txBody>
          <a:bodyPr wrap="square" rtlCol="0">
            <a:spAutoFit/>
          </a:bodyPr>
          <a:lstStyle/>
          <a:p>
            <a:pPr algn="ctr"/>
            <a:r>
              <a:rPr lang="en-US" dirty="0"/>
              <a:t>Economic Freedom of the World Ranking (2023 annual report; 2021 data)</a:t>
            </a:r>
          </a:p>
          <a:p>
            <a:pPr algn="ctr"/>
            <a:r>
              <a:rPr lang="en-US" sz="2400" b="1" dirty="0"/>
              <a:t>Bottom 30 Nations</a:t>
            </a:r>
          </a:p>
        </p:txBody>
      </p:sp>
      <p:sp>
        <p:nvSpPr>
          <p:cNvPr id="8" name="TextBox 7">
            <a:extLst>
              <a:ext uri="{FF2B5EF4-FFF2-40B4-BE49-F238E27FC236}">
                <a16:creationId xmlns:a16="http://schemas.microsoft.com/office/drawing/2014/main" id="{1D83BAB8-264F-E917-0CCD-6BD5C2720BE7}"/>
              </a:ext>
            </a:extLst>
          </p:cNvPr>
          <p:cNvSpPr txBox="1"/>
          <p:nvPr/>
        </p:nvSpPr>
        <p:spPr>
          <a:xfrm>
            <a:off x="9590876" y="4877950"/>
            <a:ext cx="2120720" cy="1477328"/>
          </a:xfrm>
          <a:prstGeom prst="rect">
            <a:avLst/>
          </a:prstGeom>
          <a:noFill/>
          <a:ln w="25400" cmpd="thickThin">
            <a:solidFill>
              <a:schemeClr val="accent6">
                <a:lumMod val="75000"/>
              </a:schemeClr>
            </a:solidFill>
          </a:ln>
        </p:spPr>
        <p:txBody>
          <a:bodyPr wrap="square" rtlCol="0">
            <a:spAutoFit/>
          </a:bodyPr>
          <a:lstStyle/>
          <a:p>
            <a:r>
              <a:rPr lang="en-US" sz="2400" dirty="0"/>
              <a:t>“Africa is poor because she is not free” </a:t>
            </a:r>
          </a:p>
          <a:p>
            <a:r>
              <a:rPr lang="en-US" dirty="0"/>
              <a:t>     –George </a:t>
            </a:r>
            <a:r>
              <a:rPr lang="en-US" dirty="0" err="1"/>
              <a:t>Ayittey</a:t>
            </a:r>
            <a:endParaRPr lang="en-US" dirty="0"/>
          </a:p>
        </p:txBody>
      </p:sp>
      <p:pic>
        <p:nvPicPr>
          <p:cNvPr id="10" name="Picture 9" descr="A map of africa with different colored countries/regions&#10;&#10;AI-generated content may be incorrect.">
            <a:extLst>
              <a:ext uri="{FF2B5EF4-FFF2-40B4-BE49-F238E27FC236}">
                <a16:creationId xmlns:a16="http://schemas.microsoft.com/office/drawing/2014/main" id="{47309CB0-EAE1-BA14-0D8A-AEF9B29F1BB0}"/>
              </a:ext>
            </a:extLst>
          </p:cNvPr>
          <p:cNvPicPr>
            <a:picLocks noChangeAspect="1"/>
          </p:cNvPicPr>
          <p:nvPr/>
        </p:nvPicPr>
        <p:blipFill>
          <a:blip r:embed="rId3"/>
          <a:stretch>
            <a:fillRect/>
          </a:stretch>
        </p:blipFill>
        <p:spPr>
          <a:xfrm>
            <a:off x="9381236" y="1870440"/>
            <a:ext cx="2540000" cy="2324100"/>
          </a:xfrm>
          <a:prstGeom prst="rect">
            <a:avLst/>
          </a:prstGeom>
        </p:spPr>
      </p:pic>
    </p:spTree>
    <p:extLst>
      <p:ext uri="{BB962C8B-B14F-4D97-AF65-F5344CB8AC3E}">
        <p14:creationId xmlns:p14="http://schemas.microsoft.com/office/powerpoint/2010/main" val="65031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6"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A graph with different colored dots&#10;&#10;AI-generated content may be incorrect.">
            <a:extLst>
              <a:ext uri="{FF2B5EF4-FFF2-40B4-BE49-F238E27FC236}">
                <a16:creationId xmlns:a16="http://schemas.microsoft.com/office/drawing/2014/main" id="{970417AD-0907-FC60-FCD5-D426F0486716}"/>
              </a:ext>
            </a:extLst>
          </p:cNvPr>
          <p:cNvPicPr>
            <a:picLocks noChangeAspect="1"/>
          </p:cNvPicPr>
          <p:nvPr/>
        </p:nvPicPr>
        <p:blipFill>
          <a:blip r:embed="rId3"/>
          <a:stretch>
            <a:fillRect/>
          </a:stretch>
        </p:blipFill>
        <p:spPr>
          <a:xfrm>
            <a:off x="1330962" y="93474"/>
            <a:ext cx="9530075" cy="6671051"/>
          </a:xfrm>
          <a:prstGeom prst="rect">
            <a:avLst/>
          </a:prstGeom>
        </p:spPr>
      </p:pic>
      <p:sp>
        <p:nvSpPr>
          <p:cNvPr id="8" name="Slide Number Placeholder 7"/>
          <p:cNvSpPr>
            <a:spLocks noGrp="1"/>
          </p:cNvSpPr>
          <p:nvPr>
            <p:ph type="sldNum" sz="quarter" idx="12"/>
          </p:nvPr>
        </p:nvSpPr>
        <p:spPr>
          <a:xfrm>
            <a:off x="10805083" y="6434986"/>
            <a:ext cx="1197219" cy="404614"/>
          </a:xfrm>
        </p:spPr>
        <p:txBody>
          <a:bodyPr vert="horz" lIns="91440" tIns="45720" rIns="91440" bIns="45720" rtlCol="0" anchor="ctr">
            <a:normAutofit/>
          </a:bodyPr>
          <a:lstStyle/>
          <a:p>
            <a:pPr>
              <a:spcAft>
                <a:spcPts val="600"/>
              </a:spcAft>
            </a:pPr>
            <a:fld id="{4019B451-98D0-2C41-80B2-1199E4492BFF}" type="slidenum">
              <a:rPr lang="en-US" sz="1200">
                <a:solidFill>
                  <a:srgbClr val="000000"/>
                </a:solidFill>
              </a:rPr>
              <a:pPr>
                <a:spcAft>
                  <a:spcPts val="600"/>
                </a:spcAft>
              </a:pPr>
              <a:t>26</a:t>
            </a:fld>
            <a:endParaRPr lang="en-US" sz="1200"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2648" y="1114923"/>
            <a:ext cx="4621553" cy="1360728"/>
          </a:xfrm>
        </p:spPr>
        <p:txBody>
          <a:bodyPr anchor="b">
            <a:normAutofit/>
          </a:bodyPr>
          <a:lstStyle/>
          <a:p>
            <a:r>
              <a:rPr lang="en-US" sz="3100" b="1"/>
              <a:t>3. “Capitalism Puts Profits Ahead of People”</a:t>
            </a:r>
          </a:p>
        </p:txBody>
      </p:sp>
      <p:sp>
        <p:nvSpPr>
          <p:cNvPr id="6" name="Content Placeholder 5">
            <a:extLst>
              <a:ext uri="{FF2B5EF4-FFF2-40B4-BE49-F238E27FC236}">
                <a16:creationId xmlns:a16="http://schemas.microsoft.com/office/drawing/2014/main" id="{56622E89-AA57-B40B-8981-9DEBAA0D1CF4}"/>
              </a:ext>
            </a:extLst>
          </p:cNvPr>
          <p:cNvSpPr>
            <a:spLocks noGrp="1"/>
          </p:cNvSpPr>
          <p:nvPr>
            <p:ph idx="1"/>
          </p:nvPr>
        </p:nvSpPr>
        <p:spPr>
          <a:xfrm>
            <a:off x="612648" y="2584058"/>
            <a:ext cx="4621553" cy="3159018"/>
          </a:xfrm>
        </p:spPr>
        <p:txBody>
          <a:bodyPr>
            <a:normAutofit/>
          </a:bodyPr>
          <a:lstStyle/>
          <a:p>
            <a:endParaRPr lang="en-US" sz="1800" dirty="0"/>
          </a:p>
          <a:p>
            <a:r>
              <a:rPr lang="en-US" sz="1800" dirty="0"/>
              <a:t>Misunderstanding of profits</a:t>
            </a:r>
          </a:p>
          <a:p>
            <a:r>
              <a:rPr lang="en-US" sz="1800" dirty="0"/>
              <a:t>“Nirvana fallacy”</a:t>
            </a:r>
          </a:p>
          <a:p>
            <a:r>
              <a:rPr lang="en-US" sz="1800" dirty="0"/>
              <a:t>A complex mythology has developed around the idea that firms must be “held accountable” by government, or they will sacrifice customers for short-term gain.</a:t>
            </a:r>
          </a:p>
        </p:txBody>
      </p:sp>
      <p:pic>
        <p:nvPicPr>
          <p:cNvPr id="11" name="Picture 10">
            <a:extLst>
              <a:ext uri="{FF2B5EF4-FFF2-40B4-BE49-F238E27FC236}">
                <a16:creationId xmlns:a16="http://schemas.microsoft.com/office/drawing/2014/main" id="{29D8D850-7709-2332-64CA-3D4F591614AB}"/>
              </a:ext>
            </a:extLst>
          </p:cNvPr>
          <p:cNvPicPr>
            <a:picLocks noChangeAspect="1"/>
          </p:cNvPicPr>
          <p:nvPr/>
        </p:nvPicPr>
        <p:blipFill>
          <a:blip r:embed="rId3"/>
          <a:stretch>
            <a:fillRect/>
          </a:stretch>
        </p:blipFill>
        <p:spPr>
          <a:xfrm>
            <a:off x="5691261" y="1412128"/>
            <a:ext cx="5837780" cy="4033743"/>
          </a:xfrm>
          <a:prstGeom prst="rect">
            <a:avLst/>
          </a:prstGeom>
        </p:spPr>
      </p:pic>
      <p:sp>
        <p:nvSpPr>
          <p:cNvPr id="10" name="Slide Number Placeholder 9"/>
          <p:cNvSpPr>
            <a:spLocks noGrp="1"/>
          </p:cNvSpPr>
          <p:nvPr>
            <p:ph type="sldNum" sz="quarter" idx="12"/>
          </p:nvPr>
        </p:nvSpPr>
        <p:spPr>
          <a:xfrm>
            <a:off x="11632162" y="6453002"/>
            <a:ext cx="429207" cy="365125"/>
          </a:xfrm>
        </p:spPr>
        <p:txBody>
          <a:bodyPr>
            <a:normAutofit/>
          </a:bodyPr>
          <a:lstStyle/>
          <a:p>
            <a:pPr>
              <a:spcAft>
                <a:spcPts val="600"/>
              </a:spcAft>
            </a:pPr>
            <a:fld id="{4019B451-98D0-2C41-80B2-1199E4492BFF}" type="slidenum">
              <a:rPr lang="en-US" smtClean="0"/>
              <a:pPr>
                <a:spcAft>
                  <a:spcPts val="600"/>
                </a:spcAft>
              </a:pPr>
              <a:t>27</a:t>
            </a:fld>
            <a:endParaRPr lang="en-US"/>
          </a:p>
        </p:txBody>
      </p:sp>
      <p:sp>
        <p:nvSpPr>
          <p:cNvPr id="12" name="Rectangle 11">
            <a:extLst>
              <a:ext uri="{FF2B5EF4-FFF2-40B4-BE49-F238E27FC236}">
                <a16:creationId xmlns:a16="http://schemas.microsoft.com/office/drawing/2014/main" id="{2AFFC57A-6544-0590-613B-EA569758C305}"/>
              </a:ext>
            </a:extLst>
          </p:cNvPr>
          <p:cNvSpPr/>
          <p:nvPr/>
        </p:nvSpPr>
        <p:spPr>
          <a:xfrm>
            <a:off x="5691261" y="5445871"/>
            <a:ext cx="1443024" cy="246221"/>
          </a:xfrm>
          <a:prstGeom prst="rect">
            <a:avLst/>
          </a:prstGeom>
        </p:spPr>
        <p:txBody>
          <a:bodyPr wrap="none">
            <a:spAutoFit/>
          </a:bodyPr>
          <a:lstStyle/>
          <a:p>
            <a:r>
              <a:rPr lang="en-US" sz="1000" dirty="0" err="1"/>
              <a:t>aworldofprogress.com</a:t>
            </a:r>
            <a:endParaRPr lang="en-US"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517" y="488000"/>
            <a:ext cx="4203364" cy="1077229"/>
          </a:xfrm>
        </p:spPr>
        <p:txBody>
          <a:bodyPr>
            <a:normAutofit/>
          </a:bodyPr>
          <a:lstStyle/>
          <a:p>
            <a:pPr algn="l"/>
            <a:r>
              <a:rPr lang="en-US" dirty="0"/>
              <a:t>Love Canal</a:t>
            </a:r>
          </a:p>
        </p:txBody>
      </p:sp>
      <p:pic>
        <p:nvPicPr>
          <p:cNvPr id="5" name="Picture 4">
            <a:extLst>
              <a:ext uri="{FF2B5EF4-FFF2-40B4-BE49-F238E27FC236}">
                <a16:creationId xmlns:a16="http://schemas.microsoft.com/office/drawing/2014/main" id="{336BAD9D-0C2B-0E4E-BEA0-64311A4F2580}"/>
              </a:ext>
            </a:extLst>
          </p:cNvPr>
          <p:cNvPicPr>
            <a:picLocks noChangeAspect="1"/>
          </p:cNvPicPr>
          <p:nvPr/>
        </p:nvPicPr>
        <p:blipFill>
          <a:blip r:embed="rId3"/>
          <a:srcRect l="3903" r="1230"/>
          <a:stretch/>
        </p:blipFill>
        <p:spPr>
          <a:xfrm>
            <a:off x="1005401" y="227"/>
            <a:ext cx="4424045" cy="6858000"/>
          </a:xfrm>
          <a:prstGeom prst="rect">
            <a:avLst/>
          </a:prstGeom>
          <a:ln w="12700">
            <a:solidFill>
              <a:schemeClr val="tx1"/>
            </a:solidFill>
          </a:ln>
        </p:spPr>
      </p:pic>
      <p:sp>
        <p:nvSpPr>
          <p:cNvPr id="4" name="TextBox 3">
            <a:extLst>
              <a:ext uri="{FF2B5EF4-FFF2-40B4-BE49-F238E27FC236}">
                <a16:creationId xmlns:a16="http://schemas.microsoft.com/office/drawing/2014/main" id="{9906D407-96EB-D747-8265-5A40EFD1A5F2}"/>
              </a:ext>
            </a:extLst>
          </p:cNvPr>
          <p:cNvSpPr txBox="1"/>
          <p:nvPr/>
        </p:nvSpPr>
        <p:spPr>
          <a:xfrm>
            <a:off x="6317363" y="6269861"/>
            <a:ext cx="4984586" cy="276999"/>
          </a:xfrm>
          <a:prstGeom prst="rect">
            <a:avLst/>
          </a:prstGeom>
          <a:noFill/>
        </p:spPr>
        <p:txBody>
          <a:bodyPr wrap="square" rtlCol="0">
            <a:spAutoFit/>
          </a:bodyPr>
          <a:lstStyle/>
          <a:p>
            <a:pPr>
              <a:spcAft>
                <a:spcPts val="600"/>
              </a:spcAft>
            </a:pPr>
            <a:r>
              <a:rPr lang="en-US" sz="1200" dirty="0"/>
              <a:t>*See https://</a:t>
            </a:r>
            <a:r>
              <a:rPr lang="en-US" sz="1200" dirty="0" err="1"/>
              <a:t>reason.com</a:t>
            </a:r>
            <a:r>
              <a:rPr lang="en-US" sz="1200" dirty="0"/>
              <a:t>/1981/02/01/love-canal/</a:t>
            </a:r>
          </a:p>
        </p:txBody>
      </p:sp>
      <p:sp>
        <p:nvSpPr>
          <p:cNvPr id="6" name="Content Placeholder 2">
            <a:extLst>
              <a:ext uri="{FF2B5EF4-FFF2-40B4-BE49-F238E27FC236}">
                <a16:creationId xmlns:a16="http://schemas.microsoft.com/office/drawing/2014/main" id="{53D484F3-0190-36BC-CB07-B6474010CA5A}"/>
              </a:ext>
            </a:extLst>
          </p:cNvPr>
          <p:cNvSpPr txBox="1">
            <a:spLocks/>
          </p:cNvSpPr>
          <p:nvPr/>
        </p:nvSpPr>
        <p:spPr>
          <a:xfrm>
            <a:off x="5952127" y="1496839"/>
            <a:ext cx="5349822" cy="5050021"/>
          </a:xfrm>
          <a:prstGeom prst="rect">
            <a:avLst/>
          </a:prstGeom>
        </p:spPr>
        <p:txBody>
          <a:bodyPr vert="horz" lIns="91440" tIns="45720" rIns="91440" bIns="45720" rtlCol="0" anchor="ctr">
            <a:normAutofit fontScale="92500" lnSpcReduction="2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dirty="0"/>
              <a:t>Love Canal was a 3,000 foot long trench from a failed canal project from the 1800s) on the outskirts of Niagara Falls, New York. In the 1920s it was turned into a dumping ground for toxic waste. The clay soil and the clay cover placed over the waste protected against leakage. </a:t>
            </a:r>
          </a:p>
          <a:p>
            <a:r>
              <a:rPr lang="en-US" dirty="0"/>
              <a:t>Privately owned companies—but also the US Army and the city government—dumped toxic waste into the canal.*</a:t>
            </a:r>
          </a:p>
          <a:p>
            <a:r>
              <a:rPr lang="en-US" dirty="0"/>
              <a:t>In 1953, the city government, warned by then-owner Hooker Chemical of what had been buried in the canal, paid $1 for the property to build a school, under threat of eminent domain. </a:t>
            </a:r>
          </a:p>
          <a:p>
            <a:endParaRPr lang="en-US" dirty="0"/>
          </a:p>
        </p:txBody>
      </p:sp>
    </p:spTree>
    <p:extLst>
      <p:ext uri="{BB962C8B-B14F-4D97-AF65-F5344CB8AC3E}">
        <p14:creationId xmlns:p14="http://schemas.microsoft.com/office/powerpoint/2010/main" val="269622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517" y="488000"/>
            <a:ext cx="4203364" cy="1077229"/>
          </a:xfrm>
        </p:spPr>
        <p:txBody>
          <a:bodyPr>
            <a:normAutofit/>
          </a:bodyPr>
          <a:lstStyle/>
          <a:p>
            <a:pPr algn="l"/>
            <a:r>
              <a:rPr lang="en-US" dirty="0"/>
              <a:t>Love Canal</a:t>
            </a:r>
          </a:p>
        </p:txBody>
      </p:sp>
      <p:pic>
        <p:nvPicPr>
          <p:cNvPr id="5" name="Picture 4">
            <a:extLst>
              <a:ext uri="{FF2B5EF4-FFF2-40B4-BE49-F238E27FC236}">
                <a16:creationId xmlns:a16="http://schemas.microsoft.com/office/drawing/2014/main" id="{336BAD9D-0C2B-0E4E-BEA0-64311A4F2580}"/>
              </a:ext>
            </a:extLst>
          </p:cNvPr>
          <p:cNvPicPr>
            <a:picLocks noChangeAspect="1"/>
          </p:cNvPicPr>
          <p:nvPr/>
        </p:nvPicPr>
        <p:blipFill>
          <a:blip r:embed="rId3"/>
          <a:srcRect l="3903" r="1230"/>
          <a:stretch/>
        </p:blipFill>
        <p:spPr>
          <a:xfrm>
            <a:off x="1005401" y="227"/>
            <a:ext cx="4424045" cy="6858000"/>
          </a:xfrm>
          <a:prstGeom prst="rect">
            <a:avLst/>
          </a:prstGeom>
          <a:ln w="12700">
            <a:solidFill>
              <a:schemeClr val="tx1"/>
            </a:solidFill>
          </a:ln>
        </p:spPr>
      </p:pic>
      <p:sp>
        <p:nvSpPr>
          <p:cNvPr id="4" name="TextBox 3">
            <a:extLst>
              <a:ext uri="{FF2B5EF4-FFF2-40B4-BE49-F238E27FC236}">
                <a16:creationId xmlns:a16="http://schemas.microsoft.com/office/drawing/2014/main" id="{9906D407-96EB-D747-8265-5A40EFD1A5F2}"/>
              </a:ext>
            </a:extLst>
          </p:cNvPr>
          <p:cNvSpPr txBox="1"/>
          <p:nvPr/>
        </p:nvSpPr>
        <p:spPr>
          <a:xfrm>
            <a:off x="6317363" y="6269861"/>
            <a:ext cx="4984586" cy="276999"/>
          </a:xfrm>
          <a:prstGeom prst="rect">
            <a:avLst/>
          </a:prstGeom>
          <a:noFill/>
        </p:spPr>
        <p:txBody>
          <a:bodyPr wrap="square" rtlCol="0">
            <a:spAutoFit/>
          </a:bodyPr>
          <a:lstStyle/>
          <a:p>
            <a:pPr>
              <a:spcAft>
                <a:spcPts val="600"/>
              </a:spcAft>
            </a:pPr>
            <a:r>
              <a:rPr lang="en-US" sz="1200" dirty="0"/>
              <a:t>*See https://</a:t>
            </a:r>
            <a:r>
              <a:rPr lang="en-US" sz="1200" dirty="0" err="1"/>
              <a:t>reason.com</a:t>
            </a:r>
            <a:r>
              <a:rPr lang="en-US" sz="1200" dirty="0"/>
              <a:t>/1981/02/01/love-canal/</a:t>
            </a:r>
          </a:p>
        </p:txBody>
      </p:sp>
      <p:sp>
        <p:nvSpPr>
          <p:cNvPr id="6" name="Content Placeholder 2">
            <a:extLst>
              <a:ext uri="{FF2B5EF4-FFF2-40B4-BE49-F238E27FC236}">
                <a16:creationId xmlns:a16="http://schemas.microsoft.com/office/drawing/2014/main" id="{53D484F3-0190-36BC-CB07-B6474010CA5A}"/>
              </a:ext>
            </a:extLst>
          </p:cNvPr>
          <p:cNvSpPr txBox="1">
            <a:spLocks/>
          </p:cNvSpPr>
          <p:nvPr/>
        </p:nvSpPr>
        <p:spPr>
          <a:xfrm>
            <a:off x="5952127" y="1496839"/>
            <a:ext cx="5349822" cy="5050021"/>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dirty="0"/>
              <a:t>Eric </a:t>
            </a:r>
            <a:r>
              <a:rPr lang="en-US" dirty="0" err="1"/>
              <a:t>Zuesse</a:t>
            </a:r>
            <a:r>
              <a:rPr lang="en-US" dirty="0"/>
              <a:t>* pointed out that Hooker took great pains to point out to the local government that the land had been filled with chemical waste products, and escorted school board officials to the property and made eight test borings in their presence to confirm the presence of chemicals. Borings over the site turned up chemicals; on the sides of the canal, there were none.</a:t>
            </a:r>
          </a:p>
          <a:p>
            <a:endParaRPr lang="en-US" dirty="0"/>
          </a:p>
        </p:txBody>
      </p:sp>
    </p:spTree>
    <p:extLst>
      <p:ext uri="{BB962C8B-B14F-4D97-AF65-F5344CB8AC3E}">
        <p14:creationId xmlns:p14="http://schemas.microsoft.com/office/powerpoint/2010/main" val="1325395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E7A827-4DD7-8A5A-4519-32BDA5CDB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1A75348D-3376-10BB-E89D-A72720D88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4678" y="548640"/>
            <a:ext cx="7098627" cy="1325236"/>
          </a:xfrm>
        </p:spPr>
        <p:txBody>
          <a:bodyPr vert="horz" lIns="91440" tIns="45720" rIns="91440" bIns="45720" rtlCol="0" anchor="t">
            <a:normAutofit/>
          </a:bodyPr>
          <a:lstStyle/>
          <a:p>
            <a:r>
              <a:rPr lang="en-US" sz="3600" b="1" kern="1200" dirty="0">
                <a:solidFill>
                  <a:schemeClr val="tx1"/>
                </a:solidFill>
                <a:latin typeface="+mj-lt"/>
                <a:ea typeface="+mj-ea"/>
                <a:cs typeface="+mj-cs"/>
              </a:rPr>
              <a:t>1. “The Rich Get Richer and the Poor Get Poorer”</a:t>
            </a:r>
          </a:p>
        </p:txBody>
      </p:sp>
      <p:sp>
        <p:nvSpPr>
          <p:cNvPr id="5" name="TextBox 4">
            <a:extLst>
              <a:ext uri="{FF2B5EF4-FFF2-40B4-BE49-F238E27FC236}">
                <a16:creationId xmlns:a16="http://schemas.microsoft.com/office/drawing/2014/main" id="{DDD28CC7-9E8A-CF58-7BF9-9B8169406D17}"/>
              </a:ext>
            </a:extLst>
          </p:cNvPr>
          <p:cNvSpPr txBox="1"/>
          <p:nvPr/>
        </p:nvSpPr>
        <p:spPr>
          <a:xfrm>
            <a:off x="8086146" y="1725586"/>
            <a:ext cx="3491176" cy="4037524"/>
          </a:xfrm>
          <a:prstGeom prst="rect">
            <a:avLst/>
          </a:prstGeom>
        </p:spPr>
        <p:txBody>
          <a:bodyPr vert="horz" lIns="91440" tIns="45720" rIns="91440" bIns="45720" rtlCol="0" anchor="ctr">
            <a:normAutofit lnSpcReduction="10000"/>
          </a:bodyPr>
          <a:lstStyle/>
          <a:p>
            <a:pPr>
              <a:lnSpc>
                <a:spcPct val="120000"/>
              </a:lnSpc>
              <a:spcAft>
                <a:spcPts val="600"/>
              </a:spcAft>
            </a:pPr>
            <a:r>
              <a:rPr lang="en-US" dirty="0"/>
              <a:t>“Today, of Americans officially designated as ‘poor,’ 99 percent have electricity, running water, flush toilets, and a refrigerator; 95 per cent have a television, 88 per cent a telephone, 71 per cent a car and 70 per cent air conditioning. Cornelius Vanderbilt had none of these.”</a:t>
            </a:r>
          </a:p>
          <a:p>
            <a:pPr>
              <a:lnSpc>
                <a:spcPct val="120000"/>
              </a:lnSpc>
              <a:spcAft>
                <a:spcPts val="600"/>
              </a:spcAft>
            </a:pPr>
            <a:endParaRPr lang="en-US" dirty="0"/>
          </a:p>
          <a:p>
            <a:pPr>
              <a:lnSpc>
                <a:spcPct val="120000"/>
              </a:lnSpc>
              <a:spcAft>
                <a:spcPts val="600"/>
              </a:spcAft>
            </a:pPr>
            <a:r>
              <a:rPr lang="en-US" dirty="0"/>
              <a:t>--Matt Ridley, </a:t>
            </a:r>
            <a:r>
              <a:rPr lang="en-US" i="1" dirty="0"/>
              <a:t>The Rational Optimist</a:t>
            </a:r>
          </a:p>
        </p:txBody>
      </p:sp>
      <p:sp>
        <p:nvSpPr>
          <p:cNvPr id="10" name="Footer Placeholder 12"/>
          <p:cNvSpPr>
            <a:spLocks noGrp="1"/>
          </p:cNvSpPr>
          <p:nvPr>
            <p:ph type="ftr" sz="quarter" idx="11"/>
          </p:nvPr>
        </p:nvSpPr>
        <p:spPr>
          <a:xfrm>
            <a:off x="8876521" y="6453002"/>
            <a:ext cx="2805405" cy="365125"/>
          </a:xfrm>
        </p:spPr>
        <p:txBody>
          <a:bodyPr vert="horz" lIns="91440" tIns="45720" rIns="91440" bIns="45720" rtlCol="0" anchor="ctr">
            <a:normAutofit/>
          </a:bodyPr>
          <a:lstStyle/>
          <a:p>
            <a:pPr algn="r">
              <a:spcAft>
                <a:spcPts val="600"/>
              </a:spcAft>
            </a:pPr>
            <a:r>
              <a:rPr lang="en-US" sz="900" kern="1200" dirty="0">
                <a:solidFill>
                  <a:schemeClr val="tx1"/>
                </a:solidFill>
                <a:latin typeface="+mn-lt"/>
                <a:ea typeface="+mn-ea"/>
                <a:cs typeface="+mn-cs"/>
              </a:rPr>
              <a:t>www.timothyterrell.net, @timothyterrell</a:t>
            </a:r>
          </a:p>
        </p:txBody>
      </p:sp>
      <p:sp>
        <p:nvSpPr>
          <p:cNvPr id="9" name="Slide Number Placeholder 8"/>
          <p:cNvSpPr>
            <a:spLocks noGrp="1"/>
          </p:cNvSpPr>
          <p:nvPr>
            <p:ph type="sldNum" sz="quarter" idx="12"/>
          </p:nvPr>
        </p:nvSpPr>
        <p:spPr>
          <a:xfrm>
            <a:off x="11632162" y="6453002"/>
            <a:ext cx="429207" cy="365125"/>
          </a:xfrm>
        </p:spPr>
        <p:txBody>
          <a:bodyPr vert="horz" lIns="91440" tIns="45720" rIns="91440" bIns="45720" rtlCol="0" anchor="ctr">
            <a:normAutofit/>
          </a:bodyPr>
          <a:lstStyle/>
          <a:p>
            <a:pPr>
              <a:spcAft>
                <a:spcPts val="600"/>
              </a:spcAft>
            </a:pPr>
            <a:fld id="{4019B451-98D0-2C41-80B2-1199E4492BFF}" type="slidenum">
              <a:rPr lang="en-US" sz="900" smtClean="0">
                <a:solidFill>
                  <a:schemeClr val="tx1"/>
                </a:solidFill>
              </a:rPr>
              <a:pPr>
                <a:spcAft>
                  <a:spcPts val="600"/>
                </a:spcAft>
              </a:pPr>
              <a:t>3</a:t>
            </a:fld>
            <a:endParaRPr lang="en-US" sz="900">
              <a:solidFill>
                <a:schemeClr val="tx1"/>
              </a:solidFill>
            </a:endParaRPr>
          </a:p>
        </p:txBody>
      </p:sp>
      <p:sp>
        <p:nvSpPr>
          <p:cNvPr id="4" name="TextBox 3">
            <a:extLst>
              <a:ext uri="{FF2B5EF4-FFF2-40B4-BE49-F238E27FC236}">
                <a16:creationId xmlns:a16="http://schemas.microsoft.com/office/drawing/2014/main" id="{246BF266-82F8-6A3B-CF50-EC364843C5F6}"/>
              </a:ext>
            </a:extLst>
          </p:cNvPr>
          <p:cNvSpPr txBox="1"/>
          <p:nvPr/>
        </p:nvSpPr>
        <p:spPr>
          <a:xfrm>
            <a:off x="1055084" y="2057997"/>
            <a:ext cx="6101542" cy="2185214"/>
          </a:xfrm>
          <a:prstGeom prst="rect">
            <a:avLst/>
          </a:prstGeom>
          <a:noFill/>
        </p:spPr>
        <p:txBody>
          <a:bodyPr wrap="square">
            <a:spAutoFit/>
          </a:bodyPr>
          <a:lstStyle/>
          <a:p>
            <a:pPr marL="342900" indent="-342900">
              <a:buFont typeface="Arial" panose="020B0604020202020204" pitchFamily="34" charset="0"/>
              <a:buChar char="•"/>
            </a:pPr>
            <a:r>
              <a:rPr lang="en-US" sz="2400" dirty="0"/>
              <a:t>Wealth is not a fixed amount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Free markets have broadly increased living standards, not just for the “rich”</a:t>
            </a:r>
          </a:p>
          <a:p>
            <a:pPr marL="800100" lvl="1" indent="-342900">
              <a:buFont typeface="Arial" panose="020B0604020202020204" pitchFamily="34" charset="0"/>
              <a:buChar char="•"/>
            </a:pPr>
            <a:r>
              <a:rPr lang="en-US" sz="2000" dirty="0"/>
              <a:t>98% of US adults own a cell phone, and for 91%, it’s a smartphone (2024, Pew).</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517" y="488000"/>
            <a:ext cx="4203364" cy="1077229"/>
          </a:xfrm>
        </p:spPr>
        <p:txBody>
          <a:bodyPr>
            <a:normAutofit/>
          </a:bodyPr>
          <a:lstStyle/>
          <a:p>
            <a:pPr algn="l"/>
            <a:r>
              <a:rPr lang="en-US" dirty="0"/>
              <a:t>Love Canal</a:t>
            </a:r>
          </a:p>
        </p:txBody>
      </p:sp>
      <p:pic>
        <p:nvPicPr>
          <p:cNvPr id="5" name="Picture 4">
            <a:extLst>
              <a:ext uri="{FF2B5EF4-FFF2-40B4-BE49-F238E27FC236}">
                <a16:creationId xmlns:a16="http://schemas.microsoft.com/office/drawing/2014/main" id="{336BAD9D-0C2B-0E4E-BEA0-64311A4F2580}"/>
              </a:ext>
            </a:extLst>
          </p:cNvPr>
          <p:cNvPicPr>
            <a:picLocks noChangeAspect="1"/>
          </p:cNvPicPr>
          <p:nvPr/>
        </p:nvPicPr>
        <p:blipFill>
          <a:blip r:embed="rId3"/>
          <a:srcRect l="3903" r="1230"/>
          <a:stretch/>
        </p:blipFill>
        <p:spPr>
          <a:xfrm>
            <a:off x="1005401" y="227"/>
            <a:ext cx="4424045" cy="6858000"/>
          </a:xfrm>
          <a:prstGeom prst="rect">
            <a:avLst/>
          </a:prstGeom>
          <a:ln w="12700">
            <a:solidFill>
              <a:schemeClr val="tx1"/>
            </a:solidFill>
          </a:ln>
        </p:spPr>
      </p:pic>
      <p:sp>
        <p:nvSpPr>
          <p:cNvPr id="4" name="TextBox 3">
            <a:extLst>
              <a:ext uri="{FF2B5EF4-FFF2-40B4-BE49-F238E27FC236}">
                <a16:creationId xmlns:a16="http://schemas.microsoft.com/office/drawing/2014/main" id="{9906D407-96EB-D747-8265-5A40EFD1A5F2}"/>
              </a:ext>
            </a:extLst>
          </p:cNvPr>
          <p:cNvSpPr txBox="1"/>
          <p:nvPr/>
        </p:nvSpPr>
        <p:spPr>
          <a:xfrm>
            <a:off x="6317363" y="6269861"/>
            <a:ext cx="4984586" cy="276999"/>
          </a:xfrm>
          <a:prstGeom prst="rect">
            <a:avLst/>
          </a:prstGeom>
          <a:noFill/>
        </p:spPr>
        <p:txBody>
          <a:bodyPr wrap="square" rtlCol="0">
            <a:spAutoFit/>
          </a:bodyPr>
          <a:lstStyle/>
          <a:p>
            <a:pPr>
              <a:spcAft>
                <a:spcPts val="600"/>
              </a:spcAft>
            </a:pPr>
            <a:r>
              <a:rPr lang="en-US" sz="1200" dirty="0"/>
              <a:t>*See https://</a:t>
            </a:r>
            <a:r>
              <a:rPr lang="en-US" sz="1200" dirty="0" err="1"/>
              <a:t>reason.com</a:t>
            </a:r>
            <a:r>
              <a:rPr lang="en-US" sz="1200" dirty="0"/>
              <a:t>/1981/02/01/love-canal/</a:t>
            </a:r>
          </a:p>
        </p:txBody>
      </p:sp>
      <p:sp>
        <p:nvSpPr>
          <p:cNvPr id="6" name="Content Placeholder 2">
            <a:extLst>
              <a:ext uri="{FF2B5EF4-FFF2-40B4-BE49-F238E27FC236}">
                <a16:creationId xmlns:a16="http://schemas.microsoft.com/office/drawing/2014/main" id="{53D484F3-0190-36BC-CB07-B6474010CA5A}"/>
              </a:ext>
            </a:extLst>
          </p:cNvPr>
          <p:cNvSpPr txBox="1">
            <a:spLocks/>
          </p:cNvSpPr>
          <p:nvPr/>
        </p:nvSpPr>
        <p:spPr>
          <a:xfrm>
            <a:off x="5952127" y="1496839"/>
            <a:ext cx="5349822" cy="5050021"/>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dirty="0"/>
              <a:t>Hooker Chemical placed an explicit warning in the deed that the land had been filled with chemical waste, and tried to have additional special provisions placed in the deed, e.g., requiring that the land ”be used for park purposes only.” When the school board tried to sell land to a developer in 1957, Hooker Chemical objected.</a:t>
            </a:r>
          </a:p>
        </p:txBody>
      </p:sp>
    </p:spTree>
    <p:extLst>
      <p:ext uri="{BB962C8B-B14F-4D97-AF65-F5344CB8AC3E}">
        <p14:creationId xmlns:p14="http://schemas.microsoft.com/office/powerpoint/2010/main" val="4135781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517" y="488000"/>
            <a:ext cx="4203364" cy="1077229"/>
          </a:xfrm>
        </p:spPr>
        <p:txBody>
          <a:bodyPr>
            <a:normAutofit/>
          </a:bodyPr>
          <a:lstStyle/>
          <a:p>
            <a:pPr algn="l"/>
            <a:r>
              <a:rPr lang="en-US" dirty="0"/>
              <a:t>Love Canal</a:t>
            </a:r>
          </a:p>
        </p:txBody>
      </p:sp>
      <p:pic>
        <p:nvPicPr>
          <p:cNvPr id="5" name="Picture 4">
            <a:extLst>
              <a:ext uri="{FF2B5EF4-FFF2-40B4-BE49-F238E27FC236}">
                <a16:creationId xmlns:a16="http://schemas.microsoft.com/office/drawing/2014/main" id="{336BAD9D-0C2B-0E4E-BEA0-64311A4F2580}"/>
              </a:ext>
            </a:extLst>
          </p:cNvPr>
          <p:cNvPicPr>
            <a:picLocks noChangeAspect="1"/>
          </p:cNvPicPr>
          <p:nvPr/>
        </p:nvPicPr>
        <p:blipFill>
          <a:blip r:embed="rId3"/>
          <a:srcRect l="3903" r="1230"/>
          <a:stretch/>
        </p:blipFill>
        <p:spPr>
          <a:xfrm>
            <a:off x="1005401" y="227"/>
            <a:ext cx="4424045" cy="6858000"/>
          </a:xfrm>
          <a:prstGeom prst="rect">
            <a:avLst/>
          </a:prstGeom>
          <a:ln w="12700">
            <a:solidFill>
              <a:schemeClr val="tx1"/>
            </a:solidFill>
          </a:ln>
        </p:spPr>
      </p:pic>
      <p:sp>
        <p:nvSpPr>
          <p:cNvPr id="4" name="TextBox 3">
            <a:extLst>
              <a:ext uri="{FF2B5EF4-FFF2-40B4-BE49-F238E27FC236}">
                <a16:creationId xmlns:a16="http://schemas.microsoft.com/office/drawing/2014/main" id="{9906D407-96EB-D747-8265-5A40EFD1A5F2}"/>
              </a:ext>
            </a:extLst>
          </p:cNvPr>
          <p:cNvSpPr txBox="1"/>
          <p:nvPr/>
        </p:nvSpPr>
        <p:spPr>
          <a:xfrm>
            <a:off x="6317363" y="6355589"/>
            <a:ext cx="4984586" cy="276999"/>
          </a:xfrm>
          <a:prstGeom prst="rect">
            <a:avLst/>
          </a:prstGeom>
          <a:noFill/>
        </p:spPr>
        <p:txBody>
          <a:bodyPr wrap="square" rtlCol="0">
            <a:spAutoFit/>
          </a:bodyPr>
          <a:lstStyle/>
          <a:p>
            <a:r>
              <a:rPr lang="en-US" sz="1200" baseline="30000" dirty="0"/>
              <a:t>*</a:t>
            </a:r>
            <a:r>
              <a:rPr lang="en-US" sz="1200" dirty="0"/>
              <a:t>http://</a:t>
            </a:r>
            <a:r>
              <a:rPr lang="en-US" sz="1200" dirty="0" err="1"/>
              <a:t>chej.org</a:t>
            </a:r>
            <a:r>
              <a:rPr lang="en-US" sz="1200" dirty="0"/>
              <a:t>/wp-content/uploads/Love-Canal-Factpack-PUB-001.pdf</a:t>
            </a:r>
          </a:p>
        </p:txBody>
      </p:sp>
      <p:sp>
        <p:nvSpPr>
          <p:cNvPr id="6" name="Content Placeholder 2">
            <a:extLst>
              <a:ext uri="{FF2B5EF4-FFF2-40B4-BE49-F238E27FC236}">
                <a16:creationId xmlns:a16="http://schemas.microsoft.com/office/drawing/2014/main" id="{53D484F3-0190-36BC-CB07-B6474010CA5A}"/>
              </a:ext>
            </a:extLst>
          </p:cNvPr>
          <p:cNvSpPr txBox="1">
            <a:spLocks/>
          </p:cNvSpPr>
          <p:nvPr/>
        </p:nvSpPr>
        <p:spPr>
          <a:xfrm>
            <a:off x="5952127" y="1496839"/>
            <a:ext cx="5349822" cy="5050021"/>
          </a:xfrm>
          <a:prstGeom prst="rect">
            <a:avLst/>
          </a:prstGeom>
        </p:spPr>
        <p:txBody>
          <a:bodyPr vert="horz" lIns="91440" tIns="45720" rIns="91440" bIns="45720" rtlCol="0" anchor="ctr">
            <a:normAutofit fontScale="92500"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dirty="0"/>
              <a:t>People living near the canal complained for decades about odors and foul-smelling substances emanating from the soil. The city government’s response was to cover up the offending toxins with more soil. In 1976, the city finally hired a private firm to investigate, and toxic residues were found in homes and storm drains. The city responded only by installing window fans in a few homes.*</a:t>
            </a:r>
          </a:p>
          <a:p>
            <a:r>
              <a:rPr lang="en-US" dirty="0"/>
              <a:t>In 1978 the New York State Department of Health got involved and limited evacuations were begun. A homeowners’ association was founded to combat government recalcitrance.*</a:t>
            </a:r>
          </a:p>
        </p:txBody>
      </p:sp>
    </p:spTree>
    <p:extLst>
      <p:ext uri="{BB962C8B-B14F-4D97-AF65-F5344CB8AC3E}">
        <p14:creationId xmlns:p14="http://schemas.microsoft.com/office/powerpoint/2010/main" val="399677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9AF7-66BA-0AA9-ABB2-E84FA2FC0803}"/>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737 MAX</a:t>
            </a:r>
          </a:p>
        </p:txBody>
      </p:sp>
      <p:sp>
        <p:nvSpPr>
          <p:cNvPr id="3" name="Content Placeholder 2">
            <a:extLst>
              <a:ext uri="{FF2B5EF4-FFF2-40B4-BE49-F238E27FC236}">
                <a16:creationId xmlns:a16="http://schemas.microsoft.com/office/drawing/2014/main" id="{97D0C971-045D-2B20-26AB-96A5634669B2}"/>
              </a:ext>
            </a:extLst>
          </p:cNvPr>
          <p:cNvSpPr>
            <a:spLocks noGrp="1"/>
          </p:cNvSpPr>
          <p:nvPr>
            <p:ph idx="1"/>
          </p:nvPr>
        </p:nvSpPr>
        <p:spPr>
          <a:xfrm>
            <a:off x="897769" y="1909192"/>
            <a:ext cx="4586513" cy="3647710"/>
          </a:xfrm>
        </p:spPr>
        <p:txBody>
          <a:bodyPr>
            <a:normAutofit/>
          </a:bodyPr>
          <a:lstStyle/>
          <a:p>
            <a:r>
              <a:rPr lang="en-US" sz="2000" dirty="0">
                <a:solidFill>
                  <a:schemeClr val="bg1"/>
                </a:solidFill>
              </a:rPr>
              <a:t>In 2018 and 2019, within a six month period, two Boeing 737 MAX aircraft crashed after experiencing controllability problems.</a:t>
            </a:r>
          </a:p>
          <a:p>
            <a:r>
              <a:rPr lang="en-US" sz="2000" dirty="0">
                <a:solidFill>
                  <a:schemeClr val="bg1"/>
                </a:solidFill>
              </a:rPr>
              <a:t>The root cause, as it turns out, was FAA regulation.</a:t>
            </a:r>
          </a:p>
          <a:p>
            <a:r>
              <a:rPr lang="en-US" sz="2000" dirty="0">
                <a:solidFill>
                  <a:schemeClr val="bg1"/>
                </a:solidFill>
              </a:rPr>
              <a:t>The FAA sets qualification requirements on pilots—pilots that qualify on an airplane of a certain ”type” by the FAA’s definition don’t have to re-qualify on each variant in that type.</a:t>
            </a:r>
          </a:p>
          <a:p>
            <a:endParaRPr lang="en-US" sz="2000" dirty="0">
              <a:solidFill>
                <a:schemeClr val="bg1"/>
              </a:solidFill>
            </a:endParaRPr>
          </a:p>
        </p:txBody>
      </p:sp>
      <p:sp>
        <p:nvSpPr>
          <p:cNvPr id="4" name="Footer Placeholder 3">
            <a:extLst>
              <a:ext uri="{FF2B5EF4-FFF2-40B4-BE49-F238E27FC236}">
                <a16:creationId xmlns:a16="http://schemas.microsoft.com/office/drawing/2014/main" id="{8557E564-83B8-6AD9-A538-31F287D918CE}"/>
              </a:ext>
            </a:extLst>
          </p:cNvPr>
          <p:cNvSpPr>
            <a:spLocks noGrp="1"/>
          </p:cNvSpPr>
          <p:nvPr>
            <p:ph type="ftr" sz="quarter" idx="11"/>
          </p:nvPr>
        </p:nvSpPr>
        <p:spPr>
          <a:xfrm>
            <a:off x="2374670" y="6356350"/>
            <a:ext cx="3945835" cy="365125"/>
          </a:xfrm>
        </p:spPr>
        <p:txBody>
          <a:bodyPr>
            <a:normAutofit/>
          </a:bodyPr>
          <a:lstStyle/>
          <a:p>
            <a:pPr>
              <a:spcAft>
                <a:spcPts val="600"/>
              </a:spcAft>
            </a:pPr>
            <a:r>
              <a:rPr lang="en-US">
                <a:solidFill>
                  <a:schemeClr val="bg1">
                    <a:lumMod val="50000"/>
                  </a:schemeClr>
                </a:solidFill>
              </a:rPr>
              <a:t>www.timothyterrell.net</a:t>
            </a:r>
          </a:p>
        </p:txBody>
      </p:sp>
      <p:pic>
        <p:nvPicPr>
          <p:cNvPr id="1026" name="Picture 2" descr="boeing 737">
            <a:extLst>
              <a:ext uri="{FF2B5EF4-FFF2-40B4-BE49-F238E27FC236}">
                <a16:creationId xmlns:a16="http://schemas.microsoft.com/office/drawing/2014/main" id="{D07B2A49-CC24-C0CF-6A74-6353B1135B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25453" y="1304045"/>
            <a:ext cx="5666547" cy="424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085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9AF7-66BA-0AA9-ABB2-E84FA2FC0803}"/>
              </a:ext>
            </a:extLst>
          </p:cNvPr>
          <p:cNvSpPr>
            <a:spLocks noGrp="1"/>
          </p:cNvSpPr>
          <p:nvPr>
            <p:ph type="title"/>
          </p:nvPr>
        </p:nvSpPr>
        <p:spPr>
          <a:xfrm>
            <a:off x="838200" y="448721"/>
            <a:ext cx="4707671" cy="1225650"/>
          </a:xfrm>
        </p:spPr>
        <p:txBody>
          <a:bodyPr anchor="b">
            <a:normAutofit/>
          </a:bodyPr>
          <a:lstStyle/>
          <a:p>
            <a:r>
              <a:rPr lang="en-US" sz="3800" dirty="0">
                <a:solidFill>
                  <a:schemeClr val="bg1"/>
                </a:solidFill>
              </a:rPr>
              <a:t>737 MAX</a:t>
            </a:r>
          </a:p>
        </p:txBody>
      </p:sp>
      <p:sp>
        <p:nvSpPr>
          <p:cNvPr id="3" name="Content Placeholder 2">
            <a:extLst>
              <a:ext uri="{FF2B5EF4-FFF2-40B4-BE49-F238E27FC236}">
                <a16:creationId xmlns:a16="http://schemas.microsoft.com/office/drawing/2014/main" id="{97D0C971-045D-2B20-26AB-96A5634669B2}"/>
              </a:ext>
            </a:extLst>
          </p:cNvPr>
          <p:cNvSpPr>
            <a:spLocks noGrp="1"/>
          </p:cNvSpPr>
          <p:nvPr>
            <p:ph idx="1"/>
          </p:nvPr>
        </p:nvSpPr>
        <p:spPr>
          <a:xfrm>
            <a:off x="897769" y="1909192"/>
            <a:ext cx="4586513" cy="3647710"/>
          </a:xfrm>
        </p:spPr>
        <p:txBody>
          <a:bodyPr>
            <a:normAutofit fontScale="92500"/>
          </a:bodyPr>
          <a:lstStyle/>
          <a:p>
            <a:r>
              <a:rPr lang="en-US" sz="2000" dirty="0">
                <a:solidFill>
                  <a:schemeClr val="bg1"/>
                </a:solidFill>
              </a:rPr>
              <a:t>There was, therefore, a strong incentive for Boeing to keep the MAX similar enough to the original 737 (which dates to 1964) to satisfy the FAA that it was the same “type.”</a:t>
            </a:r>
          </a:p>
          <a:p>
            <a:r>
              <a:rPr lang="en-US" sz="2000" dirty="0">
                <a:solidFill>
                  <a:schemeClr val="bg1"/>
                </a:solidFill>
              </a:rPr>
              <a:t>Handling characteristics couldn’t change, though the new engines meant extra lift when climbing steeply.</a:t>
            </a:r>
          </a:p>
          <a:p>
            <a:r>
              <a:rPr lang="en-US" sz="2000" dirty="0">
                <a:solidFill>
                  <a:schemeClr val="bg1"/>
                </a:solidFill>
              </a:rPr>
              <a:t>This restricted the extent to which Boeing could modify the basic aircraft, even though the old airframe design was not well-suited to the new engines.</a:t>
            </a:r>
          </a:p>
          <a:p>
            <a:endParaRPr lang="en-US" sz="2000" dirty="0">
              <a:solidFill>
                <a:schemeClr val="bg1"/>
              </a:solidFill>
            </a:endParaRPr>
          </a:p>
          <a:p>
            <a:endParaRPr lang="en-US" sz="2000" dirty="0">
              <a:solidFill>
                <a:schemeClr val="bg1"/>
              </a:solidFill>
            </a:endParaRPr>
          </a:p>
        </p:txBody>
      </p:sp>
      <p:sp>
        <p:nvSpPr>
          <p:cNvPr id="4" name="Footer Placeholder 3">
            <a:extLst>
              <a:ext uri="{FF2B5EF4-FFF2-40B4-BE49-F238E27FC236}">
                <a16:creationId xmlns:a16="http://schemas.microsoft.com/office/drawing/2014/main" id="{8557E564-83B8-6AD9-A538-31F287D918CE}"/>
              </a:ext>
            </a:extLst>
          </p:cNvPr>
          <p:cNvSpPr>
            <a:spLocks noGrp="1"/>
          </p:cNvSpPr>
          <p:nvPr>
            <p:ph type="ftr" sz="quarter" idx="11"/>
          </p:nvPr>
        </p:nvSpPr>
        <p:spPr>
          <a:xfrm>
            <a:off x="2374670" y="6356350"/>
            <a:ext cx="3945835" cy="365125"/>
          </a:xfrm>
        </p:spPr>
        <p:txBody>
          <a:bodyPr>
            <a:normAutofit/>
          </a:bodyPr>
          <a:lstStyle/>
          <a:p>
            <a:pPr>
              <a:spcAft>
                <a:spcPts val="600"/>
              </a:spcAft>
            </a:pPr>
            <a:r>
              <a:rPr lang="en-US">
                <a:solidFill>
                  <a:schemeClr val="bg1">
                    <a:lumMod val="50000"/>
                  </a:schemeClr>
                </a:solidFill>
              </a:rPr>
              <a:t>www.timothyterrell.net</a:t>
            </a:r>
          </a:p>
        </p:txBody>
      </p:sp>
      <p:pic>
        <p:nvPicPr>
          <p:cNvPr id="1026" name="Picture 2" descr="boeing 737">
            <a:extLst>
              <a:ext uri="{FF2B5EF4-FFF2-40B4-BE49-F238E27FC236}">
                <a16:creationId xmlns:a16="http://schemas.microsoft.com/office/drawing/2014/main" id="{D07B2A49-CC24-C0CF-6A74-6353B1135BD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25453" y="1304045"/>
            <a:ext cx="5666547" cy="42499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9F2C0B-3833-6E36-4C4E-75DA72800D6C}"/>
              </a:ext>
            </a:extLst>
          </p:cNvPr>
          <p:cNvSpPr txBox="1"/>
          <p:nvPr/>
        </p:nvSpPr>
        <p:spPr>
          <a:xfrm>
            <a:off x="817471" y="5759786"/>
            <a:ext cx="8549007" cy="307777"/>
          </a:xfrm>
          <a:prstGeom prst="rect">
            <a:avLst/>
          </a:prstGeom>
          <a:noFill/>
        </p:spPr>
        <p:txBody>
          <a:bodyPr wrap="none" rtlCol="0">
            <a:spAutoFit/>
          </a:bodyPr>
          <a:lstStyle/>
          <a:p>
            <a:r>
              <a:rPr lang="en-US" sz="1400" dirty="0">
                <a:solidFill>
                  <a:schemeClr val="bg2">
                    <a:lumMod val="90000"/>
                  </a:schemeClr>
                </a:solidFill>
              </a:rPr>
              <a:t>See https://</a:t>
            </a:r>
            <a:r>
              <a:rPr lang="en-US" sz="1400" dirty="0" err="1">
                <a:solidFill>
                  <a:schemeClr val="bg2">
                    <a:lumMod val="90000"/>
                  </a:schemeClr>
                </a:solidFill>
              </a:rPr>
              <a:t>www.theverge.com</a:t>
            </a:r>
            <a:r>
              <a:rPr lang="en-US" sz="1400" dirty="0">
                <a:solidFill>
                  <a:schemeClr val="bg2">
                    <a:lumMod val="90000"/>
                  </a:schemeClr>
                </a:solidFill>
              </a:rPr>
              <a:t>/2019/5/2/18518176/boeing-737-max-crash-problems-human-error-mcas-faa</a:t>
            </a:r>
          </a:p>
        </p:txBody>
      </p:sp>
    </p:spTree>
    <p:extLst>
      <p:ext uri="{BB962C8B-B14F-4D97-AF65-F5344CB8AC3E}">
        <p14:creationId xmlns:p14="http://schemas.microsoft.com/office/powerpoint/2010/main" val="700015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310A-4428-C972-18D5-63B475C38903}"/>
              </a:ext>
            </a:extLst>
          </p:cNvPr>
          <p:cNvSpPr>
            <a:spLocks noGrp="1"/>
          </p:cNvSpPr>
          <p:nvPr>
            <p:ph type="title"/>
          </p:nvPr>
        </p:nvSpPr>
        <p:spPr>
          <a:xfrm>
            <a:off x="838200" y="4100804"/>
            <a:ext cx="4391024" cy="1907884"/>
          </a:xfrm>
        </p:spPr>
        <p:txBody>
          <a:bodyPr anchor="t">
            <a:normAutofit/>
          </a:bodyPr>
          <a:lstStyle/>
          <a:p>
            <a:r>
              <a:rPr lang="en-US" sz="4000" dirty="0">
                <a:solidFill>
                  <a:schemeClr val="bg1"/>
                </a:solidFill>
              </a:rPr>
              <a:t>MAX Failure</a:t>
            </a:r>
          </a:p>
        </p:txBody>
      </p:sp>
      <p:pic>
        <p:nvPicPr>
          <p:cNvPr id="3074" name="Picture 2">
            <a:extLst>
              <a:ext uri="{FF2B5EF4-FFF2-40B4-BE49-F238E27FC236}">
                <a16:creationId xmlns:a16="http://schemas.microsoft.com/office/drawing/2014/main" id="{71E7C514-7FB1-70AD-A9A7-D573E219F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145" b="5737"/>
          <a:stretch/>
        </p:blipFill>
        <p:spPr bwMode="auto">
          <a:xfrm>
            <a:off x="20" y="2"/>
            <a:ext cx="12191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0F7A452-1FDA-AA6D-54A5-DE60B0EB04BA}"/>
              </a:ext>
            </a:extLst>
          </p:cNvPr>
          <p:cNvSpPr>
            <a:spLocks noGrp="1"/>
          </p:cNvSpPr>
          <p:nvPr>
            <p:ph idx="1"/>
          </p:nvPr>
        </p:nvSpPr>
        <p:spPr>
          <a:xfrm>
            <a:off x="5664201" y="4197093"/>
            <a:ext cx="5692774" cy="1907884"/>
          </a:xfrm>
        </p:spPr>
        <p:txBody>
          <a:bodyPr>
            <a:normAutofit fontScale="92500"/>
          </a:bodyPr>
          <a:lstStyle/>
          <a:p>
            <a:r>
              <a:rPr lang="en-US" sz="2000" dirty="0">
                <a:solidFill>
                  <a:schemeClr val="bg1">
                    <a:alpha val="80000"/>
                  </a:schemeClr>
                </a:solidFill>
              </a:rPr>
              <a:t>A software fix was devised to push the nose down in steep climbs (MCAS), to offset the handling differences in the new variant.</a:t>
            </a:r>
          </a:p>
          <a:p>
            <a:r>
              <a:rPr lang="en-US" sz="2000" dirty="0">
                <a:solidFill>
                  <a:schemeClr val="bg1">
                    <a:alpha val="80000"/>
                  </a:schemeClr>
                </a:solidFill>
              </a:rPr>
              <a:t>FAA review did not catch the possible problem with MCAS, even though the FAA had a 30 page list of differences between the MAX and the other 737s.</a:t>
            </a:r>
          </a:p>
          <a:p>
            <a:pPr marL="0" indent="0">
              <a:buNone/>
            </a:pPr>
            <a:endParaRPr lang="en-US" sz="2000" dirty="0">
              <a:solidFill>
                <a:schemeClr val="bg1">
                  <a:alpha val="80000"/>
                </a:schemeClr>
              </a:solidFill>
            </a:endParaRPr>
          </a:p>
        </p:txBody>
      </p:sp>
      <p:sp>
        <p:nvSpPr>
          <p:cNvPr id="4" name="Footer Placeholder 3">
            <a:extLst>
              <a:ext uri="{FF2B5EF4-FFF2-40B4-BE49-F238E27FC236}">
                <a16:creationId xmlns:a16="http://schemas.microsoft.com/office/drawing/2014/main" id="{803FD9FE-F587-CC45-C584-003246CE1FE8}"/>
              </a:ext>
            </a:extLst>
          </p:cNvPr>
          <p:cNvSpPr>
            <a:spLocks noGrp="1"/>
          </p:cNvSpPr>
          <p:nvPr>
            <p:ph type="ftr" sz="quarter" idx="11"/>
          </p:nvPr>
        </p:nvSpPr>
        <p:spPr>
          <a:xfrm>
            <a:off x="7859713" y="6025942"/>
            <a:ext cx="3497262" cy="365125"/>
          </a:xfrm>
        </p:spPr>
        <p:txBody>
          <a:bodyPr>
            <a:normAutofit/>
          </a:bodyPr>
          <a:lstStyle/>
          <a:p>
            <a:pPr algn="r">
              <a:spcAft>
                <a:spcPts val="600"/>
              </a:spcAft>
            </a:pPr>
            <a:r>
              <a:rPr lang="en-US" sz="1000">
                <a:solidFill>
                  <a:schemeClr val="bg1">
                    <a:alpha val="60000"/>
                  </a:schemeClr>
                </a:solidFill>
              </a:rPr>
              <a:t>www.timothyterrell.net</a:t>
            </a:r>
          </a:p>
        </p:txBody>
      </p:sp>
      <p:sp>
        <p:nvSpPr>
          <p:cNvPr id="5" name="TextBox 4">
            <a:extLst>
              <a:ext uri="{FF2B5EF4-FFF2-40B4-BE49-F238E27FC236}">
                <a16:creationId xmlns:a16="http://schemas.microsoft.com/office/drawing/2014/main" id="{45C69942-3FAB-120A-588A-D1E753F0F251}"/>
              </a:ext>
            </a:extLst>
          </p:cNvPr>
          <p:cNvSpPr txBox="1"/>
          <p:nvPr/>
        </p:nvSpPr>
        <p:spPr>
          <a:xfrm>
            <a:off x="410276" y="6125566"/>
            <a:ext cx="8823377" cy="307777"/>
          </a:xfrm>
          <a:prstGeom prst="rect">
            <a:avLst/>
          </a:prstGeom>
          <a:noFill/>
        </p:spPr>
        <p:txBody>
          <a:bodyPr wrap="none" rtlCol="0">
            <a:spAutoFit/>
          </a:bodyPr>
          <a:lstStyle/>
          <a:p>
            <a:r>
              <a:rPr lang="en-US" sz="1400" dirty="0">
                <a:solidFill>
                  <a:schemeClr val="bg2">
                    <a:lumMod val="90000"/>
                  </a:schemeClr>
                </a:solidFill>
              </a:rPr>
              <a:t>Image: https://</a:t>
            </a:r>
            <a:r>
              <a:rPr lang="en-US" sz="1400" dirty="0" err="1">
                <a:solidFill>
                  <a:schemeClr val="bg2">
                    <a:lumMod val="90000"/>
                  </a:schemeClr>
                </a:solidFill>
              </a:rPr>
              <a:t>www.theverge.com</a:t>
            </a:r>
            <a:r>
              <a:rPr lang="en-US" sz="1400" dirty="0">
                <a:solidFill>
                  <a:schemeClr val="bg2">
                    <a:lumMod val="90000"/>
                  </a:schemeClr>
                </a:solidFill>
              </a:rPr>
              <a:t>/2019/5/2/18518176/boeing-737-max-crash-problems-human-error-mcas-faa</a:t>
            </a:r>
          </a:p>
        </p:txBody>
      </p:sp>
    </p:spTree>
    <p:extLst>
      <p:ext uri="{BB962C8B-B14F-4D97-AF65-F5344CB8AC3E}">
        <p14:creationId xmlns:p14="http://schemas.microsoft.com/office/powerpoint/2010/main" val="386103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2648" y="600074"/>
            <a:ext cx="6035040" cy="1529932"/>
          </a:xfrm>
        </p:spPr>
        <p:txBody>
          <a:bodyPr vert="horz" lIns="91440" tIns="45720" rIns="91440" bIns="45720" rtlCol="0" anchor="b">
            <a:normAutofit/>
          </a:bodyPr>
          <a:lstStyle/>
          <a:p>
            <a:r>
              <a:rPr lang="en-US" sz="3600" kern="1200" dirty="0">
                <a:solidFill>
                  <a:schemeClr val="tx1"/>
                </a:solidFill>
                <a:latin typeface="+mj-lt"/>
                <a:ea typeface="+mj-ea"/>
                <a:cs typeface="+mj-cs"/>
              </a:rPr>
              <a:t>Product Safety without Regulation</a:t>
            </a:r>
          </a:p>
        </p:txBody>
      </p:sp>
      <p:sp>
        <p:nvSpPr>
          <p:cNvPr id="4" name="Content Placeholder 3"/>
          <p:cNvSpPr>
            <a:spLocks noGrp="1"/>
          </p:cNvSpPr>
          <p:nvPr>
            <p:ph sz="half" idx="2"/>
          </p:nvPr>
        </p:nvSpPr>
        <p:spPr>
          <a:xfrm>
            <a:off x="612647" y="2212848"/>
            <a:ext cx="6035041" cy="4096512"/>
          </a:xfrm>
        </p:spPr>
        <p:txBody>
          <a:bodyPr vert="horz" lIns="91440" tIns="45720" rIns="91440" bIns="45720" rtlCol="0">
            <a:normAutofit/>
          </a:bodyPr>
          <a:lstStyle/>
          <a:p>
            <a:pPr>
              <a:lnSpc>
                <a:spcPct val="120000"/>
              </a:lnSpc>
            </a:pPr>
            <a:r>
              <a:rPr lang="en-US" sz="1800" dirty="0"/>
              <a:t>Courts (tort law)</a:t>
            </a:r>
          </a:p>
          <a:p>
            <a:pPr>
              <a:lnSpc>
                <a:spcPct val="120000"/>
              </a:lnSpc>
            </a:pPr>
            <a:r>
              <a:rPr lang="en-US" sz="1800" dirty="0"/>
              <a:t>User reviews</a:t>
            </a:r>
          </a:p>
          <a:p>
            <a:pPr>
              <a:lnSpc>
                <a:spcPct val="120000"/>
              </a:lnSpc>
            </a:pPr>
            <a:r>
              <a:rPr lang="en-US" sz="1800" dirty="0"/>
              <a:t>Private certification (e.g., UL)</a:t>
            </a:r>
          </a:p>
          <a:p>
            <a:pPr>
              <a:lnSpc>
                <a:spcPct val="120000"/>
              </a:lnSpc>
            </a:pPr>
            <a:r>
              <a:rPr lang="en-US" sz="1800" dirty="0"/>
              <a:t>Brand names/reputation</a:t>
            </a:r>
          </a:p>
          <a:p>
            <a:pPr>
              <a:lnSpc>
                <a:spcPct val="120000"/>
              </a:lnSpc>
            </a:pPr>
            <a:r>
              <a:rPr lang="en-US" sz="1800" dirty="0"/>
              <a:t>Insurance companies</a:t>
            </a:r>
          </a:p>
          <a:p>
            <a:pPr lvl="1">
              <a:lnSpc>
                <a:spcPct val="120000"/>
              </a:lnSpc>
            </a:pPr>
            <a:r>
              <a:rPr lang="en-US" sz="1800" dirty="0"/>
              <a:t>Have an incentive to monitor manufacturers because they don’t want to pay out for product failures</a:t>
            </a:r>
          </a:p>
        </p:txBody>
      </p:sp>
      <p:pic>
        <p:nvPicPr>
          <p:cNvPr id="7" name="Picture 6" descr="Screen Shot 2014-07-21 at 8.42.21 AM.png"/>
          <p:cNvPicPr>
            <a:picLocks noChangeAspect="1"/>
          </p:cNvPicPr>
          <p:nvPr/>
        </p:nvPicPr>
        <p:blipFill>
          <a:blip r:embed="rId3">
            <a:extLst>
              <a:ext uri="{28A0092B-C50C-407E-A947-70E740481C1C}">
                <a14:useLocalDpi xmlns:a14="http://schemas.microsoft.com/office/drawing/2010/main" val="0"/>
              </a:ext>
            </a:extLst>
          </a:blip>
          <a:srcRect r="6940" b="-1"/>
          <a:stretch>
            <a:fillRect/>
          </a:stretch>
        </p:blipFill>
        <p:spPr>
          <a:xfrm>
            <a:off x="7345680" y="10"/>
            <a:ext cx="4846320" cy="6857990"/>
          </a:xfrm>
          <a:prstGeom prst="rect">
            <a:avLst/>
          </a:prstGeom>
        </p:spPr>
      </p:pic>
      <p:sp>
        <p:nvSpPr>
          <p:cNvPr id="8" name="Footer Placeholder 5"/>
          <p:cNvSpPr>
            <a:spLocks noGrp="1"/>
          </p:cNvSpPr>
          <p:nvPr>
            <p:ph type="ftr" sz="quarter" idx="11"/>
          </p:nvPr>
        </p:nvSpPr>
        <p:spPr>
          <a:xfrm>
            <a:off x="8876521" y="6453002"/>
            <a:ext cx="2805405" cy="365125"/>
          </a:xfrm>
        </p:spPr>
        <p:txBody>
          <a:bodyPr vert="horz" lIns="91440" tIns="45720" rIns="91440" bIns="45720" rtlCol="0" anchor="ctr">
            <a:normAutofit/>
          </a:bodyPr>
          <a:lstStyle/>
          <a:p>
            <a:pPr algn="r">
              <a:spcAft>
                <a:spcPts val="600"/>
              </a:spcAft>
              <a:defRPr/>
            </a:pPr>
            <a:r>
              <a:rPr lang="en-US" sz="900" kern="1200">
                <a:solidFill>
                  <a:srgbClr val="FFFFFF"/>
                </a:solidFill>
                <a:latin typeface="+mn-lt"/>
                <a:ea typeface="+mn-ea"/>
                <a:cs typeface="+mn-cs"/>
              </a:rPr>
              <a:t>www.timothyterrell.net, @timothyterrell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6F2B02-3116-FE24-E8FF-EE7BEC62988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475853-6C9B-E682-DF0F-E58585EF67D1}"/>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300" b="1">
                <a:solidFill>
                  <a:schemeClr val="tx1">
                    <a:lumMod val="85000"/>
                    <a:lumOff val="15000"/>
                  </a:schemeClr>
                </a:solidFill>
              </a:rPr>
              <a:t>4. “Capitalism Leaves People without Medical Care”</a:t>
            </a:r>
          </a:p>
        </p:txBody>
      </p:sp>
      <p:pic>
        <p:nvPicPr>
          <p:cNvPr id="3" name="Picture 2">
            <a:extLst>
              <a:ext uri="{FF2B5EF4-FFF2-40B4-BE49-F238E27FC236}">
                <a16:creationId xmlns:a16="http://schemas.microsoft.com/office/drawing/2014/main" id="{31B96017-B4F6-036C-8063-DB1F4524021B}"/>
              </a:ext>
            </a:extLst>
          </p:cNvPr>
          <p:cNvPicPr>
            <a:picLocks noChangeAspect="1"/>
          </p:cNvPicPr>
          <p:nvPr/>
        </p:nvPicPr>
        <p:blipFill>
          <a:blip r:embed="rId3">
            <a:extLst>
              <a:ext uri="{837473B0-CC2E-450A-ABE3-18F120FF3D39}">
                <a1611:picAttrSrcUrl xmlns:a1611="http://schemas.microsoft.com/office/drawing/2016/11/main" r:id="rId4"/>
              </a:ext>
            </a:extLst>
          </a:blip>
          <a:srcRect t="27667"/>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8" name="Footer Placeholder 12">
            <a:extLst>
              <a:ext uri="{FF2B5EF4-FFF2-40B4-BE49-F238E27FC236}">
                <a16:creationId xmlns:a16="http://schemas.microsoft.com/office/drawing/2014/main" id="{BD4472FC-14A7-EAC2-4146-CE4062FB7CF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sz="1000" kern="1200">
                <a:solidFill>
                  <a:schemeClr val="tx1">
                    <a:lumMod val="50000"/>
                    <a:lumOff val="50000"/>
                  </a:schemeClr>
                </a:solidFill>
                <a:latin typeface="Calibri" panose="020F0502020204030204"/>
                <a:ea typeface="+mn-ea"/>
                <a:cs typeface="+mn-cs"/>
              </a:rPr>
              <a:t>www.timothyterrell.net, @timothyterrell</a:t>
            </a:r>
          </a:p>
        </p:txBody>
      </p:sp>
      <p:sp>
        <p:nvSpPr>
          <p:cNvPr id="6" name="Slide Number Placeholder 5">
            <a:extLst>
              <a:ext uri="{FF2B5EF4-FFF2-40B4-BE49-F238E27FC236}">
                <a16:creationId xmlns:a16="http://schemas.microsoft.com/office/drawing/2014/main" id="{114776CA-38E1-30CF-23DB-EF7982704E2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019B451-98D0-2C41-80B2-1199E4492BFF}" type="slidenum">
              <a:rPr lang="en-US" sz="1000">
                <a:solidFill>
                  <a:schemeClr val="tx1">
                    <a:lumMod val="50000"/>
                    <a:lumOff val="50000"/>
                  </a:schemeClr>
                </a:solidFill>
                <a:latin typeface="Calibri" panose="020F0502020204030204"/>
              </a:rPr>
              <a:pPr>
                <a:spcAft>
                  <a:spcPts val="600"/>
                </a:spcAft>
                <a:defRPr/>
              </a:pPr>
              <a:t>36</a:t>
            </a:fld>
            <a:endParaRPr lang="en-US" sz="100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4036331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418" y="1138036"/>
            <a:ext cx="4083287" cy="1402470"/>
          </a:xfrm>
        </p:spPr>
        <p:txBody>
          <a:bodyPr anchor="t">
            <a:normAutofit/>
          </a:bodyPr>
          <a:lstStyle/>
          <a:p>
            <a:r>
              <a:rPr lang="en-US" sz="2800"/>
              <a:t>Medical Licensure</a:t>
            </a:r>
          </a:p>
        </p:txBody>
      </p:sp>
      <p:pic>
        <p:nvPicPr>
          <p:cNvPr id="5" name="Picture 4">
            <a:extLst>
              <a:ext uri="{FF2B5EF4-FFF2-40B4-BE49-F238E27FC236}">
                <a16:creationId xmlns:a16="http://schemas.microsoft.com/office/drawing/2014/main" id="{BE0FCF14-6B89-BE4D-AC49-5B8FFD03FFC7}"/>
              </a:ext>
            </a:extLst>
          </p:cNvPr>
          <p:cNvPicPr>
            <a:picLocks noChangeAspect="1"/>
          </p:cNvPicPr>
          <p:nvPr/>
        </p:nvPicPr>
        <p:blipFill rotWithShape="1">
          <a:blip r:embed="rId3"/>
          <a:srcRect l="13932" r="10198"/>
          <a:stretch/>
        </p:blipFill>
        <p:spPr>
          <a:xfrm>
            <a:off x="1524021" y="10"/>
            <a:ext cx="3863363" cy="6857990"/>
          </a:xfrm>
          <a:prstGeom prst="rect">
            <a:avLst/>
          </a:prstGeom>
        </p:spPr>
      </p:pic>
      <p:sp>
        <p:nvSpPr>
          <p:cNvPr id="3" name="Content Placeholder 2"/>
          <p:cNvSpPr>
            <a:spLocks noGrp="1"/>
          </p:cNvSpPr>
          <p:nvPr>
            <p:ph idx="1"/>
          </p:nvPr>
        </p:nvSpPr>
        <p:spPr>
          <a:xfrm>
            <a:off x="5925418" y="1931832"/>
            <a:ext cx="4083287" cy="4210552"/>
          </a:xfrm>
        </p:spPr>
        <p:txBody>
          <a:bodyPr>
            <a:normAutofit/>
          </a:bodyPr>
          <a:lstStyle/>
          <a:p>
            <a:r>
              <a:rPr lang="en-US" sz="1600" dirty="0"/>
              <a:t>In the late 1800s, the US had the highest number of physicians, per capita, in the world.</a:t>
            </a:r>
          </a:p>
          <a:p>
            <a:r>
              <a:rPr lang="en-US" sz="1600" dirty="0"/>
              <a:t>In 1904, the AMA began a concerted effort to reduce the number of medical students, claiming that this would increase medical quality.</a:t>
            </a:r>
          </a:p>
          <a:p>
            <a:r>
              <a:rPr lang="en-US" sz="1600" dirty="0"/>
              <a:t>In 1910, Abraham Flexner published a report for the Carnegie Foundation on US and Canadian medical education.</a:t>
            </a:r>
          </a:p>
          <a:p>
            <a:r>
              <a:rPr lang="en-US" sz="1600" dirty="0"/>
              <a:t>The report suggested closure of most medical schools (155 to 31), homogenization of education in medical schools, approval of any new medical school by the state government, and additional state licensure regulation.</a:t>
            </a:r>
          </a:p>
        </p:txBody>
      </p:sp>
    </p:spTree>
    <p:extLst>
      <p:ext uri="{BB962C8B-B14F-4D97-AF65-F5344CB8AC3E}">
        <p14:creationId xmlns:p14="http://schemas.microsoft.com/office/powerpoint/2010/main" val="39623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37034" y="609600"/>
            <a:ext cx="4784796" cy="1330840"/>
          </a:xfrm>
        </p:spPr>
        <p:txBody>
          <a:bodyPr vert="horz" lIns="91440" tIns="45720" rIns="91440" bIns="45720" rtlCol="0" anchor="ctr">
            <a:normAutofit/>
          </a:bodyPr>
          <a:lstStyle/>
          <a:p>
            <a:r>
              <a:rPr lang="en-US" kern="1200">
                <a:solidFill>
                  <a:schemeClr val="tx1"/>
                </a:solidFill>
                <a:latin typeface="+mj-lt"/>
                <a:ea typeface="+mj-ea"/>
                <a:cs typeface="+mj-cs"/>
              </a:rPr>
              <a:t>Drug Suppression</a:t>
            </a:r>
          </a:p>
        </p:txBody>
      </p:sp>
      <p:sp>
        <p:nvSpPr>
          <p:cNvPr id="3" name="Content Placeholder 2"/>
          <p:cNvSpPr>
            <a:spLocks noGrp="1"/>
          </p:cNvSpPr>
          <p:nvPr>
            <p:ph sz="half" idx="1"/>
          </p:nvPr>
        </p:nvSpPr>
        <p:spPr>
          <a:xfrm>
            <a:off x="1137034" y="1841680"/>
            <a:ext cx="4438036" cy="4261008"/>
          </a:xfrm>
        </p:spPr>
        <p:txBody>
          <a:bodyPr vert="horz" lIns="91440" tIns="45720" rIns="91440" bIns="45720" rtlCol="0">
            <a:normAutofit/>
          </a:bodyPr>
          <a:lstStyle/>
          <a:p>
            <a:pPr marL="0">
              <a:lnSpc>
                <a:spcPct val="110000"/>
              </a:lnSpc>
            </a:pPr>
            <a:r>
              <a:rPr lang="en-US" sz="1700" dirty="0"/>
              <a:t>”Costs include patient harm from delayed access as well as research and development (R&amp;D) opportunities foregone by drug developers whose capital is consumed by fulfilling the demands of FDA clinical trials. According to [Mary] </a:t>
            </a:r>
            <a:r>
              <a:rPr lang="en-US" sz="1700" dirty="0" err="1"/>
              <a:t>Ruwart</a:t>
            </a:r>
            <a:r>
              <a:rPr lang="en-US" sz="1700" dirty="0"/>
              <a:t>, at least half of pharmaceutical innovations get shelved because the cost to take a drug through the regulatory testing process makes those drugs uneconomic for drug developers to pursue.</a:t>
            </a:r>
          </a:p>
          <a:p>
            <a:pPr marL="0">
              <a:lnSpc>
                <a:spcPct val="110000"/>
              </a:lnSpc>
            </a:pPr>
            <a:r>
              <a:rPr lang="en-US" sz="1700" dirty="0"/>
              <a:t>”Even with very conservative assumptions, </a:t>
            </a:r>
            <a:r>
              <a:rPr lang="en-US" sz="1700" dirty="0" err="1"/>
              <a:t>Ruwart</a:t>
            </a:r>
            <a:r>
              <a:rPr lang="en-US" sz="1700" dirty="0"/>
              <a:t> found the years of life lost due to FDA clinical demands is in the millions.”</a:t>
            </a:r>
          </a:p>
        </p:txBody>
      </p:sp>
      <p:pic>
        <p:nvPicPr>
          <p:cNvPr id="8" name="Graphic 7" descr="Medicine">
            <a:extLst>
              <a:ext uri="{FF2B5EF4-FFF2-40B4-BE49-F238E27FC236}">
                <a16:creationId xmlns:a16="http://schemas.microsoft.com/office/drawing/2014/main" id="{EDB98E00-D620-CB5F-C427-5DE997CA7F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0610" y="1071282"/>
            <a:ext cx="4737650" cy="4737650"/>
          </a:xfrm>
          <a:prstGeom prst="rect">
            <a:avLst/>
          </a:prstGeom>
        </p:spPr>
      </p:pic>
      <p:sp>
        <p:nvSpPr>
          <p:cNvPr id="4" name="Footer Placeholder 3">
            <a:extLst>
              <a:ext uri="{FF2B5EF4-FFF2-40B4-BE49-F238E27FC236}">
                <a16:creationId xmlns:a16="http://schemas.microsoft.com/office/drawing/2014/main" id="{24DD8A8F-F52C-5A4D-B213-C6E1AC4CAB9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000" kern="1200">
              <a:solidFill>
                <a:schemeClr val="tx1">
                  <a:tint val="75000"/>
                </a:schemeClr>
              </a:solidFill>
              <a:latin typeface="+mn-lt"/>
              <a:ea typeface="+mn-ea"/>
              <a:cs typeface="+mn-cs"/>
            </a:endParaRPr>
          </a:p>
        </p:txBody>
      </p:sp>
      <p:sp>
        <p:nvSpPr>
          <p:cNvPr id="6" name="TextBox 5">
            <a:extLst>
              <a:ext uri="{FF2B5EF4-FFF2-40B4-BE49-F238E27FC236}">
                <a16:creationId xmlns:a16="http://schemas.microsoft.com/office/drawing/2014/main" id="{AB423209-744F-2E4C-F763-C60D831C92DD}"/>
              </a:ext>
            </a:extLst>
          </p:cNvPr>
          <p:cNvSpPr txBox="1"/>
          <p:nvPr/>
        </p:nvSpPr>
        <p:spPr>
          <a:xfrm>
            <a:off x="1271122" y="5909341"/>
            <a:ext cx="4303948" cy="523220"/>
          </a:xfrm>
          <a:prstGeom prst="rect">
            <a:avLst/>
          </a:prstGeom>
          <a:noFill/>
        </p:spPr>
        <p:txBody>
          <a:bodyPr wrap="square" rtlCol="0">
            <a:spAutoFit/>
          </a:bodyPr>
          <a:lstStyle/>
          <a:p>
            <a:r>
              <a:rPr lang="en-US" sz="1400" dirty="0"/>
              <a:t>Bartley J. Madden, </a:t>
            </a:r>
            <a:r>
              <a:rPr lang="en-US" sz="1400" i="1" dirty="0"/>
              <a:t>Free to Choose Medicine</a:t>
            </a:r>
            <a:r>
              <a:rPr lang="en-US" sz="1400" dirty="0"/>
              <a:t>, 3</a:t>
            </a:r>
            <a:r>
              <a:rPr lang="en-US" sz="1400" baseline="30000" dirty="0"/>
              <a:t>rd</a:t>
            </a:r>
            <a:r>
              <a:rPr lang="en-US" sz="1400" dirty="0"/>
              <a:t> ed. (2018), p. 6.</a:t>
            </a:r>
          </a:p>
        </p:txBody>
      </p:sp>
    </p:spTree>
    <p:extLst>
      <p:ext uri="{BB962C8B-B14F-4D97-AF65-F5344CB8AC3E}">
        <p14:creationId xmlns:p14="http://schemas.microsoft.com/office/powerpoint/2010/main" val="99673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p:cNvSpPr>
            <a:spLocks noGrp="1"/>
          </p:cNvSpPr>
          <p:nvPr>
            <p:ph type="title"/>
          </p:nvPr>
        </p:nvSpPr>
        <p:spPr>
          <a:xfrm>
            <a:off x="1137034" y="609600"/>
            <a:ext cx="4784796" cy="1330840"/>
          </a:xfrm>
        </p:spPr>
        <p:txBody>
          <a:bodyPr vert="horz" lIns="91440" tIns="45720" rIns="91440" bIns="45720" rtlCol="0" anchor="ctr">
            <a:normAutofit/>
          </a:bodyPr>
          <a:lstStyle/>
          <a:p>
            <a:r>
              <a:rPr lang="en-US" kern="1200">
                <a:solidFill>
                  <a:schemeClr val="tx1"/>
                </a:solidFill>
                <a:latin typeface="+mj-lt"/>
                <a:ea typeface="+mj-ea"/>
                <a:cs typeface="+mj-cs"/>
              </a:rPr>
              <a:t>Information Suppression</a:t>
            </a:r>
          </a:p>
        </p:txBody>
      </p:sp>
      <p:sp>
        <p:nvSpPr>
          <p:cNvPr id="6" name="Content Placeholder 5"/>
          <p:cNvSpPr>
            <a:spLocks noGrp="1"/>
          </p:cNvSpPr>
          <p:nvPr>
            <p:ph sz="half" idx="1"/>
          </p:nvPr>
        </p:nvSpPr>
        <p:spPr>
          <a:xfrm>
            <a:off x="1137034" y="2194102"/>
            <a:ext cx="4438036" cy="3908585"/>
          </a:xfrm>
        </p:spPr>
        <p:txBody>
          <a:bodyPr vert="horz" lIns="91440" tIns="45720" rIns="91440" bIns="45720" rtlCol="0">
            <a:normAutofit/>
          </a:bodyPr>
          <a:lstStyle/>
          <a:p>
            <a:r>
              <a:rPr lang="en-US" sz="1600"/>
              <a:t>“In the early 1980s, several reports in medical journals indicated that the B vitamin, folic acid, taken early in pregnancy could prevent a number of birth defect. … Folic acid would have to go through the expensive drug development process if the manufacturers wished to advertise its benefits to young women.</a:t>
            </a:r>
          </a:p>
          <a:p>
            <a:r>
              <a:rPr lang="en-US" sz="1600"/>
              <a:t>“… Had U.S. folic acid manufacturers been permitted to advertise … [we] might have seen an increase in supplementation in the United States—and a decline in birth defects. Instead, approximately 10,000 American babies were born with deformities more horrific than thalidomide.”</a:t>
            </a:r>
          </a:p>
        </p:txBody>
      </p:sp>
      <p:pic>
        <p:nvPicPr>
          <p:cNvPr id="4" name="Picture 3" descr="A close-up of a necklace&#10;&#10;Description automatically generated with medium confidence">
            <a:extLst>
              <a:ext uri="{FF2B5EF4-FFF2-40B4-BE49-F238E27FC236}">
                <a16:creationId xmlns:a16="http://schemas.microsoft.com/office/drawing/2014/main" id="{FF25DF65-A4B4-EB4F-ADE8-306998F0D3B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42" r="10991"/>
          <a:stretch/>
        </p:blipFill>
        <p:spPr>
          <a:xfrm>
            <a:off x="6880610" y="1663496"/>
            <a:ext cx="4737650" cy="3553223"/>
          </a:xfrm>
          <a:prstGeom prst="rect">
            <a:avLst/>
          </a:prstGeom>
        </p:spPr>
      </p:pic>
      <p:sp>
        <p:nvSpPr>
          <p:cNvPr id="2" name="Footer Placeholder 1">
            <a:extLst>
              <a:ext uri="{FF2B5EF4-FFF2-40B4-BE49-F238E27FC236}">
                <a16:creationId xmlns:a16="http://schemas.microsoft.com/office/drawing/2014/main" id="{B745EB4A-12DA-1C4C-9BDD-266A55EEB5B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defRPr/>
            </a:pPr>
            <a:endParaRPr lang="en-US" sz="1000" kern="1200">
              <a:solidFill>
                <a:schemeClr val="tx1">
                  <a:tint val="75000"/>
                </a:schemeClr>
              </a:solidFill>
              <a:latin typeface="+mn-lt"/>
              <a:ea typeface="+mn-ea"/>
              <a:cs typeface="+mn-cs"/>
            </a:endParaRPr>
          </a:p>
        </p:txBody>
      </p:sp>
      <p:sp>
        <p:nvSpPr>
          <p:cNvPr id="7" name="TextBox 6">
            <a:extLst>
              <a:ext uri="{FF2B5EF4-FFF2-40B4-BE49-F238E27FC236}">
                <a16:creationId xmlns:a16="http://schemas.microsoft.com/office/drawing/2014/main" id="{FB902D91-FA1A-F64C-AAAB-FEAAAECD4E27}"/>
              </a:ext>
            </a:extLst>
          </p:cNvPr>
          <p:cNvSpPr txBox="1"/>
          <p:nvPr/>
        </p:nvSpPr>
        <p:spPr>
          <a:xfrm>
            <a:off x="9564556" y="6538912"/>
            <a:ext cx="2432076" cy="200055"/>
          </a:xfrm>
          <a:prstGeom prst="rect">
            <a:avLst/>
          </a:prstGeom>
        </p:spPr>
        <p:txBody>
          <a:bodyPr wrap="none" rtlCol="0">
            <a:spAutoFit/>
          </a:bodyPr>
          <a:lstStyle/>
          <a:p>
            <a:pPr algn="r">
              <a:spcAft>
                <a:spcPts val="600"/>
              </a:spcAft>
            </a:pPr>
            <a:r>
              <a:rPr lang="en-US" sz="700" dirty="0">
                <a:hlinkClick r:id="rId4" tooltip="https://commons.wikimedia.org/wiki/File:Folic_acid-3D-balls.png">
                  <a:extLst>
                    <a:ext uri="{A12FA001-AC4F-418D-AE19-62706E023703}">
                      <ahyp:hlinkClr xmlns:ahyp="http://schemas.microsoft.com/office/drawing/2018/hyperlinkcolor" val="tx"/>
                    </a:ext>
                  </a:extLst>
                </a:hlinkClick>
              </a:rPr>
              <a:t>This Photo</a:t>
            </a:r>
            <a:r>
              <a:rPr lang="en-US" sz="700" dirty="0"/>
              <a:t> by Unknown Author is licensed under </a:t>
            </a:r>
            <a:r>
              <a:rPr lang="en-US" sz="700" dirty="0">
                <a:hlinkClick r:id="rId5" tooltip="https://creativecommons.org/licenses/by-sa/3.0/">
                  <a:extLst>
                    <a:ext uri="{A12FA001-AC4F-418D-AE19-62706E023703}">
                      <ahyp:hlinkClr xmlns:ahyp="http://schemas.microsoft.com/office/drawing/2018/hyperlinkcolor" val="tx"/>
                    </a:ext>
                  </a:extLst>
                </a:hlinkClick>
              </a:rPr>
              <a:t>CC BY-SA</a:t>
            </a:r>
            <a:endParaRPr lang="en-US" sz="700" dirty="0"/>
          </a:p>
        </p:txBody>
      </p:sp>
      <p:sp>
        <p:nvSpPr>
          <p:cNvPr id="8" name="TextBox 7">
            <a:extLst>
              <a:ext uri="{FF2B5EF4-FFF2-40B4-BE49-F238E27FC236}">
                <a16:creationId xmlns:a16="http://schemas.microsoft.com/office/drawing/2014/main" id="{24895741-026E-AFEE-6F60-99751B0696FC}"/>
              </a:ext>
            </a:extLst>
          </p:cNvPr>
          <p:cNvSpPr txBox="1"/>
          <p:nvPr/>
        </p:nvSpPr>
        <p:spPr>
          <a:xfrm>
            <a:off x="1377450" y="5687425"/>
            <a:ext cx="4505191" cy="600164"/>
          </a:xfrm>
          <a:prstGeom prst="rect">
            <a:avLst/>
          </a:prstGeom>
          <a:noFill/>
        </p:spPr>
        <p:txBody>
          <a:bodyPr wrap="square" rtlCol="0">
            <a:spAutoFit/>
          </a:bodyPr>
          <a:lstStyle/>
          <a:p>
            <a:r>
              <a:rPr lang="en-US" sz="1100" dirty="0"/>
              <a:t>Mary </a:t>
            </a:r>
            <a:r>
              <a:rPr lang="en-US" sz="1100" dirty="0" err="1"/>
              <a:t>Ruwart</a:t>
            </a:r>
            <a:r>
              <a:rPr lang="en-US" sz="1100" dirty="0"/>
              <a:t>, </a:t>
            </a:r>
            <a:r>
              <a:rPr lang="en-US" sz="1100" i="1" dirty="0"/>
              <a:t>Death by Regulation: How We Were Robbed of a Golden Age of Health and How We Can Reclaim It</a:t>
            </a:r>
            <a:r>
              <a:rPr lang="en-US" sz="1100" dirty="0"/>
              <a:t>, quoted in Bartley J. Madden, </a:t>
            </a:r>
            <a:r>
              <a:rPr lang="en-US" sz="1100" i="1" dirty="0"/>
              <a:t>Free to Choose Medicine</a:t>
            </a:r>
            <a:r>
              <a:rPr lang="en-US" sz="1100" dirty="0"/>
              <a:t>, 3rd ed., 2018, p. 6.</a:t>
            </a:r>
          </a:p>
        </p:txBody>
      </p:sp>
    </p:spTree>
    <p:extLst>
      <p:ext uri="{BB962C8B-B14F-4D97-AF65-F5344CB8AC3E}">
        <p14:creationId xmlns:p14="http://schemas.microsoft.com/office/powerpoint/2010/main" val="109076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aph of the number of people in the birth of their own&#10;&#10;AI-generated content may be incorrect.">
            <a:extLst>
              <a:ext uri="{FF2B5EF4-FFF2-40B4-BE49-F238E27FC236}">
                <a16:creationId xmlns:a16="http://schemas.microsoft.com/office/drawing/2014/main" id="{7846C0D4-0247-5995-61E1-5DD0BAE71B5D}"/>
              </a:ext>
            </a:extLst>
          </p:cNvPr>
          <p:cNvPicPr>
            <a:picLocks noChangeAspect="1"/>
          </p:cNvPicPr>
          <p:nvPr/>
        </p:nvPicPr>
        <p:blipFill>
          <a:blip r:embed="rId2"/>
          <a:srcRect t="11566" b="16730"/>
          <a:stretch>
            <a:fillRect/>
          </a:stretch>
        </p:blipFill>
        <p:spPr>
          <a:xfrm>
            <a:off x="457200" y="457200"/>
            <a:ext cx="11277600" cy="5943600"/>
          </a:xfrm>
          <a:prstGeom prst="rect">
            <a:avLst/>
          </a:prstGeom>
        </p:spPr>
      </p:pic>
      <p:sp>
        <p:nvSpPr>
          <p:cNvPr id="6" name="Slide Number Placeholder 5">
            <a:extLst>
              <a:ext uri="{FF2B5EF4-FFF2-40B4-BE49-F238E27FC236}">
                <a16:creationId xmlns:a16="http://schemas.microsoft.com/office/drawing/2014/main" id="{350979CF-5F45-37FA-582C-13A032D38B15}"/>
              </a:ext>
            </a:extLst>
          </p:cNvPr>
          <p:cNvSpPr>
            <a:spLocks noGrp="1"/>
          </p:cNvSpPr>
          <p:nvPr>
            <p:ph type="sldNum" sz="quarter" idx="12"/>
          </p:nvPr>
        </p:nvSpPr>
        <p:spPr>
          <a:xfrm>
            <a:off x="11704320" y="6455664"/>
            <a:ext cx="448056" cy="365125"/>
          </a:xfrm>
        </p:spPr>
        <p:txBody>
          <a:bodyPr>
            <a:normAutofit/>
          </a:bodyPr>
          <a:lstStyle/>
          <a:p>
            <a:pPr>
              <a:spcAft>
                <a:spcPts val="600"/>
              </a:spcAft>
            </a:pPr>
            <a:fld id="{4019B451-98D0-2C41-80B2-1199E4492BFF}" type="slidenum">
              <a:rPr lang="en-US" sz="1100">
                <a:solidFill>
                  <a:srgbClr val="FFFFFF"/>
                </a:solidFill>
              </a:rPr>
              <a:pPr>
                <a:spcAft>
                  <a:spcPts val="600"/>
                </a:spcAft>
              </a:pPr>
              <a:t>4</a:t>
            </a:fld>
            <a:endParaRPr lang="en-US" sz="1100">
              <a:solidFill>
                <a:srgbClr val="FFFFFF"/>
              </a:solidFill>
            </a:endParaRPr>
          </a:p>
        </p:txBody>
      </p:sp>
      <p:sp>
        <p:nvSpPr>
          <p:cNvPr id="9" name="TextBox 8">
            <a:extLst>
              <a:ext uri="{FF2B5EF4-FFF2-40B4-BE49-F238E27FC236}">
                <a16:creationId xmlns:a16="http://schemas.microsoft.com/office/drawing/2014/main" id="{953B6E18-BAE0-41C7-11F2-0042CE4471FB}"/>
              </a:ext>
            </a:extLst>
          </p:cNvPr>
          <p:cNvSpPr txBox="1"/>
          <p:nvPr/>
        </p:nvSpPr>
        <p:spPr>
          <a:xfrm>
            <a:off x="395805" y="6400800"/>
            <a:ext cx="11338995" cy="307777"/>
          </a:xfrm>
          <a:prstGeom prst="rect">
            <a:avLst/>
          </a:prstGeom>
          <a:noFill/>
        </p:spPr>
        <p:txBody>
          <a:bodyPr wrap="square" rtlCol="0">
            <a:spAutoFit/>
          </a:bodyPr>
          <a:lstStyle/>
          <a:p>
            <a:r>
              <a:rPr lang="en-US" sz="1400" dirty="0">
                <a:solidFill>
                  <a:schemeClr val="bg1"/>
                </a:solidFill>
              </a:rPr>
              <a:t>Barbieri (2022): https://</a:t>
            </a:r>
            <a:r>
              <a:rPr lang="en-US" sz="1400" dirty="0" err="1">
                <a:solidFill>
                  <a:schemeClr val="bg1"/>
                </a:solidFill>
              </a:rPr>
              <a:t>www.soa.org</a:t>
            </a:r>
            <a:r>
              <a:rPr lang="en-US" sz="1400" dirty="0">
                <a:solidFill>
                  <a:schemeClr val="bg1"/>
                </a:solidFill>
              </a:rPr>
              <a:t>/</a:t>
            </a:r>
            <a:r>
              <a:rPr lang="en-US" sz="1400" dirty="0" err="1">
                <a:solidFill>
                  <a:schemeClr val="bg1"/>
                </a:solidFill>
              </a:rPr>
              <a:t>globalassets</a:t>
            </a:r>
            <a:r>
              <a:rPr lang="en-US" sz="1400" dirty="0">
                <a:solidFill>
                  <a:schemeClr val="bg1"/>
                </a:solidFill>
              </a:rPr>
              <a:t>/assets/files/resources/research-report/2020/mort-socioeconomic-cat-</a:t>
            </a:r>
            <a:r>
              <a:rPr lang="en-US" sz="1400" dirty="0" err="1">
                <a:solidFill>
                  <a:schemeClr val="bg1"/>
                </a:solidFill>
              </a:rPr>
              <a:t>report.pdf</a:t>
            </a:r>
            <a:endParaRPr lang="en-US" sz="1400" dirty="0">
              <a:solidFill>
                <a:schemeClr val="bg1"/>
              </a:solidFill>
            </a:endParaRPr>
          </a:p>
        </p:txBody>
      </p:sp>
      <p:sp>
        <p:nvSpPr>
          <p:cNvPr id="10" name="TextBox 9">
            <a:extLst>
              <a:ext uri="{FF2B5EF4-FFF2-40B4-BE49-F238E27FC236}">
                <a16:creationId xmlns:a16="http://schemas.microsoft.com/office/drawing/2014/main" id="{E0398B64-6557-C6F3-3FA0-B86FF719E056}"/>
              </a:ext>
            </a:extLst>
          </p:cNvPr>
          <p:cNvSpPr txBox="1"/>
          <p:nvPr/>
        </p:nvSpPr>
        <p:spPr>
          <a:xfrm>
            <a:off x="5177308" y="586735"/>
            <a:ext cx="6088205" cy="369332"/>
          </a:xfrm>
          <a:prstGeom prst="rect">
            <a:avLst/>
          </a:prstGeom>
          <a:noFill/>
        </p:spPr>
        <p:txBody>
          <a:bodyPr wrap="none" rtlCol="0">
            <a:spAutoFit/>
          </a:bodyPr>
          <a:lstStyle/>
          <a:p>
            <a:r>
              <a:rPr lang="en-US" dirty="0"/>
              <a:t> (in years) by socioeconomic decile for each sex, 1982–2019</a:t>
            </a:r>
          </a:p>
        </p:txBody>
      </p:sp>
    </p:spTree>
    <p:extLst>
      <p:ext uri="{BB962C8B-B14F-4D97-AF65-F5344CB8AC3E}">
        <p14:creationId xmlns:p14="http://schemas.microsoft.com/office/powerpoint/2010/main" val="384853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1929"/>
            <a:ext cx="8839200" cy="1689100"/>
          </a:xfrm>
          <a:prstGeom prst="rect">
            <a:avLst/>
          </a:prstGeom>
        </p:spPr>
      </p:pic>
      <p:sp>
        <p:nvSpPr>
          <p:cNvPr id="7" name="Rectangle 6"/>
          <p:cNvSpPr/>
          <p:nvPr/>
        </p:nvSpPr>
        <p:spPr>
          <a:xfrm>
            <a:off x="1676400" y="2004079"/>
            <a:ext cx="8839200" cy="4093428"/>
          </a:xfrm>
          <a:prstGeom prst="rect">
            <a:avLst/>
          </a:prstGeom>
        </p:spPr>
        <p:txBody>
          <a:bodyPr wrap="square">
            <a:spAutoFit/>
          </a:bodyPr>
          <a:lstStyle/>
          <a:p>
            <a:r>
              <a:rPr lang="en-US" sz="2000" dirty="0">
                <a:solidFill>
                  <a:srgbClr val="000000"/>
                </a:solidFill>
                <a:latin typeface="PT Sans" charset="-52"/>
              </a:rPr>
              <a:t>“Mylan holds a patent on a type of design that meets </a:t>
            </a:r>
            <a:r>
              <a:rPr lang="en-US" sz="2000" dirty="0">
                <a:latin typeface="PT Sans" charset="-52"/>
              </a:rPr>
              <a:t>specific legal requirements</a:t>
            </a:r>
            <a:r>
              <a:rPr lang="en-US" sz="2000" dirty="0">
                <a:solidFill>
                  <a:srgbClr val="000000"/>
                </a:solidFill>
                <a:latin typeface="PT Sans" charset="-52"/>
              </a:rPr>
              <a:t> foisted upon schools for auto-injectors. Mylan therefore exploits this. Also, the FDA is </a:t>
            </a:r>
            <a:r>
              <a:rPr lang="en-US" sz="2000" dirty="0">
                <a:latin typeface="PT Sans" charset="-52"/>
              </a:rPr>
              <a:t>reportedly</a:t>
            </a:r>
            <a:r>
              <a:rPr lang="en-US" sz="2000" dirty="0">
                <a:solidFill>
                  <a:srgbClr val="000000"/>
                </a:solidFill>
                <a:latin typeface="PT Sans" charset="-52"/>
              </a:rPr>
              <a:t> barring competing companies that do manage to meet the same technical requirements by recalling their offerings based on higher standards than set for </a:t>
            </a:r>
            <a:r>
              <a:rPr lang="en-US" sz="2000" dirty="0" err="1">
                <a:solidFill>
                  <a:srgbClr val="000000"/>
                </a:solidFill>
                <a:latin typeface="PT Sans" charset="-52"/>
              </a:rPr>
              <a:t>EpiPen</a:t>
            </a:r>
            <a:r>
              <a:rPr lang="en-US" sz="2000" dirty="0">
                <a:solidFill>
                  <a:srgbClr val="000000"/>
                </a:solidFill>
                <a:latin typeface="PT Sans" charset="-52"/>
              </a:rPr>
              <a:t>, or by asking them to undergo more arbitrary testing before true consideration is offered.</a:t>
            </a:r>
          </a:p>
          <a:p>
            <a:endParaRPr lang="en-US" sz="2000" dirty="0">
              <a:solidFill>
                <a:srgbClr val="000000"/>
              </a:solidFill>
              <a:latin typeface="PT Sans" charset="-52"/>
            </a:endParaRPr>
          </a:p>
          <a:p>
            <a:r>
              <a:rPr lang="en-US" sz="2000" dirty="0">
                <a:solidFill>
                  <a:srgbClr val="000000"/>
                </a:solidFill>
                <a:latin typeface="PT Sans" charset="-52"/>
              </a:rPr>
              <a:t>“Taking this information into account, it becomes pretty clear pretty quickly that FDA regulations customized to Mylan’s already-established brand and design is causing a monopoly to form around the company’s offering. Thus far the competing companies to Mylan have been given excuse after excuse as to why their products can’t see equal footing in the market. It’s essentially a rigged game – cronyism, to be exact.”</a:t>
            </a:r>
          </a:p>
        </p:txBody>
      </p:sp>
      <p:sp>
        <p:nvSpPr>
          <p:cNvPr id="8" name="Rectangle 7"/>
          <p:cNvSpPr/>
          <p:nvPr/>
        </p:nvSpPr>
        <p:spPr>
          <a:xfrm>
            <a:off x="2061882" y="6042263"/>
            <a:ext cx="8606118" cy="369332"/>
          </a:xfrm>
          <a:prstGeom prst="rect">
            <a:avLst/>
          </a:prstGeom>
        </p:spPr>
        <p:txBody>
          <a:bodyPr wrap="square">
            <a:spAutoFit/>
          </a:bodyPr>
          <a:lstStyle/>
          <a:p>
            <a:r>
              <a:rPr lang="en-US" dirty="0"/>
              <a:t>http://</a:t>
            </a:r>
            <a:r>
              <a:rPr lang="en-US" dirty="0" err="1"/>
              <a:t>thelibertarianrepublic.com</a:t>
            </a:r>
            <a:r>
              <a:rPr lang="en-US" dirty="0"/>
              <a:t>/</a:t>
            </a:r>
            <a:r>
              <a:rPr lang="en-US" dirty="0" err="1"/>
              <a:t>epipen</a:t>
            </a:r>
            <a:r>
              <a:rPr lang="en-US" dirty="0"/>
              <a:t>-monopoly-hint-not-runaway-capitalism/</a:t>
            </a:r>
          </a:p>
        </p:txBody>
      </p:sp>
      <p:sp>
        <p:nvSpPr>
          <p:cNvPr id="3" name="Footer Placeholder 2">
            <a:extLst>
              <a:ext uri="{FF2B5EF4-FFF2-40B4-BE49-F238E27FC236}">
                <a16:creationId xmlns:a16="http://schemas.microsoft.com/office/drawing/2014/main" id="{A180FC20-4CF9-0148-BCDA-D5FD4F42E83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4360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BAEA1D-4CCE-3356-A3FD-060A3FF91022}"/>
              </a:ext>
            </a:extLst>
          </p:cNvPr>
          <p:cNvSpPr>
            <a:spLocks noGrp="1"/>
          </p:cNvSpPr>
          <p:nvPr>
            <p:ph type="ftr" sz="quarter" idx="11"/>
          </p:nvPr>
        </p:nvSpPr>
        <p:spPr/>
        <p:txBody>
          <a:bodyPr/>
          <a:lstStyle/>
          <a:p>
            <a:endParaRPr lang="en-US"/>
          </a:p>
        </p:txBody>
      </p:sp>
      <p:pic>
        <p:nvPicPr>
          <p:cNvPr id="1026" name="Picture 2" descr="Image">
            <a:extLst>
              <a:ext uri="{FF2B5EF4-FFF2-40B4-BE49-F238E27FC236}">
                <a16:creationId xmlns:a16="http://schemas.microsoft.com/office/drawing/2014/main" id="{E97AFB45-F472-108C-76AE-005B15B22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0"/>
            <a:ext cx="8288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53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5. “Capitalism Won’t Make Socially Important Investments”</a:t>
            </a:r>
          </a:p>
        </p:txBody>
      </p:sp>
      <p:sp>
        <p:nvSpPr>
          <p:cNvPr id="12" name="Footer Placeholder 12"/>
          <p:cNvSpPr>
            <a:spLocks noGrp="1"/>
          </p:cNvSpPr>
          <p:nvPr>
            <p:ph type="ftr" sz="quarter" idx="11"/>
          </p:nvPr>
        </p:nvSpPr>
        <p:spPr/>
        <p:txBody>
          <a:bodyPr/>
          <a:lstStyle/>
          <a:p>
            <a:r>
              <a:rPr lang="en-US" dirty="0" err="1"/>
              <a:t>www.timothyterrell.net</a:t>
            </a:r>
            <a:r>
              <a:rPr lang="en-US" dirty="0"/>
              <a:t>, @</a:t>
            </a:r>
            <a:r>
              <a:rPr lang="en-US" dirty="0" err="1"/>
              <a:t>timothyterrell</a:t>
            </a:r>
            <a:endParaRPr lang="en-US" dirty="0"/>
          </a:p>
        </p:txBody>
      </p:sp>
      <p:sp>
        <p:nvSpPr>
          <p:cNvPr id="8" name="Slide Number Placeholder 7"/>
          <p:cNvSpPr>
            <a:spLocks noGrp="1"/>
          </p:cNvSpPr>
          <p:nvPr>
            <p:ph type="sldNum" sz="quarter" idx="12"/>
          </p:nvPr>
        </p:nvSpPr>
        <p:spPr/>
        <p:txBody>
          <a:bodyPr/>
          <a:lstStyle/>
          <a:p>
            <a:fld id="{4019B451-98D0-2C41-80B2-1199E4492BFF}" type="slidenum">
              <a:rPr lang="en-US" smtClean="0"/>
              <a:pPr/>
              <a:t>42</a:t>
            </a:fld>
            <a:endParaRPr lang="en-US"/>
          </a:p>
        </p:txBody>
      </p:sp>
      <p:sp>
        <p:nvSpPr>
          <p:cNvPr id="9" name="Rectangle 8"/>
          <p:cNvSpPr/>
          <p:nvPr/>
        </p:nvSpPr>
        <p:spPr>
          <a:xfrm rot="5400000">
            <a:off x="9968483" y="2218227"/>
            <a:ext cx="917239" cy="307777"/>
          </a:xfrm>
          <a:prstGeom prst="rect">
            <a:avLst/>
          </a:prstGeom>
        </p:spPr>
        <p:txBody>
          <a:bodyPr wrap="none">
            <a:spAutoFit/>
          </a:bodyPr>
          <a:lstStyle/>
          <a:p>
            <a:r>
              <a:rPr lang="en-US" sz="1400" dirty="0" err="1"/>
              <a:t>mises.org</a:t>
            </a:r>
            <a:endParaRPr lang="en-US" sz="1400" dirty="0"/>
          </a:p>
        </p:txBody>
      </p:sp>
      <p:pic>
        <p:nvPicPr>
          <p:cNvPr id="5" name="Picture 4"/>
          <p:cNvPicPr>
            <a:picLocks noChangeAspect="1"/>
          </p:cNvPicPr>
          <p:nvPr/>
        </p:nvPicPr>
        <p:blipFill>
          <a:blip r:embed="rId3"/>
          <a:stretch>
            <a:fillRect/>
          </a:stretch>
        </p:blipFill>
        <p:spPr>
          <a:xfrm>
            <a:off x="6599854" y="1717976"/>
            <a:ext cx="3673360" cy="2755020"/>
          </a:xfrm>
          <a:prstGeom prst="rect">
            <a:avLst/>
          </a:prstGeom>
        </p:spPr>
      </p:pic>
      <p:sp>
        <p:nvSpPr>
          <p:cNvPr id="10" name="Rectangle 9"/>
          <p:cNvSpPr/>
          <p:nvPr/>
        </p:nvSpPr>
        <p:spPr>
          <a:xfrm>
            <a:off x="1731069" y="6521214"/>
            <a:ext cx="3357650" cy="307777"/>
          </a:xfrm>
          <a:prstGeom prst="rect">
            <a:avLst/>
          </a:prstGeom>
        </p:spPr>
        <p:txBody>
          <a:bodyPr wrap="none">
            <a:spAutoFit/>
          </a:bodyPr>
          <a:lstStyle/>
          <a:p>
            <a:r>
              <a:rPr lang="en-US" sz="1400" dirty="0"/>
              <a:t>http://</a:t>
            </a:r>
            <a:r>
              <a:rPr lang="en-US" sz="1400" dirty="0" err="1"/>
              <a:t>en.wikipedia.org/wiki/Hoover_Dam</a:t>
            </a:r>
            <a:endParaRPr lang="en-US" sz="1400" dirty="0"/>
          </a:p>
        </p:txBody>
      </p:sp>
      <p:pic>
        <p:nvPicPr>
          <p:cNvPr id="11" name="Picture 10"/>
          <p:cNvPicPr>
            <a:picLocks noChangeAspect="1"/>
          </p:cNvPicPr>
          <p:nvPr/>
        </p:nvPicPr>
        <p:blipFill>
          <a:blip r:embed="rId4"/>
          <a:stretch>
            <a:fillRect/>
          </a:stretch>
        </p:blipFill>
        <p:spPr>
          <a:xfrm>
            <a:off x="1770751" y="3792533"/>
            <a:ext cx="3410850" cy="2728680"/>
          </a:xfrm>
          <a:prstGeom prst="rect">
            <a:avLst/>
          </a:prstGeom>
        </p:spPr>
      </p:pic>
      <p:pic>
        <p:nvPicPr>
          <p:cNvPr id="3" name="Picture 2"/>
          <p:cNvPicPr>
            <a:picLocks noChangeAspect="1"/>
          </p:cNvPicPr>
          <p:nvPr/>
        </p:nvPicPr>
        <p:blipFill>
          <a:blip r:embed="rId5"/>
          <a:stretch>
            <a:fillRect/>
          </a:stretch>
        </p:blipFill>
        <p:spPr>
          <a:xfrm>
            <a:off x="2707580" y="1523147"/>
            <a:ext cx="4318000" cy="2400300"/>
          </a:xfrm>
          <a:prstGeom prst="rect">
            <a:avLst/>
          </a:prstGeom>
        </p:spPr>
      </p:pic>
      <p:sp>
        <p:nvSpPr>
          <p:cNvPr id="4" name="TextBox 3"/>
          <p:cNvSpPr txBox="1"/>
          <p:nvPr/>
        </p:nvSpPr>
        <p:spPr>
          <a:xfrm rot="16200000">
            <a:off x="1290968" y="1636930"/>
            <a:ext cx="2525448" cy="307777"/>
          </a:xfrm>
          <a:prstGeom prst="rect">
            <a:avLst/>
          </a:prstGeom>
          <a:noFill/>
        </p:spPr>
        <p:txBody>
          <a:bodyPr wrap="square" rtlCol="0">
            <a:spAutoFit/>
          </a:bodyPr>
          <a:lstStyle/>
          <a:p>
            <a:r>
              <a:rPr lang="en-US" sz="1400" dirty="0" err="1"/>
              <a:t>Unmuseum.org</a:t>
            </a:r>
            <a:endParaRPr lang="en-US" sz="1400" dirty="0"/>
          </a:p>
        </p:txBody>
      </p:sp>
      <p:pic>
        <p:nvPicPr>
          <p:cNvPr id="6" name="Picture 5"/>
          <p:cNvPicPr>
            <a:picLocks noChangeAspect="1"/>
          </p:cNvPicPr>
          <p:nvPr/>
        </p:nvPicPr>
        <p:blipFill>
          <a:blip r:embed="rId6"/>
          <a:stretch>
            <a:fillRect/>
          </a:stretch>
        </p:blipFill>
        <p:spPr>
          <a:xfrm>
            <a:off x="5348388" y="4696244"/>
            <a:ext cx="3546797" cy="2068965"/>
          </a:xfrm>
          <a:prstGeom prst="rect">
            <a:avLst/>
          </a:prstGeom>
        </p:spPr>
      </p:pic>
      <p:sp>
        <p:nvSpPr>
          <p:cNvPr id="7" name="TextBox 6"/>
          <p:cNvSpPr txBox="1"/>
          <p:nvPr/>
        </p:nvSpPr>
        <p:spPr>
          <a:xfrm rot="16200000">
            <a:off x="8036006" y="5720994"/>
            <a:ext cx="1877437" cy="338554"/>
          </a:xfrm>
          <a:prstGeom prst="rect">
            <a:avLst/>
          </a:prstGeom>
          <a:noFill/>
        </p:spPr>
        <p:txBody>
          <a:bodyPr wrap="none" rtlCol="0">
            <a:spAutoFit/>
          </a:bodyPr>
          <a:lstStyle/>
          <a:p>
            <a:r>
              <a:rPr lang="en-US" sz="1600" dirty="0" err="1"/>
              <a:t>nationalreview.com</a:t>
            </a:r>
            <a:endParaRPr lang="en-US"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E7DB6E-E1C5-1493-6F17-CBC32B8856FD}"/>
              </a:ext>
            </a:extLst>
          </p:cNvPr>
          <p:cNvSpPr>
            <a:spLocks noGrp="1"/>
          </p:cNvSpPr>
          <p:nvPr>
            <p:ph type="title"/>
          </p:nvPr>
        </p:nvSpPr>
        <p:spPr>
          <a:xfrm>
            <a:off x="5906802" y="603504"/>
            <a:ext cx="5577902" cy="1527048"/>
          </a:xfrm>
        </p:spPr>
        <p:txBody>
          <a:bodyPr vert="horz" lIns="91440" tIns="45720" rIns="91440" bIns="45720" rtlCol="0" anchor="b">
            <a:normAutofit/>
          </a:bodyPr>
          <a:lstStyle/>
          <a:p>
            <a:r>
              <a:rPr lang="en-US" sz="3600" kern="1200" dirty="0">
                <a:solidFill>
                  <a:schemeClr val="tx1"/>
                </a:solidFill>
                <a:latin typeface="+mj-lt"/>
                <a:ea typeface="+mj-ea"/>
                <a:cs typeface="+mj-cs"/>
              </a:rPr>
              <a:t>Technology and Economic Progress</a:t>
            </a:r>
          </a:p>
        </p:txBody>
      </p:sp>
      <p:pic>
        <p:nvPicPr>
          <p:cNvPr id="9" name="Picture Placeholder 8" descr="A person in a suit and tie&#10;&#10;AI-generated content may be incorrect.">
            <a:extLst>
              <a:ext uri="{FF2B5EF4-FFF2-40B4-BE49-F238E27FC236}">
                <a16:creationId xmlns:a16="http://schemas.microsoft.com/office/drawing/2014/main" id="{8E1BB6F9-23C8-608F-61D1-20B62634DDE0}"/>
              </a:ext>
            </a:extLst>
          </p:cNvPr>
          <p:cNvPicPr>
            <a:picLocks noGrp="1" noChangeAspect="1"/>
          </p:cNvPicPr>
          <p:nvPr>
            <p:ph type="pic" idx="1"/>
          </p:nvPr>
        </p:nvPicPr>
        <p:blipFill>
          <a:blip r:embed="rId2"/>
          <a:srcRect l="2002" r="2002"/>
          <a:stretch>
            <a:fillRect/>
          </a:stretch>
        </p:blipFill>
        <p:spPr>
          <a:xfrm>
            <a:off x="612648" y="1596116"/>
            <a:ext cx="4681506" cy="3694154"/>
          </a:xfrm>
          <a:prstGeom prst="rect">
            <a:avLst/>
          </a:prstGeom>
        </p:spPr>
      </p:pic>
      <p:sp>
        <p:nvSpPr>
          <p:cNvPr id="7" name="Text Placeholder 6">
            <a:extLst>
              <a:ext uri="{FF2B5EF4-FFF2-40B4-BE49-F238E27FC236}">
                <a16:creationId xmlns:a16="http://schemas.microsoft.com/office/drawing/2014/main" id="{99834641-EF9A-46DF-1099-608A609C006F}"/>
              </a:ext>
            </a:extLst>
          </p:cNvPr>
          <p:cNvSpPr>
            <a:spLocks noGrp="1"/>
          </p:cNvSpPr>
          <p:nvPr>
            <p:ph type="body" sz="half" idx="2"/>
          </p:nvPr>
        </p:nvSpPr>
        <p:spPr>
          <a:xfrm>
            <a:off x="5906802" y="2212848"/>
            <a:ext cx="5577902" cy="4096512"/>
          </a:xfrm>
        </p:spPr>
        <p:txBody>
          <a:bodyPr vert="horz" lIns="91440" tIns="45720" rIns="91440" bIns="45720" rtlCol="0">
            <a:normAutofit/>
          </a:bodyPr>
          <a:lstStyle/>
          <a:p>
            <a:pPr>
              <a:lnSpc>
                <a:spcPct val="120000"/>
              </a:lnSpc>
            </a:pPr>
            <a:r>
              <a:rPr lang="en-US" sz="1800" dirty="0"/>
              <a:t>“…people ascribe all improvements in economic conditions to the progress of the natural sciences and technology. …As they see it, the unprecedented technological improvements of the last two hundred years were not caused or furthered by the economic policies of the age. They were not an achievement of classical liberalism, free trade, laissez faire and capitalism. They will therefore go on under any other system of society’s economic organization.”</a:t>
            </a:r>
          </a:p>
          <a:p>
            <a:pPr marL="1038225" indent="-1038225">
              <a:lnSpc>
                <a:spcPct val="120000"/>
              </a:lnSpc>
            </a:pPr>
            <a:r>
              <a:rPr lang="en-US" sz="1800" dirty="0"/>
              <a:t>	</a:t>
            </a:r>
            <a:r>
              <a:rPr lang="en-US" dirty="0"/>
              <a:t>-- Ludwig von Mises, </a:t>
            </a:r>
            <a:r>
              <a:rPr lang="en-US" i="1" dirty="0"/>
              <a:t>The Anti-Capitalistic Mentality</a:t>
            </a:r>
            <a:r>
              <a:rPr lang="en-US" dirty="0"/>
              <a:t>, p. 22.</a:t>
            </a:r>
            <a:endParaRPr lang="en-US" sz="1800" dirty="0"/>
          </a:p>
        </p:txBody>
      </p:sp>
      <p:sp>
        <p:nvSpPr>
          <p:cNvPr id="4" name="Footer Placeholder 3">
            <a:extLst>
              <a:ext uri="{FF2B5EF4-FFF2-40B4-BE49-F238E27FC236}">
                <a16:creationId xmlns:a16="http://schemas.microsoft.com/office/drawing/2014/main" id="{5A93876E-4DF8-3FB7-468E-C033885F1830}"/>
              </a:ext>
            </a:extLst>
          </p:cNvPr>
          <p:cNvSpPr>
            <a:spLocks noGrp="1"/>
          </p:cNvSpPr>
          <p:nvPr>
            <p:ph type="ftr" sz="quarter" idx="11"/>
          </p:nvPr>
        </p:nvSpPr>
        <p:spPr>
          <a:xfrm>
            <a:off x="8876521" y="6453002"/>
            <a:ext cx="2805405" cy="365125"/>
          </a:xfrm>
        </p:spPr>
        <p:txBody>
          <a:bodyPr vert="horz" lIns="91440" tIns="45720" rIns="91440" bIns="45720" rtlCol="0" anchor="ctr">
            <a:normAutofit/>
          </a:bodyPr>
          <a:lstStyle/>
          <a:p>
            <a:pPr algn="r">
              <a:spcAft>
                <a:spcPts val="600"/>
              </a:spcAft>
            </a:pPr>
            <a:r>
              <a:rPr lang="en-US" sz="900" kern="1200" dirty="0">
                <a:solidFill>
                  <a:schemeClr val="tx1"/>
                </a:solidFill>
                <a:latin typeface="+mn-lt"/>
                <a:ea typeface="+mn-ea"/>
                <a:cs typeface="+mn-cs"/>
              </a:rPr>
              <a:t>www.timothyterrell.net</a:t>
            </a:r>
          </a:p>
        </p:txBody>
      </p:sp>
      <p:sp>
        <p:nvSpPr>
          <p:cNvPr id="5" name="Slide Number Placeholder 4">
            <a:extLst>
              <a:ext uri="{FF2B5EF4-FFF2-40B4-BE49-F238E27FC236}">
                <a16:creationId xmlns:a16="http://schemas.microsoft.com/office/drawing/2014/main" id="{68F55198-1C79-D73B-7EEB-A67D2F303422}"/>
              </a:ext>
            </a:extLst>
          </p:cNvPr>
          <p:cNvSpPr>
            <a:spLocks noGrp="1"/>
          </p:cNvSpPr>
          <p:nvPr>
            <p:ph type="sldNum" sz="quarter" idx="12"/>
          </p:nvPr>
        </p:nvSpPr>
        <p:spPr>
          <a:xfrm>
            <a:off x="11632162" y="6453002"/>
            <a:ext cx="429207" cy="365125"/>
          </a:xfrm>
        </p:spPr>
        <p:txBody>
          <a:bodyPr vert="horz" lIns="91440" tIns="45720" rIns="91440" bIns="45720" rtlCol="0" anchor="ctr">
            <a:normAutofit/>
          </a:bodyPr>
          <a:lstStyle/>
          <a:p>
            <a:pPr>
              <a:spcAft>
                <a:spcPts val="600"/>
              </a:spcAft>
            </a:pPr>
            <a:fld id="{4019B451-98D0-2C41-80B2-1199E4492BFF}" type="slidenum">
              <a:rPr lang="en-US" sz="900" smtClean="0">
                <a:solidFill>
                  <a:schemeClr val="tx1"/>
                </a:solidFill>
              </a:rPr>
              <a:pPr>
                <a:spcAft>
                  <a:spcPts val="600"/>
                </a:spcAft>
              </a:pPr>
              <a:t>43</a:t>
            </a:fld>
            <a:endParaRPr lang="en-US" sz="900">
              <a:solidFill>
                <a:schemeClr val="tx1"/>
              </a:solidFill>
            </a:endParaRPr>
          </a:p>
        </p:txBody>
      </p:sp>
    </p:spTree>
    <p:extLst>
      <p:ext uri="{BB962C8B-B14F-4D97-AF65-F5344CB8AC3E}">
        <p14:creationId xmlns:p14="http://schemas.microsoft.com/office/powerpoint/2010/main" val="2957266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6. “Capitalism Is Racist and Sexist”</a:t>
            </a:r>
          </a:p>
        </p:txBody>
      </p:sp>
      <p:sp>
        <p:nvSpPr>
          <p:cNvPr id="8" name="Footer Placeholder 12"/>
          <p:cNvSpPr>
            <a:spLocks noGrp="1"/>
          </p:cNvSpPr>
          <p:nvPr>
            <p:ph type="ftr" sz="quarter" idx="11"/>
          </p:nvPr>
        </p:nvSpPr>
        <p:spPr/>
        <p:txBody>
          <a:bodyPr/>
          <a:lstStyle/>
          <a:p>
            <a:r>
              <a:rPr lang="en-US" dirty="0" err="1"/>
              <a:t>www.timothyterrell.net</a:t>
            </a:r>
            <a:r>
              <a:rPr lang="en-US" dirty="0"/>
              <a:t>, @</a:t>
            </a:r>
            <a:r>
              <a:rPr lang="en-US" dirty="0" err="1"/>
              <a:t>timothyterrell</a:t>
            </a:r>
            <a:endParaRPr lang="en-US" dirty="0"/>
          </a:p>
        </p:txBody>
      </p:sp>
      <p:sp>
        <p:nvSpPr>
          <p:cNvPr id="6" name="Slide Number Placeholder 5"/>
          <p:cNvSpPr>
            <a:spLocks noGrp="1"/>
          </p:cNvSpPr>
          <p:nvPr>
            <p:ph type="sldNum" sz="quarter" idx="12"/>
          </p:nvPr>
        </p:nvSpPr>
        <p:spPr/>
        <p:txBody>
          <a:bodyPr/>
          <a:lstStyle/>
          <a:p>
            <a:fld id="{4019B451-98D0-2C41-80B2-1199E4492BFF}" type="slidenum">
              <a:rPr lang="en-US" smtClean="0"/>
              <a:pPr/>
              <a:t>44</a:t>
            </a:fld>
            <a:endParaRPr lang="en-US"/>
          </a:p>
        </p:txBody>
      </p:sp>
      <p:sp>
        <p:nvSpPr>
          <p:cNvPr id="9" name="TextBox 8"/>
          <p:cNvSpPr txBox="1"/>
          <p:nvPr/>
        </p:nvSpPr>
        <p:spPr>
          <a:xfrm rot="16200000">
            <a:off x="7723683" y="3906536"/>
            <a:ext cx="4199118" cy="307777"/>
          </a:xfrm>
          <a:prstGeom prst="rect">
            <a:avLst/>
          </a:prstGeom>
          <a:noFill/>
        </p:spPr>
        <p:txBody>
          <a:bodyPr wrap="square" rtlCol="0">
            <a:spAutoFit/>
          </a:bodyPr>
          <a:lstStyle/>
          <a:p>
            <a:r>
              <a:rPr lang="en-US" sz="1400" dirty="0" err="1"/>
              <a:t>metrojacksonville.com</a:t>
            </a:r>
            <a:endParaRPr lang="en-US" sz="1400" dirty="0"/>
          </a:p>
        </p:txBody>
      </p:sp>
      <p:pic>
        <p:nvPicPr>
          <p:cNvPr id="3" name="Picture 2"/>
          <p:cNvPicPr>
            <a:picLocks noChangeAspect="1"/>
          </p:cNvPicPr>
          <p:nvPr/>
        </p:nvPicPr>
        <p:blipFill>
          <a:blip r:embed="rId3"/>
          <a:stretch>
            <a:fillRect/>
          </a:stretch>
        </p:blipFill>
        <p:spPr>
          <a:xfrm>
            <a:off x="2049353" y="1559719"/>
            <a:ext cx="7620000" cy="49276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693AF-7DBE-934D-28CF-B1BC5A68D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B8F5DD-4553-1233-4CD4-2176182EB718}"/>
              </a:ext>
            </a:extLst>
          </p:cNvPr>
          <p:cNvSpPr>
            <a:spLocks noGrp="1"/>
          </p:cNvSpPr>
          <p:nvPr>
            <p:ph type="title"/>
          </p:nvPr>
        </p:nvSpPr>
        <p:spPr>
          <a:xfrm>
            <a:off x="5906802" y="603504"/>
            <a:ext cx="5577902" cy="1527048"/>
          </a:xfrm>
        </p:spPr>
        <p:txBody>
          <a:bodyPr vert="horz" lIns="91440" tIns="45720" rIns="91440" bIns="45720" rtlCol="0" anchor="b">
            <a:normAutofit/>
          </a:bodyPr>
          <a:lstStyle/>
          <a:p>
            <a:r>
              <a:rPr lang="en-US" sz="3600" kern="1200" dirty="0">
                <a:solidFill>
                  <a:schemeClr val="tx1"/>
                </a:solidFill>
                <a:latin typeface="+mj-lt"/>
                <a:ea typeface="+mj-ea"/>
                <a:cs typeface="+mj-cs"/>
              </a:rPr>
              <a:t>The Anti-Capitalistic Mentality</a:t>
            </a:r>
          </a:p>
        </p:txBody>
      </p:sp>
      <p:pic>
        <p:nvPicPr>
          <p:cNvPr id="9" name="Picture Placeholder 8" descr="A person in a suit and tie&#10;&#10;AI-generated content may be incorrect.">
            <a:extLst>
              <a:ext uri="{FF2B5EF4-FFF2-40B4-BE49-F238E27FC236}">
                <a16:creationId xmlns:a16="http://schemas.microsoft.com/office/drawing/2014/main" id="{18ED9465-CA95-4C5B-EE14-0D951BCF24F3}"/>
              </a:ext>
            </a:extLst>
          </p:cNvPr>
          <p:cNvPicPr>
            <a:picLocks noGrp="1" noChangeAspect="1"/>
          </p:cNvPicPr>
          <p:nvPr>
            <p:ph type="pic" idx="1"/>
          </p:nvPr>
        </p:nvPicPr>
        <p:blipFill>
          <a:blip r:embed="rId3"/>
          <a:srcRect l="2002" r="2002"/>
          <a:stretch>
            <a:fillRect/>
          </a:stretch>
        </p:blipFill>
        <p:spPr>
          <a:xfrm>
            <a:off x="612648" y="1596116"/>
            <a:ext cx="4681506" cy="3694154"/>
          </a:xfrm>
          <a:prstGeom prst="rect">
            <a:avLst/>
          </a:prstGeom>
        </p:spPr>
      </p:pic>
      <p:sp>
        <p:nvSpPr>
          <p:cNvPr id="7" name="Text Placeholder 6">
            <a:extLst>
              <a:ext uri="{FF2B5EF4-FFF2-40B4-BE49-F238E27FC236}">
                <a16:creationId xmlns:a16="http://schemas.microsoft.com/office/drawing/2014/main" id="{0B896E4C-27FC-5A49-E511-0F023C427C68}"/>
              </a:ext>
            </a:extLst>
          </p:cNvPr>
          <p:cNvSpPr>
            <a:spLocks noGrp="1"/>
          </p:cNvSpPr>
          <p:nvPr>
            <p:ph type="body" sz="half" idx="2"/>
          </p:nvPr>
        </p:nvSpPr>
        <p:spPr>
          <a:xfrm>
            <a:off x="5906802" y="2212848"/>
            <a:ext cx="5577902" cy="4096512"/>
          </a:xfrm>
        </p:spPr>
        <p:txBody>
          <a:bodyPr vert="horz" lIns="91440" tIns="45720" rIns="91440" bIns="45720" rtlCol="0">
            <a:normAutofit/>
          </a:bodyPr>
          <a:lstStyle/>
          <a:p>
            <a:pPr>
              <a:lnSpc>
                <a:spcPct val="120000"/>
              </a:lnSpc>
            </a:pPr>
            <a:r>
              <a:rPr lang="en-US" sz="1800" dirty="0"/>
              <a:t>“The most passionate detractors of capitalism are those who reject it on account of its alleged injustice. </a:t>
            </a:r>
          </a:p>
          <a:p>
            <a:pPr>
              <a:lnSpc>
                <a:spcPct val="120000"/>
              </a:lnSpc>
            </a:pPr>
            <a:r>
              <a:rPr lang="en-US" sz="1800" dirty="0"/>
              <a:t>…Nature is not bountiful but stingy. It has restricted the supply of all things indispensable for the preservation of human life. … Men, cooperating under the system of the division of labor, have created all the wealth which the daydreamers consider as a free gift of nature.”</a:t>
            </a:r>
          </a:p>
          <a:p>
            <a:pPr marL="1038225" indent="-1038225">
              <a:lnSpc>
                <a:spcPct val="120000"/>
              </a:lnSpc>
            </a:pPr>
            <a:r>
              <a:rPr lang="en-US" sz="1800" dirty="0"/>
              <a:t>	</a:t>
            </a:r>
            <a:r>
              <a:rPr lang="en-US" dirty="0"/>
              <a:t>-- Ludwig von Mises, </a:t>
            </a:r>
            <a:r>
              <a:rPr lang="en-US" i="1" dirty="0"/>
              <a:t>The Anti-Capitalistic Mentality</a:t>
            </a:r>
            <a:r>
              <a:rPr lang="en-US" dirty="0"/>
              <a:t>, p. 49.</a:t>
            </a:r>
            <a:endParaRPr lang="en-US" sz="1800" dirty="0"/>
          </a:p>
        </p:txBody>
      </p:sp>
      <p:sp>
        <p:nvSpPr>
          <p:cNvPr id="4" name="Footer Placeholder 3">
            <a:extLst>
              <a:ext uri="{FF2B5EF4-FFF2-40B4-BE49-F238E27FC236}">
                <a16:creationId xmlns:a16="http://schemas.microsoft.com/office/drawing/2014/main" id="{B05AB1CA-01D4-AECE-57AE-2F9E91914501}"/>
              </a:ext>
            </a:extLst>
          </p:cNvPr>
          <p:cNvSpPr>
            <a:spLocks noGrp="1"/>
          </p:cNvSpPr>
          <p:nvPr>
            <p:ph type="ftr" sz="quarter" idx="11"/>
          </p:nvPr>
        </p:nvSpPr>
        <p:spPr>
          <a:xfrm>
            <a:off x="8876521" y="6453002"/>
            <a:ext cx="2805405" cy="365125"/>
          </a:xfrm>
        </p:spPr>
        <p:txBody>
          <a:bodyPr vert="horz" lIns="91440" tIns="45720" rIns="91440" bIns="45720" rtlCol="0" anchor="ctr">
            <a:normAutofit/>
          </a:bodyPr>
          <a:lstStyle/>
          <a:p>
            <a:pPr algn="r">
              <a:spcAft>
                <a:spcPts val="600"/>
              </a:spcAft>
            </a:pPr>
            <a:r>
              <a:rPr lang="en-US" sz="900" kern="1200" dirty="0">
                <a:solidFill>
                  <a:schemeClr val="tx1"/>
                </a:solidFill>
                <a:latin typeface="+mn-lt"/>
                <a:ea typeface="+mn-ea"/>
                <a:cs typeface="+mn-cs"/>
              </a:rPr>
              <a:t>www.timothyterrell.net</a:t>
            </a:r>
          </a:p>
        </p:txBody>
      </p:sp>
      <p:sp>
        <p:nvSpPr>
          <p:cNvPr id="5" name="Slide Number Placeholder 4">
            <a:extLst>
              <a:ext uri="{FF2B5EF4-FFF2-40B4-BE49-F238E27FC236}">
                <a16:creationId xmlns:a16="http://schemas.microsoft.com/office/drawing/2014/main" id="{C3398617-FA90-D6C8-65A5-FB6DBCB5D48F}"/>
              </a:ext>
            </a:extLst>
          </p:cNvPr>
          <p:cNvSpPr>
            <a:spLocks noGrp="1"/>
          </p:cNvSpPr>
          <p:nvPr>
            <p:ph type="sldNum" sz="quarter" idx="12"/>
          </p:nvPr>
        </p:nvSpPr>
        <p:spPr>
          <a:xfrm>
            <a:off x="11632162" y="6453002"/>
            <a:ext cx="429207" cy="365125"/>
          </a:xfrm>
        </p:spPr>
        <p:txBody>
          <a:bodyPr vert="horz" lIns="91440" tIns="45720" rIns="91440" bIns="45720" rtlCol="0" anchor="ctr">
            <a:normAutofit/>
          </a:bodyPr>
          <a:lstStyle/>
          <a:p>
            <a:pPr>
              <a:spcAft>
                <a:spcPts val="600"/>
              </a:spcAft>
            </a:pPr>
            <a:fld id="{4019B451-98D0-2C41-80B2-1199E4492BFF}" type="slidenum">
              <a:rPr lang="en-US" sz="900" smtClean="0">
                <a:solidFill>
                  <a:schemeClr val="tx1"/>
                </a:solidFill>
              </a:rPr>
              <a:pPr>
                <a:spcAft>
                  <a:spcPts val="600"/>
                </a:spcAft>
              </a:pPr>
              <a:t>45</a:t>
            </a:fld>
            <a:endParaRPr lang="en-US" sz="900">
              <a:solidFill>
                <a:schemeClr val="tx1"/>
              </a:solidFill>
            </a:endParaRPr>
          </a:p>
        </p:txBody>
      </p:sp>
    </p:spTree>
    <p:extLst>
      <p:ext uri="{BB962C8B-B14F-4D97-AF65-F5344CB8AC3E}">
        <p14:creationId xmlns:p14="http://schemas.microsoft.com/office/powerpoint/2010/main" val="2042822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EF0197-455F-D248-BCCD-551EACEFF7CF}"/>
              </a:ext>
            </a:extLst>
          </p:cNvPr>
          <p:cNvSpPr>
            <a:spLocks noGrp="1"/>
          </p:cNvSpPr>
          <p:nvPr>
            <p:ph type="title"/>
          </p:nvPr>
        </p:nvSpPr>
        <p:spPr>
          <a:xfrm>
            <a:off x="660042" y="2945176"/>
            <a:ext cx="2878688" cy="2757975"/>
          </a:xfrm>
        </p:spPr>
        <p:txBody>
          <a:bodyPr vert="horz" lIns="91440" tIns="45720" rIns="91440" bIns="45720" rtlCol="0" anchor="t">
            <a:normAutofit/>
          </a:bodyPr>
          <a:lstStyle/>
          <a:p>
            <a:r>
              <a:rPr lang="en-US" sz="4000">
                <a:solidFill>
                  <a:srgbClr val="FFFFFF"/>
                </a:solidFill>
              </a:rPr>
              <a:t>Additional Resources</a:t>
            </a:r>
          </a:p>
        </p:txBody>
      </p:sp>
      <p:pic>
        <p:nvPicPr>
          <p:cNvPr id="8" name="Picture 7">
            <a:extLst>
              <a:ext uri="{FF2B5EF4-FFF2-40B4-BE49-F238E27FC236}">
                <a16:creationId xmlns:a16="http://schemas.microsoft.com/office/drawing/2014/main" id="{B06E487C-911D-EF32-6C35-7304D0278D12}"/>
              </a:ext>
            </a:extLst>
          </p:cNvPr>
          <p:cNvPicPr>
            <a:picLocks noChangeAspect="1"/>
          </p:cNvPicPr>
          <p:nvPr/>
        </p:nvPicPr>
        <p:blipFill>
          <a:blip r:embed="rId2"/>
          <a:stretch/>
        </p:blipFill>
        <p:spPr>
          <a:xfrm>
            <a:off x="8266414" y="1858014"/>
            <a:ext cx="3141973" cy="3141973"/>
          </a:xfrm>
          <a:prstGeom prst="rect">
            <a:avLst/>
          </a:prstGeom>
        </p:spPr>
      </p:pic>
      <p:grpSp>
        <p:nvGrpSpPr>
          <p:cNvPr id="9" name="Group 8">
            <a:extLst>
              <a:ext uri="{FF2B5EF4-FFF2-40B4-BE49-F238E27FC236}">
                <a16:creationId xmlns:a16="http://schemas.microsoft.com/office/drawing/2014/main" id="{8F041DEA-E4CC-5B7B-8FB3-5EC2FFB1E21B}"/>
              </a:ext>
            </a:extLst>
          </p:cNvPr>
          <p:cNvGrpSpPr/>
          <p:nvPr/>
        </p:nvGrpSpPr>
        <p:grpSpPr>
          <a:xfrm>
            <a:off x="4775216" y="2736125"/>
            <a:ext cx="3147413" cy="1385502"/>
            <a:chOff x="269324" y="5826881"/>
            <a:chExt cx="2227253" cy="980444"/>
          </a:xfrm>
        </p:grpSpPr>
        <p:sp>
          <p:nvSpPr>
            <p:cNvPr id="10" name="TextBox 9">
              <a:extLst>
                <a:ext uri="{FF2B5EF4-FFF2-40B4-BE49-F238E27FC236}">
                  <a16:creationId xmlns:a16="http://schemas.microsoft.com/office/drawing/2014/main" id="{488EE8AD-315B-AB4C-D6BD-F4B83169B861}"/>
                </a:ext>
              </a:extLst>
            </p:cNvPr>
            <p:cNvSpPr txBox="1"/>
            <p:nvPr/>
          </p:nvSpPr>
          <p:spPr>
            <a:xfrm>
              <a:off x="604841" y="6499548"/>
              <a:ext cx="1393202" cy="307777"/>
            </a:xfrm>
            <a:prstGeom prst="rect">
              <a:avLst/>
            </a:prstGeom>
            <a:noFill/>
          </p:spPr>
          <p:txBody>
            <a:bodyPr wrap="none" rtlCol="0">
              <a:spAutoFit/>
            </a:bodyPr>
            <a:lstStyle/>
            <a:p>
              <a:pPr defTabSz="640720">
                <a:spcAft>
                  <a:spcPts val="546"/>
                </a:spcAft>
              </a:pPr>
              <a:r>
                <a:rPr lang="en-US" sz="1962" kern="1200">
                  <a:solidFill>
                    <a:srgbClr val="555555"/>
                  </a:solidFill>
                  <a:latin typeface="+mn-lt"/>
                  <a:ea typeface="+mn-ea"/>
                  <a:cs typeface="+mn-cs"/>
                </a:rPr>
                <a:t>@</a:t>
              </a:r>
              <a:r>
                <a:rPr lang="en-US" sz="1962" kern="1200" err="1">
                  <a:solidFill>
                    <a:srgbClr val="555555"/>
                  </a:solidFill>
                  <a:latin typeface="+mn-lt"/>
                  <a:ea typeface="+mn-ea"/>
                  <a:cs typeface="+mn-cs"/>
                </a:rPr>
                <a:t>timothyterrell</a:t>
              </a:r>
              <a:endParaRPr lang="en-US" sz="1400"/>
            </a:p>
          </p:txBody>
        </p:sp>
        <p:sp>
          <p:nvSpPr>
            <p:cNvPr id="11" name="TextBox 10">
              <a:extLst>
                <a:ext uri="{FF2B5EF4-FFF2-40B4-BE49-F238E27FC236}">
                  <a16:creationId xmlns:a16="http://schemas.microsoft.com/office/drawing/2014/main" id="{F243F528-ECBA-28E5-5D13-D725298F0FA9}"/>
                </a:ext>
              </a:extLst>
            </p:cNvPr>
            <p:cNvSpPr txBox="1"/>
            <p:nvPr/>
          </p:nvSpPr>
          <p:spPr>
            <a:xfrm>
              <a:off x="604841" y="6176278"/>
              <a:ext cx="1891736" cy="307777"/>
            </a:xfrm>
            <a:prstGeom prst="rect">
              <a:avLst/>
            </a:prstGeom>
            <a:noFill/>
          </p:spPr>
          <p:txBody>
            <a:bodyPr wrap="none" rtlCol="0">
              <a:spAutoFit/>
            </a:bodyPr>
            <a:lstStyle/>
            <a:p>
              <a:pPr defTabSz="640720">
                <a:spcAft>
                  <a:spcPts val="546"/>
                </a:spcAft>
              </a:pPr>
              <a:r>
                <a:rPr lang="en-US" sz="1962" kern="1200" err="1">
                  <a:solidFill>
                    <a:srgbClr val="555555"/>
                  </a:solidFill>
                  <a:latin typeface="+mn-lt"/>
                  <a:ea typeface="+mn-ea"/>
                  <a:cs typeface="+mn-cs"/>
                </a:rPr>
                <a:t>terrelltd@wofford.edu</a:t>
              </a:r>
              <a:endParaRPr lang="en-US" sz="1400"/>
            </a:p>
          </p:txBody>
        </p:sp>
        <p:sp>
          <p:nvSpPr>
            <p:cNvPr id="12" name="TextBox 11">
              <a:extLst>
                <a:ext uri="{FF2B5EF4-FFF2-40B4-BE49-F238E27FC236}">
                  <a16:creationId xmlns:a16="http://schemas.microsoft.com/office/drawing/2014/main" id="{8C3B26D4-70DE-052F-23DB-49D4F4E17D7E}"/>
                </a:ext>
              </a:extLst>
            </p:cNvPr>
            <p:cNvSpPr txBox="1"/>
            <p:nvPr/>
          </p:nvSpPr>
          <p:spPr>
            <a:xfrm>
              <a:off x="611498" y="5874274"/>
              <a:ext cx="1535870" cy="307777"/>
            </a:xfrm>
            <a:prstGeom prst="rect">
              <a:avLst/>
            </a:prstGeom>
            <a:noFill/>
          </p:spPr>
          <p:txBody>
            <a:bodyPr wrap="none" rtlCol="0">
              <a:spAutoFit/>
            </a:bodyPr>
            <a:lstStyle/>
            <a:p>
              <a:pPr defTabSz="640720">
                <a:spcAft>
                  <a:spcPts val="546"/>
                </a:spcAft>
              </a:pPr>
              <a:r>
                <a:rPr lang="en-US" sz="1962" kern="1200" err="1">
                  <a:solidFill>
                    <a:srgbClr val="555555"/>
                  </a:solidFill>
                  <a:latin typeface="+mn-lt"/>
                  <a:ea typeface="+mn-ea"/>
                  <a:cs typeface="+mn-cs"/>
                </a:rPr>
                <a:t>timothyterrell.net</a:t>
              </a:r>
              <a:endParaRPr lang="en-US" sz="1400"/>
            </a:p>
          </p:txBody>
        </p:sp>
        <p:pic>
          <p:nvPicPr>
            <p:cNvPr id="14" name="Graphic 13" descr="Internet with solid fill">
              <a:extLst>
                <a:ext uri="{FF2B5EF4-FFF2-40B4-BE49-F238E27FC236}">
                  <a16:creationId xmlns:a16="http://schemas.microsoft.com/office/drawing/2014/main" id="{8A131058-559F-B4BC-88D6-7951CF4AF3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9324" y="5826881"/>
              <a:ext cx="387805" cy="387805"/>
            </a:xfrm>
            <a:prstGeom prst="rect">
              <a:avLst/>
            </a:prstGeom>
          </p:spPr>
        </p:pic>
        <p:pic>
          <p:nvPicPr>
            <p:cNvPr id="19" name="Graphic 18" descr="Envelope with solid fill">
              <a:extLst>
                <a:ext uri="{FF2B5EF4-FFF2-40B4-BE49-F238E27FC236}">
                  <a16:creationId xmlns:a16="http://schemas.microsoft.com/office/drawing/2014/main" id="{D1CBBE70-0FD2-C9AB-FC4C-F41079D6FC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643" y="6137736"/>
              <a:ext cx="346319" cy="346319"/>
            </a:xfrm>
            <a:prstGeom prst="rect">
              <a:avLst/>
            </a:prstGeom>
          </p:spPr>
        </p:pic>
        <p:pic>
          <p:nvPicPr>
            <p:cNvPr id="21" name="Picture 20" descr="A black x on a black background&#10;&#10;Description automatically generated">
              <a:extLst>
                <a:ext uri="{FF2B5EF4-FFF2-40B4-BE49-F238E27FC236}">
                  <a16:creationId xmlns:a16="http://schemas.microsoft.com/office/drawing/2014/main" id="{0E4E28C7-FE7A-F4D5-90DE-BD3BD75E4CC6}"/>
                </a:ext>
              </a:extLst>
            </p:cNvPr>
            <p:cNvPicPr>
              <a:picLocks noChangeAspect="1"/>
            </p:cNvPicPr>
            <p:nvPr/>
          </p:nvPicPr>
          <p:blipFill>
            <a:blip r:embed="rId7"/>
            <a:stretch>
              <a:fillRect/>
            </a:stretch>
          </p:blipFill>
          <p:spPr>
            <a:xfrm>
              <a:off x="283072" y="6478148"/>
              <a:ext cx="373016" cy="279762"/>
            </a:xfrm>
            <a:prstGeom prst="rect">
              <a:avLst/>
            </a:prstGeom>
          </p:spPr>
        </p:pic>
      </p:grpSp>
    </p:spTree>
    <p:extLst>
      <p:ext uri="{BB962C8B-B14F-4D97-AF65-F5344CB8AC3E}">
        <p14:creationId xmlns:p14="http://schemas.microsoft.com/office/powerpoint/2010/main" val="373726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F24EE-351C-717B-5E80-0D7B1F87714E}"/>
              </a:ext>
            </a:extLst>
          </p:cNvPr>
          <p:cNvSpPr>
            <a:spLocks noGrp="1"/>
          </p:cNvSpPr>
          <p:nvPr>
            <p:ph type="title"/>
          </p:nvPr>
        </p:nvSpPr>
        <p:spPr/>
        <p:txBody>
          <a:bodyPr/>
          <a:lstStyle/>
          <a:p>
            <a:r>
              <a:rPr lang="en-US" dirty="0"/>
              <a:t>Things Are Getting Better…</a:t>
            </a:r>
          </a:p>
        </p:txBody>
      </p:sp>
      <p:sp>
        <p:nvSpPr>
          <p:cNvPr id="3" name="Content Placeholder 2">
            <a:extLst>
              <a:ext uri="{FF2B5EF4-FFF2-40B4-BE49-F238E27FC236}">
                <a16:creationId xmlns:a16="http://schemas.microsoft.com/office/drawing/2014/main" id="{26CF5FA6-664B-EF40-C02D-E02941A58ED1}"/>
              </a:ext>
            </a:extLst>
          </p:cNvPr>
          <p:cNvSpPr>
            <a:spLocks noGrp="1"/>
          </p:cNvSpPr>
          <p:nvPr>
            <p:ph idx="1"/>
          </p:nvPr>
        </p:nvSpPr>
        <p:spPr>
          <a:xfrm>
            <a:off x="838200" y="1825625"/>
            <a:ext cx="8521931" cy="4667250"/>
          </a:xfrm>
        </p:spPr>
        <p:txBody>
          <a:bodyPr>
            <a:normAutofit/>
          </a:bodyPr>
          <a:lstStyle/>
          <a:p>
            <a:r>
              <a:rPr lang="en-US" sz="2400" dirty="0"/>
              <a:t>Before the Industrial Revolution, the typical homes “had formidable drawbacks; they rotted from alternations of wet and dry, harbored a menagerie of mice, rats, hornets, wasps, spiders and birds; and above all they caught fire.” </a:t>
            </a:r>
            <a:r>
              <a:rPr lang="en-US" sz="1800" dirty="0"/>
              <a:t>(Frances and Joseph Gies, cited in Gramm and Boudreaux, </a:t>
            </a:r>
            <a:r>
              <a:rPr lang="en-US" sz="1800" i="1" dirty="0"/>
              <a:t>The Triumph of Economic Freedom: Debunking the Seven Great Myths of Capitalism</a:t>
            </a:r>
            <a:r>
              <a:rPr lang="en-US" sz="1800" dirty="0"/>
              <a:t>)</a:t>
            </a:r>
          </a:p>
          <a:p>
            <a:r>
              <a:rPr lang="en-US" sz="2400" dirty="0"/>
              <a:t>Does anyone want to trade lives with someone in the top 0.1% in 1900?</a:t>
            </a:r>
          </a:p>
          <a:p>
            <a:pPr lvl="1"/>
            <a:r>
              <a:rPr lang="en-US" sz="2000" dirty="0"/>
              <a:t>No antibiotics</a:t>
            </a:r>
          </a:p>
          <a:p>
            <a:pPr lvl="1"/>
            <a:r>
              <a:rPr lang="en-US" sz="2000" dirty="0"/>
              <a:t>Primitive anesthesia and surgical techniques</a:t>
            </a:r>
          </a:p>
          <a:p>
            <a:pPr lvl="1"/>
            <a:r>
              <a:rPr lang="en-US" sz="2000" dirty="0"/>
              <a:t>No mechanical air conditioning or refrigeration</a:t>
            </a:r>
          </a:p>
          <a:p>
            <a:pPr lvl="1"/>
            <a:r>
              <a:rPr lang="en-US" sz="2000" dirty="0"/>
              <a:t>Slow travel and expensive, limited communication </a:t>
            </a:r>
          </a:p>
          <a:p>
            <a:pPr lvl="1"/>
            <a:r>
              <a:rPr lang="en-US" sz="2000" dirty="0"/>
              <a:t>No TV or radio</a:t>
            </a:r>
            <a:endParaRPr lang="en-US" sz="1800" dirty="0"/>
          </a:p>
        </p:txBody>
      </p:sp>
      <p:sp>
        <p:nvSpPr>
          <p:cNvPr id="5" name="Slide Number Placeholder 4">
            <a:extLst>
              <a:ext uri="{FF2B5EF4-FFF2-40B4-BE49-F238E27FC236}">
                <a16:creationId xmlns:a16="http://schemas.microsoft.com/office/drawing/2014/main" id="{1E3CB8A1-ACC0-EBF2-6CC7-FDE79F34C14D}"/>
              </a:ext>
            </a:extLst>
          </p:cNvPr>
          <p:cNvSpPr>
            <a:spLocks noGrp="1"/>
          </p:cNvSpPr>
          <p:nvPr>
            <p:ph type="sldNum" sz="quarter" idx="12"/>
          </p:nvPr>
        </p:nvSpPr>
        <p:spPr/>
        <p:txBody>
          <a:bodyPr/>
          <a:lstStyle/>
          <a:p>
            <a:fld id="{4019B451-98D0-2C41-80B2-1199E4492BFF}" type="slidenum">
              <a:rPr lang="en-US" smtClean="0"/>
              <a:pPr/>
              <a:t>5</a:t>
            </a:fld>
            <a:endParaRPr lang="en-US"/>
          </a:p>
        </p:txBody>
      </p:sp>
      <p:pic>
        <p:nvPicPr>
          <p:cNvPr id="11" name="Graphic 10" descr="Rat with solid fill">
            <a:extLst>
              <a:ext uri="{FF2B5EF4-FFF2-40B4-BE49-F238E27FC236}">
                <a16:creationId xmlns:a16="http://schemas.microsoft.com/office/drawing/2014/main" id="{D7609B36-FCD5-6524-6790-9F0CFD34EF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9200" y="908957"/>
            <a:ext cx="914400" cy="914400"/>
          </a:xfrm>
          <a:prstGeom prst="rect">
            <a:avLst/>
          </a:prstGeom>
        </p:spPr>
      </p:pic>
      <p:pic>
        <p:nvPicPr>
          <p:cNvPr id="13" name="Graphic 12" descr="Spider with solid fill">
            <a:extLst>
              <a:ext uri="{FF2B5EF4-FFF2-40B4-BE49-F238E27FC236}">
                <a16:creationId xmlns:a16="http://schemas.microsoft.com/office/drawing/2014/main" id="{AEE519AB-7AC7-F815-DD51-63714E89E2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09200" y="1914525"/>
            <a:ext cx="914400" cy="914400"/>
          </a:xfrm>
          <a:prstGeom prst="rect">
            <a:avLst/>
          </a:prstGeom>
        </p:spPr>
      </p:pic>
      <p:pic>
        <p:nvPicPr>
          <p:cNvPr id="15" name="Graphic 14" descr="Cruise ship with solid fill">
            <a:extLst>
              <a:ext uri="{FF2B5EF4-FFF2-40B4-BE49-F238E27FC236}">
                <a16:creationId xmlns:a16="http://schemas.microsoft.com/office/drawing/2014/main" id="{B5A0B401-C16B-2014-E656-F7B3A4E25F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09200" y="2920093"/>
            <a:ext cx="914400" cy="914400"/>
          </a:xfrm>
          <a:prstGeom prst="rect">
            <a:avLst/>
          </a:prstGeom>
        </p:spPr>
      </p:pic>
      <p:pic>
        <p:nvPicPr>
          <p:cNvPr id="17" name="Graphic 16" descr="Performance Curtains with solid fill">
            <a:extLst>
              <a:ext uri="{FF2B5EF4-FFF2-40B4-BE49-F238E27FC236}">
                <a16:creationId xmlns:a16="http://schemas.microsoft.com/office/drawing/2014/main" id="{61CD84EF-7CDB-7DE3-8914-FAA5B39484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9200" y="4942058"/>
            <a:ext cx="914400" cy="914400"/>
          </a:xfrm>
          <a:prstGeom prst="rect">
            <a:avLst/>
          </a:prstGeom>
        </p:spPr>
      </p:pic>
      <p:pic>
        <p:nvPicPr>
          <p:cNvPr id="19" name="Graphic 18" descr="Envelope with solid fill">
            <a:extLst>
              <a:ext uri="{FF2B5EF4-FFF2-40B4-BE49-F238E27FC236}">
                <a16:creationId xmlns:a16="http://schemas.microsoft.com/office/drawing/2014/main" id="{9D51E0C9-E35E-C519-ECC8-FAEA0D8EF5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09200" y="3936490"/>
            <a:ext cx="914400" cy="914400"/>
          </a:xfrm>
          <a:prstGeom prst="rect">
            <a:avLst/>
          </a:prstGeom>
        </p:spPr>
      </p:pic>
    </p:spTree>
    <p:extLst>
      <p:ext uri="{BB962C8B-B14F-4D97-AF65-F5344CB8AC3E}">
        <p14:creationId xmlns:p14="http://schemas.microsoft.com/office/powerpoint/2010/main" val="1092855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ble with numbers and a few words&#10;&#10;AI-generated content may be incorrect.">
            <a:extLst>
              <a:ext uri="{FF2B5EF4-FFF2-40B4-BE49-F238E27FC236}">
                <a16:creationId xmlns:a16="http://schemas.microsoft.com/office/drawing/2014/main" id="{8BB5B551-98B1-D5C2-73D4-53C2281CA634}"/>
              </a:ext>
            </a:extLst>
          </p:cNvPr>
          <p:cNvPicPr>
            <a:picLocks noChangeAspect="1"/>
          </p:cNvPicPr>
          <p:nvPr/>
        </p:nvPicPr>
        <p:blipFill>
          <a:blip r:embed="rId2"/>
          <a:stretch>
            <a:fillRect/>
          </a:stretch>
        </p:blipFill>
        <p:spPr>
          <a:xfrm>
            <a:off x="1885951" y="1195341"/>
            <a:ext cx="8420099" cy="4462651"/>
          </a:xfrm>
          <a:prstGeom prst="rect">
            <a:avLst/>
          </a:prstGeom>
        </p:spPr>
      </p:pic>
      <p:sp>
        <p:nvSpPr>
          <p:cNvPr id="8" name="Slide Number Placeholder 7">
            <a:extLst>
              <a:ext uri="{FF2B5EF4-FFF2-40B4-BE49-F238E27FC236}">
                <a16:creationId xmlns:a16="http://schemas.microsoft.com/office/drawing/2014/main" id="{7F864D10-E375-5FF4-9AFC-9B5B98E3638D}"/>
              </a:ext>
            </a:extLst>
          </p:cNvPr>
          <p:cNvSpPr>
            <a:spLocks noGrp="1"/>
          </p:cNvSpPr>
          <p:nvPr>
            <p:ph type="sldNum" sz="quarter" idx="12"/>
          </p:nvPr>
        </p:nvSpPr>
        <p:spPr>
          <a:xfrm>
            <a:off x="8628553" y="6330118"/>
            <a:ext cx="1197219" cy="404614"/>
          </a:xfrm>
        </p:spPr>
        <p:txBody>
          <a:bodyPr>
            <a:normAutofit/>
          </a:bodyPr>
          <a:lstStyle/>
          <a:p>
            <a:pPr>
              <a:spcAft>
                <a:spcPts val="600"/>
              </a:spcAft>
            </a:pPr>
            <a:fld id="{4019B451-98D0-2C41-80B2-1199E4492BFF}" type="slidenum">
              <a:rPr lang="en-US">
                <a:solidFill>
                  <a:srgbClr val="000000"/>
                </a:solidFill>
              </a:rPr>
              <a:pPr>
                <a:spcAft>
                  <a:spcPts val="600"/>
                </a:spcAft>
              </a:pPr>
              <a:t>6</a:t>
            </a:fld>
            <a:endParaRPr lang="en-US">
              <a:solidFill>
                <a:srgbClr val="000000"/>
              </a:solidFill>
            </a:endParaRPr>
          </a:p>
        </p:txBody>
      </p:sp>
      <p:sp>
        <p:nvSpPr>
          <p:cNvPr id="12" name="TextBox 11">
            <a:extLst>
              <a:ext uri="{FF2B5EF4-FFF2-40B4-BE49-F238E27FC236}">
                <a16:creationId xmlns:a16="http://schemas.microsoft.com/office/drawing/2014/main" id="{924DD127-9D58-989D-0900-D82FAD0906F7}"/>
              </a:ext>
            </a:extLst>
          </p:cNvPr>
          <p:cNvSpPr txBox="1"/>
          <p:nvPr/>
        </p:nvSpPr>
        <p:spPr>
          <a:xfrm>
            <a:off x="2148625" y="5887959"/>
            <a:ext cx="7677146" cy="584775"/>
          </a:xfrm>
          <a:prstGeom prst="rect">
            <a:avLst/>
          </a:prstGeom>
          <a:noFill/>
        </p:spPr>
        <p:txBody>
          <a:bodyPr wrap="square">
            <a:spAutoFit/>
          </a:bodyPr>
          <a:lstStyle/>
          <a:p>
            <a:r>
              <a:rPr lang="en-US" sz="1600" dirty="0"/>
              <a:t>J. Bradford DeLong, 2000. “Cornucopia: The Pace of Economic Growth in the Twentieth Century.“ https://</a:t>
            </a:r>
            <a:r>
              <a:rPr lang="en-US" sz="1600" dirty="0" err="1"/>
              <a:t>www.nber.org</a:t>
            </a:r>
            <a:r>
              <a:rPr lang="en-US" sz="1600" dirty="0"/>
              <a:t>/system/files/</a:t>
            </a:r>
            <a:r>
              <a:rPr lang="en-US" sz="1600" dirty="0" err="1"/>
              <a:t>working_papers</a:t>
            </a:r>
            <a:r>
              <a:rPr lang="en-US" sz="1600" dirty="0"/>
              <a:t>/w7602/w7602.pdf</a:t>
            </a:r>
          </a:p>
        </p:txBody>
      </p:sp>
    </p:spTree>
    <p:extLst>
      <p:ext uri="{BB962C8B-B14F-4D97-AF65-F5344CB8AC3E}">
        <p14:creationId xmlns:p14="http://schemas.microsoft.com/office/powerpoint/2010/main" val="2459621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graph with colorful bars&#10;&#10;AI-generated content may be incorrect.">
            <a:extLst>
              <a:ext uri="{FF2B5EF4-FFF2-40B4-BE49-F238E27FC236}">
                <a16:creationId xmlns:a16="http://schemas.microsoft.com/office/drawing/2014/main" id="{9CCE905D-428B-CB03-5095-7E9C42D33FA4}"/>
              </a:ext>
            </a:extLst>
          </p:cNvPr>
          <p:cNvPicPr>
            <a:picLocks noChangeAspect="1"/>
          </p:cNvPicPr>
          <p:nvPr/>
        </p:nvPicPr>
        <p:blipFill>
          <a:blip r:embed="rId2"/>
          <a:stretch>
            <a:fillRect/>
          </a:stretch>
        </p:blipFill>
        <p:spPr>
          <a:xfrm>
            <a:off x="1885951" y="669084"/>
            <a:ext cx="8420099" cy="5515165"/>
          </a:xfrm>
          <a:prstGeom prst="rect">
            <a:avLst/>
          </a:prstGeom>
        </p:spPr>
      </p:pic>
      <p:sp>
        <p:nvSpPr>
          <p:cNvPr id="7" name="Footer Placeholder 12"/>
          <p:cNvSpPr>
            <a:spLocks noGrp="1"/>
          </p:cNvSpPr>
          <p:nvPr>
            <p:ph type="ftr" sz="quarter" idx="11"/>
          </p:nvPr>
        </p:nvSpPr>
        <p:spPr>
          <a:xfrm>
            <a:off x="3104922" y="6343484"/>
            <a:ext cx="5982154" cy="404614"/>
          </a:xfrm>
        </p:spPr>
        <p:txBody>
          <a:bodyPr>
            <a:normAutofit fontScale="92500" lnSpcReduction="10000"/>
          </a:bodyPr>
          <a:lstStyle/>
          <a:p>
            <a:pPr>
              <a:spcAft>
                <a:spcPts val="600"/>
              </a:spcAft>
            </a:pPr>
            <a:r>
              <a:rPr lang="en-US" dirty="0">
                <a:solidFill>
                  <a:srgbClr val="000000"/>
                </a:solidFill>
              </a:rPr>
              <a:t>https://</a:t>
            </a:r>
            <a:r>
              <a:rPr lang="en-US" dirty="0" err="1">
                <a:solidFill>
                  <a:srgbClr val="000000"/>
                </a:solidFill>
              </a:rPr>
              <a:t>www.fraserinstitute.org</a:t>
            </a:r>
            <a:r>
              <a:rPr lang="en-US" dirty="0">
                <a:solidFill>
                  <a:srgbClr val="000000"/>
                </a:solidFill>
              </a:rPr>
              <a:t>/sites/default/files/2024-10/economic-freedom-of-the-world-2024.pdf</a:t>
            </a:r>
          </a:p>
        </p:txBody>
      </p:sp>
      <p:sp>
        <p:nvSpPr>
          <p:cNvPr id="6" name="Slide Number Placeholder 5"/>
          <p:cNvSpPr>
            <a:spLocks noGrp="1"/>
          </p:cNvSpPr>
          <p:nvPr>
            <p:ph type="sldNum" sz="quarter" idx="12"/>
          </p:nvPr>
        </p:nvSpPr>
        <p:spPr>
          <a:xfrm>
            <a:off x="8628553" y="6330118"/>
            <a:ext cx="1197219" cy="404614"/>
          </a:xfrm>
        </p:spPr>
        <p:txBody>
          <a:bodyPr>
            <a:normAutofit/>
          </a:bodyPr>
          <a:lstStyle/>
          <a:p>
            <a:pPr>
              <a:spcAft>
                <a:spcPts val="600"/>
              </a:spcAft>
            </a:pPr>
            <a:fld id="{4019B451-98D0-2C41-80B2-1199E4492BFF}" type="slidenum">
              <a:rPr lang="en-US">
                <a:solidFill>
                  <a:srgbClr val="000000"/>
                </a:solidFill>
              </a:rPr>
              <a:pPr>
                <a:spcAft>
                  <a:spcPts val="600"/>
                </a:spcAft>
              </a:pPr>
              <a:t>7</a:t>
            </a:fld>
            <a:endParaRPr lang="en-US">
              <a:solidFill>
                <a:srgbClr val="000000"/>
              </a:solidFill>
            </a:endParaRPr>
          </a:p>
        </p:txBody>
      </p:sp>
    </p:spTree>
    <p:extLst>
      <p:ext uri="{BB962C8B-B14F-4D97-AF65-F5344CB8AC3E}">
        <p14:creationId xmlns:p14="http://schemas.microsoft.com/office/powerpoint/2010/main" val="1144542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with numbers and text&#10;&#10;AI-generated content may be incorrect.">
            <a:extLst>
              <a:ext uri="{FF2B5EF4-FFF2-40B4-BE49-F238E27FC236}">
                <a16:creationId xmlns:a16="http://schemas.microsoft.com/office/drawing/2014/main" id="{291E5EE2-1E1C-9B6A-0382-756BEDBFD3D0}"/>
              </a:ext>
            </a:extLst>
          </p:cNvPr>
          <p:cNvPicPr>
            <a:picLocks noChangeAspect="1"/>
          </p:cNvPicPr>
          <p:nvPr/>
        </p:nvPicPr>
        <p:blipFill>
          <a:blip r:embed="rId2"/>
          <a:srcRect r="1" b="2109"/>
          <a:stretch>
            <a:fillRect/>
          </a:stretch>
        </p:blipFill>
        <p:spPr>
          <a:xfrm>
            <a:off x="1644651" y="160867"/>
            <a:ext cx="8902699" cy="6536266"/>
          </a:xfrm>
          <a:prstGeom prst="rect">
            <a:avLst/>
          </a:prstGeom>
        </p:spPr>
      </p:pic>
      <p:sp>
        <p:nvSpPr>
          <p:cNvPr id="8" name="Footer Placeholder 12"/>
          <p:cNvSpPr>
            <a:spLocks noGrp="1"/>
          </p:cNvSpPr>
          <p:nvPr>
            <p:ph type="ftr" sz="quarter" idx="11"/>
          </p:nvPr>
        </p:nvSpPr>
        <p:spPr>
          <a:xfrm>
            <a:off x="3694173" y="6292018"/>
            <a:ext cx="4710622" cy="404614"/>
          </a:xfrm>
        </p:spPr>
        <p:txBody>
          <a:bodyPr>
            <a:normAutofit/>
          </a:bodyPr>
          <a:lstStyle/>
          <a:p>
            <a:pPr>
              <a:spcAft>
                <a:spcPts val="600"/>
              </a:spcAft>
            </a:pPr>
            <a:r>
              <a:rPr lang="en-US">
                <a:solidFill>
                  <a:srgbClr val="FFFFFF"/>
                </a:solidFill>
              </a:rPr>
              <a:t>www.timothyterrell.net, @timothyterrell</a:t>
            </a:r>
          </a:p>
        </p:txBody>
      </p:sp>
      <p:sp>
        <p:nvSpPr>
          <p:cNvPr id="6" name="Slide Number Placeholder 5"/>
          <p:cNvSpPr>
            <a:spLocks noGrp="1"/>
          </p:cNvSpPr>
          <p:nvPr>
            <p:ph type="sldNum" sz="quarter" idx="12"/>
          </p:nvPr>
        </p:nvSpPr>
        <p:spPr>
          <a:xfrm>
            <a:off x="8628553" y="6292018"/>
            <a:ext cx="1197219" cy="404614"/>
          </a:xfrm>
        </p:spPr>
        <p:txBody>
          <a:bodyPr>
            <a:normAutofit/>
          </a:bodyPr>
          <a:lstStyle/>
          <a:p>
            <a:pPr>
              <a:spcAft>
                <a:spcPts val="600"/>
              </a:spcAft>
            </a:pPr>
            <a:fld id="{4019B451-98D0-2C41-80B2-1199E4492BFF}" type="slidenum">
              <a:rPr lang="en-US">
                <a:solidFill>
                  <a:srgbClr val="FFFFFF"/>
                </a:solidFill>
              </a:rPr>
              <a:pPr>
                <a:spcAft>
                  <a:spcPts val="600"/>
                </a:spcAft>
              </a:pPr>
              <a:t>8</a:t>
            </a:fld>
            <a:endParaRPr lang="en-US">
              <a:solidFill>
                <a:srgbClr val="FFFFFF"/>
              </a:solidFill>
            </a:endParaRPr>
          </a:p>
        </p:txBody>
      </p:sp>
      <p:sp>
        <p:nvSpPr>
          <p:cNvPr id="5" name="Footer Placeholder 12">
            <a:extLst>
              <a:ext uri="{FF2B5EF4-FFF2-40B4-BE49-F238E27FC236}">
                <a16:creationId xmlns:a16="http://schemas.microsoft.com/office/drawing/2014/main" id="{F845352A-88FA-C285-C837-BC444CB3B02E}"/>
              </a:ext>
            </a:extLst>
          </p:cNvPr>
          <p:cNvSpPr txBox="1">
            <a:spLocks/>
          </p:cNvSpPr>
          <p:nvPr/>
        </p:nvSpPr>
        <p:spPr>
          <a:xfrm>
            <a:off x="3104922" y="6343484"/>
            <a:ext cx="5982154" cy="404614"/>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dirty="0">
                <a:solidFill>
                  <a:srgbClr val="000000"/>
                </a:solidFill>
              </a:rPr>
              <a:t>https://</a:t>
            </a:r>
            <a:r>
              <a:rPr lang="en-US" dirty="0" err="1">
                <a:solidFill>
                  <a:srgbClr val="000000"/>
                </a:solidFill>
              </a:rPr>
              <a:t>www.fraserinstitute.org</a:t>
            </a:r>
            <a:r>
              <a:rPr lang="en-US" dirty="0">
                <a:solidFill>
                  <a:srgbClr val="000000"/>
                </a:solidFill>
              </a:rPr>
              <a:t>/sites/default/files/2024-10/economic-freedom-of-the-world-2024.pdf</a:t>
            </a:r>
          </a:p>
        </p:txBody>
      </p:sp>
    </p:spTree>
    <p:extLst>
      <p:ext uri="{BB962C8B-B14F-4D97-AF65-F5344CB8AC3E}">
        <p14:creationId xmlns:p14="http://schemas.microsoft.com/office/powerpoint/2010/main" val="381415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economic quartile&#10;&#10;AI-generated content may be incorrect.">
            <a:extLst>
              <a:ext uri="{FF2B5EF4-FFF2-40B4-BE49-F238E27FC236}">
                <a16:creationId xmlns:a16="http://schemas.microsoft.com/office/drawing/2014/main" id="{F9245CF6-DD4D-A15A-D6D8-016F04984C73}"/>
              </a:ext>
            </a:extLst>
          </p:cNvPr>
          <p:cNvPicPr>
            <a:picLocks noChangeAspect="1"/>
          </p:cNvPicPr>
          <p:nvPr/>
        </p:nvPicPr>
        <p:blipFill>
          <a:blip r:embed="rId2"/>
          <a:stretch>
            <a:fillRect/>
          </a:stretch>
        </p:blipFill>
        <p:spPr>
          <a:xfrm>
            <a:off x="1885951" y="595408"/>
            <a:ext cx="8420099" cy="5662516"/>
          </a:xfrm>
          <a:prstGeom prst="rect">
            <a:avLst/>
          </a:prstGeom>
        </p:spPr>
      </p:pic>
      <p:sp>
        <p:nvSpPr>
          <p:cNvPr id="3" name="Slide Number Placeholder 2">
            <a:extLst>
              <a:ext uri="{FF2B5EF4-FFF2-40B4-BE49-F238E27FC236}">
                <a16:creationId xmlns:a16="http://schemas.microsoft.com/office/drawing/2014/main" id="{F65EA836-4B52-DEB6-D64B-AD3B5704E3E2}"/>
              </a:ext>
            </a:extLst>
          </p:cNvPr>
          <p:cNvSpPr>
            <a:spLocks noGrp="1"/>
          </p:cNvSpPr>
          <p:nvPr>
            <p:ph type="sldNum" sz="quarter" idx="12"/>
          </p:nvPr>
        </p:nvSpPr>
        <p:spPr>
          <a:xfrm>
            <a:off x="8628553" y="6330118"/>
            <a:ext cx="1197219" cy="404614"/>
          </a:xfrm>
        </p:spPr>
        <p:txBody>
          <a:bodyPr>
            <a:normAutofit/>
          </a:bodyPr>
          <a:lstStyle/>
          <a:p>
            <a:pPr>
              <a:spcAft>
                <a:spcPts val="600"/>
              </a:spcAft>
            </a:pPr>
            <a:fld id="{4019B451-98D0-2C41-80B2-1199E4492BFF}" type="slidenum">
              <a:rPr lang="en-US">
                <a:solidFill>
                  <a:srgbClr val="000000"/>
                </a:solidFill>
              </a:rPr>
              <a:pPr>
                <a:spcAft>
                  <a:spcPts val="600"/>
                </a:spcAft>
              </a:pPr>
              <a:t>9</a:t>
            </a:fld>
            <a:endParaRPr lang="en-US">
              <a:solidFill>
                <a:srgbClr val="000000"/>
              </a:solidFill>
            </a:endParaRPr>
          </a:p>
        </p:txBody>
      </p:sp>
      <p:sp>
        <p:nvSpPr>
          <p:cNvPr id="6" name="Footer Placeholder 12">
            <a:extLst>
              <a:ext uri="{FF2B5EF4-FFF2-40B4-BE49-F238E27FC236}">
                <a16:creationId xmlns:a16="http://schemas.microsoft.com/office/drawing/2014/main" id="{B9EE6C5B-B92F-556E-14AE-4BA92181614E}"/>
              </a:ext>
            </a:extLst>
          </p:cNvPr>
          <p:cNvSpPr txBox="1">
            <a:spLocks/>
          </p:cNvSpPr>
          <p:nvPr/>
        </p:nvSpPr>
        <p:spPr>
          <a:xfrm>
            <a:off x="3104922" y="6343484"/>
            <a:ext cx="5982154" cy="404614"/>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dirty="0">
                <a:solidFill>
                  <a:srgbClr val="000000"/>
                </a:solidFill>
              </a:rPr>
              <a:t>https://</a:t>
            </a:r>
            <a:r>
              <a:rPr lang="en-US" dirty="0" err="1">
                <a:solidFill>
                  <a:srgbClr val="000000"/>
                </a:solidFill>
              </a:rPr>
              <a:t>www.fraserinstitute.org</a:t>
            </a:r>
            <a:r>
              <a:rPr lang="en-US" dirty="0">
                <a:solidFill>
                  <a:srgbClr val="000000"/>
                </a:solidFill>
              </a:rPr>
              <a:t>/sites/default/files/2024-10/economic-freedom-of-the-world-2024.pdf</a:t>
            </a:r>
          </a:p>
        </p:txBody>
      </p:sp>
    </p:spTree>
    <p:extLst>
      <p:ext uri="{BB962C8B-B14F-4D97-AF65-F5344CB8AC3E}">
        <p14:creationId xmlns:p14="http://schemas.microsoft.com/office/powerpoint/2010/main" val="17270134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16655</TotalTime>
  <Words>6504</Words>
  <Application>Microsoft Macintosh PowerPoint</Application>
  <PresentationFormat>Widescreen</PresentationFormat>
  <Paragraphs>445</Paragraphs>
  <Slides>46</Slides>
  <Notes>25</Notes>
  <HiddenSlides>13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__PT_Serif_14e21f</vt:lpstr>
      <vt:lpstr>Aptos</vt:lpstr>
      <vt:lpstr>Aptos Display</vt:lpstr>
      <vt:lpstr>Arial</vt:lpstr>
      <vt:lpstr>Calibri</vt:lpstr>
      <vt:lpstr>Cambria</vt:lpstr>
      <vt:lpstr>NexusSansWebPro</vt:lpstr>
      <vt:lpstr>PT Sans</vt:lpstr>
      <vt:lpstr>Office Theme</vt:lpstr>
      <vt:lpstr>Common Objections to Capitalism</vt:lpstr>
      <vt:lpstr>What Is “Capitalism”?</vt:lpstr>
      <vt:lpstr>1. “The Rich Get Richer and the Poor Get Poorer”</vt:lpstr>
      <vt:lpstr>PowerPoint Presentation</vt:lpstr>
      <vt:lpstr>Things Are Getting Better…</vt:lpstr>
      <vt:lpstr>PowerPoint Presentation</vt:lpstr>
      <vt:lpstr>PowerPoint Presentation</vt:lpstr>
      <vt:lpstr>PowerPoint Presentation</vt:lpstr>
      <vt:lpstr>PowerPoint Presentation</vt:lpstr>
      <vt:lpstr>Income Mobility Matters</vt:lpstr>
      <vt:lpstr>PowerPoint Presentation</vt:lpstr>
      <vt:lpstr>PowerPoint Presentation</vt:lpstr>
      <vt:lpstr>PowerPoint Presentation</vt:lpstr>
      <vt:lpstr>PowerPoint Presentation</vt:lpstr>
      <vt:lpstr>PowerPoint Presentation</vt:lpstr>
      <vt:lpstr>Piketty and Inequality</vt:lpstr>
      <vt:lpstr>Concentration of Wealth</vt:lpstr>
      <vt:lpstr>How Much Has Inequality Really Been Rising?</vt:lpstr>
      <vt:lpstr>PowerPoint Presentation</vt:lpstr>
      <vt:lpstr>PowerPoint Presentation</vt:lpstr>
      <vt:lpstr>How Much Has Inequality Really Been Rising?</vt:lpstr>
      <vt:lpstr>PowerPoint Presentation</vt:lpstr>
      <vt:lpstr>2. “Socialism Works in Europe”</vt:lpstr>
      <vt:lpstr>2. “Socialism Works in Europe”</vt:lpstr>
      <vt:lpstr>2. “Socialism Works in Europe”</vt:lpstr>
      <vt:lpstr>PowerPoint Presentation</vt:lpstr>
      <vt:lpstr>3. “Capitalism Puts Profits Ahead of People”</vt:lpstr>
      <vt:lpstr>Love Canal</vt:lpstr>
      <vt:lpstr>Love Canal</vt:lpstr>
      <vt:lpstr>Love Canal</vt:lpstr>
      <vt:lpstr>Love Canal</vt:lpstr>
      <vt:lpstr>737 MAX</vt:lpstr>
      <vt:lpstr>737 MAX</vt:lpstr>
      <vt:lpstr>MAX Failure</vt:lpstr>
      <vt:lpstr>Product Safety without Regulation</vt:lpstr>
      <vt:lpstr>4. “Capitalism Leaves People without Medical Care”</vt:lpstr>
      <vt:lpstr>Medical Licensure</vt:lpstr>
      <vt:lpstr>Drug Suppression</vt:lpstr>
      <vt:lpstr>Information Suppression</vt:lpstr>
      <vt:lpstr>PowerPoint Presentation</vt:lpstr>
      <vt:lpstr>PowerPoint Presentation</vt:lpstr>
      <vt:lpstr>5. “Capitalism Won’t Make Socially Important Investments”</vt:lpstr>
      <vt:lpstr>Technology and Economic Progress</vt:lpstr>
      <vt:lpstr>6. “Capitalism Is Racist and Sexist”</vt:lpstr>
      <vt:lpstr>The Anti-Capitalistic Mentality</vt:lpstr>
      <vt:lpstr>Additional Resources</vt:lpstr>
    </vt:vector>
  </TitlesOfParts>
  <Company>Wofford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Fatal Conceit</dc:title>
  <dc:creator>Timothy Terrell</dc:creator>
  <cp:lastModifiedBy>Timothy Terrell</cp:lastModifiedBy>
  <cp:revision>128</cp:revision>
  <cp:lastPrinted>2025-07-22T14:09:40Z</cp:lastPrinted>
  <dcterms:created xsi:type="dcterms:W3CDTF">2012-07-25T21:51:38Z</dcterms:created>
  <dcterms:modified xsi:type="dcterms:W3CDTF">2025-07-22T15:18:17Z</dcterms:modified>
</cp:coreProperties>
</file>