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57" r:id="rId3"/>
    <p:sldId id="258" r:id="rId4"/>
    <p:sldId id="260" r:id="rId5"/>
    <p:sldId id="261" r:id="rId6"/>
    <p:sldId id="264" r:id="rId7"/>
    <p:sldId id="265" r:id="rId8"/>
    <p:sldId id="292" r:id="rId9"/>
    <p:sldId id="293" r:id="rId10"/>
    <p:sldId id="266" r:id="rId11"/>
    <p:sldId id="267" r:id="rId12"/>
    <p:sldId id="268" r:id="rId13"/>
    <p:sldId id="289" r:id="rId14"/>
    <p:sldId id="295" r:id="rId15"/>
    <p:sldId id="269" r:id="rId16"/>
    <p:sldId id="272" r:id="rId17"/>
    <p:sldId id="270" r:id="rId18"/>
    <p:sldId id="273" r:id="rId19"/>
    <p:sldId id="287" r:id="rId20"/>
    <p:sldId id="271" r:id="rId21"/>
    <p:sldId id="274" r:id="rId22"/>
    <p:sldId id="294" r:id="rId23"/>
    <p:sldId id="275" r:id="rId24"/>
    <p:sldId id="276" r:id="rId25"/>
    <p:sldId id="277" r:id="rId26"/>
    <p:sldId id="285" r:id="rId27"/>
    <p:sldId id="278" r:id="rId28"/>
    <p:sldId id="280" r:id="rId29"/>
    <p:sldId id="288" r:id="rId30"/>
    <p:sldId id="281" r:id="rId31"/>
    <p:sldId id="284" r:id="rId32"/>
    <p:sldId id="286" r:id="rId33"/>
    <p:sldId id="282" r:id="rId34"/>
    <p:sldId id="283" r:id="rId3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64" autoAdjust="0"/>
    <p:restoredTop sz="94660"/>
  </p:normalViewPr>
  <p:slideViewPr>
    <p:cSldViewPr>
      <p:cViewPr varScale="1">
        <p:scale>
          <a:sx n="105" d="100"/>
          <a:sy n="105" d="100"/>
        </p:scale>
        <p:origin x="189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05ED95-F082-40C2-A8D1-7C3899559762}" type="datetimeFigureOut">
              <a:rPr lang="en-US" smtClean="0"/>
              <a:pPr/>
              <a:t>7/20/2025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D35E8-9C23-4B3C-942F-3425C227EB7D}" type="slidenum">
              <a:rPr lang="en-US" smtClean="0"/>
              <a:pPr/>
              <a:t>‹#›</a:t>
            </a:fld>
            <a:endParaRPr lang="en-US"/>
          </a:p>
        </p:txBody>
      </p:sp>
    </p:spTree>
  </p:cSld>
  <p:clrMapOvr>
    <a:masterClrMapping/>
  </p:clrMapOvr>
  <p:transition>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05ED95-F082-40C2-A8D1-7C3899559762}" type="datetimeFigureOut">
              <a:rPr lang="en-US" smtClean="0"/>
              <a:pPr/>
              <a:t>7/20/2025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D35E8-9C23-4B3C-942F-3425C227EB7D}" type="slidenum">
              <a:rPr lang="en-US" smtClean="0"/>
              <a:pPr/>
              <a:t>‹#›</a:t>
            </a:fld>
            <a:endParaRPr lang="en-US"/>
          </a:p>
        </p:txBody>
      </p:sp>
    </p:spTree>
  </p:cSld>
  <p:clrMapOvr>
    <a:masterClrMapping/>
  </p:clrMapOvr>
  <p:transition>
    <p:pull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05ED95-F082-40C2-A8D1-7C3899559762}" type="datetimeFigureOut">
              <a:rPr lang="en-US" smtClean="0"/>
              <a:pPr/>
              <a:t>7/20/2025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D35E8-9C23-4B3C-942F-3425C227EB7D}" type="slidenum">
              <a:rPr lang="en-US" smtClean="0"/>
              <a:pPr/>
              <a:t>‹#›</a:t>
            </a:fld>
            <a:endParaRPr lang="en-US"/>
          </a:p>
        </p:txBody>
      </p:sp>
    </p:spTree>
  </p:cSld>
  <p:clrMapOvr>
    <a:masterClrMapping/>
  </p:clrMapOvr>
  <p:transition>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05ED95-F082-40C2-A8D1-7C3899559762}" type="datetimeFigureOut">
              <a:rPr lang="en-US" smtClean="0"/>
              <a:pPr/>
              <a:t>7/20/2025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D35E8-9C23-4B3C-942F-3425C227EB7D}" type="slidenum">
              <a:rPr lang="en-US" smtClean="0"/>
              <a:pPr/>
              <a:t>‹#›</a:t>
            </a:fld>
            <a:endParaRPr lang="en-US"/>
          </a:p>
        </p:txBody>
      </p:sp>
    </p:spTree>
  </p:cSld>
  <p:clrMapOvr>
    <a:masterClrMapping/>
  </p:clrMapOvr>
  <p:transition>
    <p:pull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05ED95-F082-40C2-A8D1-7C3899559762}" type="datetimeFigureOut">
              <a:rPr lang="en-US" smtClean="0"/>
              <a:pPr/>
              <a:t>7/20/2025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D35E8-9C23-4B3C-942F-3425C227EB7D}" type="slidenum">
              <a:rPr lang="en-US" smtClean="0"/>
              <a:pPr/>
              <a:t>‹#›</a:t>
            </a:fld>
            <a:endParaRPr lang="en-US"/>
          </a:p>
        </p:txBody>
      </p:sp>
    </p:spTree>
  </p:cSld>
  <p:clrMapOvr>
    <a:masterClrMapping/>
  </p:clrMapOvr>
  <p:transition>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05ED95-F082-40C2-A8D1-7C3899559762}" type="datetimeFigureOut">
              <a:rPr lang="en-US" smtClean="0"/>
              <a:pPr/>
              <a:t>7/20/2025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D35E8-9C23-4B3C-942F-3425C227EB7D}" type="slidenum">
              <a:rPr lang="en-US" smtClean="0"/>
              <a:pPr/>
              <a:t>‹#›</a:t>
            </a:fld>
            <a:endParaRPr lang="en-US"/>
          </a:p>
        </p:txBody>
      </p:sp>
    </p:spTree>
  </p:cSld>
  <p:clrMapOvr>
    <a:masterClrMapping/>
  </p:clrMapOvr>
  <p:transition>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05ED95-F082-40C2-A8D1-7C3899559762}" type="datetimeFigureOut">
              <a:rPr lang="en-US" smtClean="0"/>
              <a:pPr/>
              <a:t>7/20/2025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D35E8-9C23-4B3C-942F-3425C227EB7D}" type="slidenum">
              <a:rPr lang="en-US" smtClean="0"/>
              <a:pPr/>
              <a:t>‹#›</a:t>
            </a:fld>
            <a:endParaRPr lang="en-US"/>
          </a:p>
        </p:txBody>
      </p:sp>
    </p:spTree>
  </p:cSld>
  <p:clrMapOvr>
    <a:masterClrMapping/>
  </p:clrMapOvr>
  <p:transition>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05ED95-F082-40C2-A8D1-7C3899559762}" type="datetimeFigureOut">
              <a:rPr lang="en-US" smtClean="0"/>
              <a:pPr/>
              <a:t>7/20/2025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D35E8-9C23-4B3C-942F-3425C227EB7D}" type="slidenum">
              <a:rPr lang="en-US" smtClean="0"/>
              <a:pPr/>
              <a:t>‹#›</a:t>
            </a:fld>
            <a:endParaRPr lang="en-US"/>
          </a:p>
        </p:txBody>
      </p:sp>
    </p:spTree>
  </p:cSld>
  <p:clrMapOvr>
    <a:masterClrMapping/>
  </p:clrMapOvr>
  <p:transition>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05ED95-F082-40C2-A8D1-7C3899559762}" type="datetimeFigureOut">
              <a:rPr lang="en-US" smtClean="0"/>
              <a:pPr/>
              <a:t>7/20/2025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D35E8-9C23-4B3C-942F-3425C227EB7D}" type="slidenum">
              <a:rPr lang="en-US" smtClean="0"/>
              <a:pPr/>
              <a:t>‹#›</a:t>
            </a:fld>
            <a:endParaRPr lang="en-US"/>
          </a:p>
        </p:txBody>
      </p:sp>
    </p:spTree>
  </p:cSld>
  <p:clrMapOvr>
    <a:masterClrMapping/>
  </p:clrMapOvr>
  <p:transition>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05ED95-F082-40C2-A8D1-7C3899559762}" type="datetimeFigureOut">
              <a:rPr lang="en-US" smtClean="0"/>
              <a:pPr/>
              <a:t>7/20/2025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D35E8-9C23-4B3C-942F-3425C227EB7D}" type="slidenum">
              <a:rPr lang="en-US" smtClean="0"/>
              <a:pPr/>
              <a:t>‹#›</a:t>
            </a:fld>
            <a:endParaRPr lang="en-US"/>
          </a:p>
        </p:txBody>
      </p:sp>
    </p:spTree>
  </p:cSld>
  <p:clrMapOvr>
    <a:masterClrMapping/>
  </p:clrMapOvr>
  <p:transition>
    <p:pull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05ED95-F082-40C2-A8D1-7C3899559762}" type="datetimeFigureOut">
              <a:rPr lang="en-US" smtClean="0"/>
              <a:pPr/>
              <a:t>7/20/2025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D35E8-9C23-4B3C-942F-3425C227EB7D}" type="slidenum">
              <a:rPr lang="en-US" smtClean="0"/>
              <a:pPr/>
              <a:t>‹#›</a:t>
            </a:fld>
            <a:endParaRPr lang="en-US"/>
          </a:p>
        </p:txBody>
      </p:sp>
    </p:spTree>
  </p:cSld>
  <p:clrMapOvr>
    <a:masterClrMapping/>
  </p:clrMapOvr>
  <p:transition>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05ED95-F082-40C2-A8D1-7C3899559762}" type="datetimeFigureOut">
              <a:rPr lang="en-US" smtClean="0"/>
              <a:pPr/>
              <a:t>7/20/2025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D35E8-9C23-4B3C-942F-3425C227EB7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ransition>
    <p:pull dir="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1.jpeg"/><Relationship Id="rId7" Type="http://schemas.openxmlformats.org/officeDocument/2006/relationships/image" Target="../media/image15.jpeg"/><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33400"/>
            <a:ext cx="5715000" cy="2438400"/>
          </a:xfrm>
        </p:spPr>
        <p:txBody>
          <a:bodyPr>
            <a:normAutofit/>
          </a:bodyPr>
          <a:lstStyle/>
          <a:p>
            <a:r>
              <a:rPr lang="en-US" sz="4000" b="1" dirty="0"/>
              <a:t>THE BIRTH OF THE AUSTRIAN SCHOOL</a:t>
            </a:r>
          </a:p>
        </p:txBody>
      </p:sp>
      <p:sp>
        <p:nvSpPr>
          <p:cNvPr id="3" name="Subtitle 2"/>
          <p:cNvSpPr>
            <a:spLocks noGrp="1"/>
          </p:cNvSpPr>
          <p:nvPr>
            <p:ph type="subTitle" idx="1"/>
          </p:nvPr>
        </p:nvSpPr>
        <p:spPr>
          <a:xfrm>
            <a:off x="533400" y="4038600"/>
            <a:ext cx="7854696" cy="1219200"/>
          </a:xfrm>
        </p:spPr>
        <p:txBody>
          <a:bodyPr>
            <a:normAutofit/>
          </a:bodyPr>
          <a:lstStyle/>
          <a:p>
            <a:r>
              <a:rPr lang="en-US" sz="2800" dirty="0">
                <a:solidFill>
                  <a:schemeClr val="tx1"/>
                </a:solidFill>
              </a:rPr>
              <a:t>Mises University 2025</a:t>
            </a:r>
          </a:p>
          <a:p>
            <a:r>
              <a:rPr lang="en-US" sz="2800" dirty="0">
                <a:solidFill>
                  <a:schemeClr val="tx1"/>
                </a:solidFill>
              </a:rPr>
              <a:t>Joseph T. Salerno</a:t>
            </a:r>
          </a:p>
        </p:txBody>
      </p:sp>
    </p:spTree>
  </p:cSld>
  <p:clrMapOvr>
    <a:masterClrMapping/>
  </p:clrMapOvr>
  <p:transition>
    <p:pull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200" dirty="0"/>
              <a:t>Menger: Founder of the Austrian School</a:t>
            </a:r>
          </a:p>
        </p:txBody>
      </p:sp>
      <p:sp>
        <p:nvSpPr>
          <p:cNvPr id="3" name="Content Placeholder 2"/>
          <p:cNvSpPr>
            <a:spLocks noGrp="1"/>
          </p:cNvSpPr>
          <p:nvPr>
            <p:ph idx="1"/>
          </p:nvPr>
        </p:nvSpPr>
        <p:spPr>
          <a:xfrm>
            <a:off x="457200" y="1219200"/>
            <a:ext cx="8229600" cy="5029199"/>
          </a:xfrm>
        </p:spPr>
        <p:txBody>
          <a:bodyPr>
            <a:noAutofit/>
          </a:bodyPr>
          <a:lstStyle/>
          <a:p>
            <a:pPr hangingPunct="0"/>
            <a:r>
              <a:rPr lang="en-US" sz="2400" b="1" dirty="0"/>
              <a:t>Joseph Schumpeter</a:t>
            </a:r>
            <a:r>
              <a:rPr lang="en-US" sz="2400" dirty="0"/>
              <a:t>:  “Menger is nobody’s pupil and what he created stands . . . . Menger’s theory of value, price, and distribution is the best we have up to now [1926].”</a:t>
            </a:r>
          </a:p>
          <a:p>
            <a:pPr hangingPunct="0">
              <a:buNone/>
            </a:pPr>
            <a:r>
              <a:rPr lang="en-US" sz="2400" dirty="0"/>
              <a:t>  </a:t>
            </a:r>
          </a:p>
          <a:p>
            <a:pPr hangingPunct="0"/>
            <a:r>
              <a:rPr lang="en-US" sz="2400" b="1" dirty="0"/>
              <a:t>Ludwig von Mises</a:t>
            </a:r>
            <a:r>
              <a:rPr lang="en-US" sz="2400" dirty="0"/>
              <a:t>:  “What is known as the Austrian School of Economics started in 1871 when Carl Menger published a slender volume under the title</a:t>
            </a:r>
            <a:r>
              <a:rPr lang="en-US" sz="2400" i="1" dirty="0"/>
              <a:t> </a:t>
            </a:r>
            <a:r>
              <a:rPr lang="en-US" sz="2400" dirty="0"/>
              <a:t>[Principles of Economics].... Until the end of the Seventies there was no ‘Austrian School.’ There was only Carl Menger.” </a:t>
            </a:r>
          </a:p>
        </p:txBody>
      </p:sp>
    </p:spTree>
  </p:cSld>
  <p:clrMapOvr>
    <a:masterClrMapping/>
  </p:clrMapOvr>
  <p:transition>
    <p:pull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a:t>Menger: Founder of the Austrian School</a:t>
            </a:r>
          </a:p>
        </p:txBody>
      </p:sp>
      <p:sp>
        <p:nvSpPr>
          <p:cNvPr id="3" name="Content Placeholder 2"/>
          <p:cNvSpPr>
            <a:spLocks noGrp="1"/>
          </p:cNvSpPr>
          <p:nvPr>
            <p:ph idx="1"/>
          </p:nvPr>
        </p:nvSpPr>
        <p:spPr>
          <a:xfrm>
            <a:off x="457200" y="1447800"/>
            <a:ext cx="8229600" cy="4678363"/>
          </a:xfrm>
        </p:spPr>
        <p:txBody>
          <a:bodyPr>
            <a:normAutofit/>
          </a:bodyPr>
          <a:lstStyle/>
          <a:p>
            <a:pPr hangingPunct="0"/>
            <a:r>
              <a:rPr lang="en-US" sz="2400" b="1" dirty="0"/>
              <a:t>F. A. Hayek</a:t>
            </a:r>
            <a:r>
              <a:rPr lang="en-US" sz="2400" dirty="0"/>
              <a:t> said the Austrian school’s “fundamental ideas belong fully and wholly to Carl Menger. . . . [W]hat is common to the members of the Austrian school, what constitutes their peculiarity and provided the foundations for their later contributions, is their acceptance of the teaching of Carl Menger.”</a:t>
            </a:r>
          </a:p>
          <a:p>
            <a:endParaRPr lang="en-US" dirty="0"/>
          </a:p>
        </p:txBody>
      </p:sp>
    </p:spTree>
  </p:cSld>
  <p:clrMapOvr>
    <a:masterClrMapping/>
  </p:clrMapOvr>
  <p:transition>
    <p:pull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z="3600" dirty="0">
                <a:solidFill>
                  <a:srgbClr val="7030A0"/>
                </a:solidFill>
              </a:rPr>
              <a:t>Classical Economics 1776-1871</a:t>
            </a:r>
          </a:p>
        </p:txBody>
      </p:sp>
      <p:sp>
        <p:nvSpPr>
          <p:cNvPr id="3" name="Content Placeholder 2"/>
          <p:cNvSpPr>
            <a:spLocks noGrp="1"/>
          </p:cNvSpPr>
          <p:nvPr>
            <p:ph idx="1"/>
          </p:nvPr>
        </p:nvSpPr>
        <p:spPr>
          <a:xfrm>
            <a:off x="457200" y="1371600"/>
            <a:ext cx="8229600" cy="4754563"/>
          </a:xfrm>
        </p:spPr>
        <p:txBody>
          <a:bodyPr/>
          <a:lstStyle/>
          <a:p>
            <a:r>
              <a:rPr lang="en-US" sz="2400" dirty="0"/>
              <a:t>David Hume, Essays on Economics (1750s)</a:t>
            </a:r>
          </a:p>
          <a:p>
            <a:endParaRPr lang="en-US" sz="2400" dirty="0"/>
          </a:p>
          <a:p>
            <a:r>
              <a:rPr lang="en-US" sz="2400" dirty="0"/>
              <a:t>Adam Smith, </a:t>
            </a:r>
            <a:r>
              <a:rPr lang="en-US" sz="2400" i="1" dirty="0"/>
              <a:t>The Wealth of Nations </a:t>
            </a:r>
            <a:r>
              <a:rPr lang="en-US" sz="2400" dirty="0"/>
              <a:t>(1776)</a:t>
            </a:r>
          </a:p>
          <a:p>
            <a:endParaRPr lang="en-US" sz="2400" dirty="0"/>
          </a:p>
          <a:p>
            <a:r>
              <a:rPr lang="en-US" sz="2400" dirty="0"/>
              <a:t>David Ricardo, </a:t>
            </a:r>
            <a:r>
              <a:rPr lang="en-US" sz="2400" i="1" dirty="0"/>
              <a:t>Principles of Political Economy </a:t>
            </a:r>
            <a:r>
              <a:rPr lang="en-US" sz="2400" dirty="0"/>
              <a:t>(1817)</a:t>
            </a:r>
          </a:p>
          <a:p>
            <a:pPr>
              <a:buNone/>
            </a:pPr>
            <a:endParaRPr lang="en-US" dirty="0"/>
          </a:p>
        </p:txBody>
      </p:sp>
    </p:spTree>
  </p:cSld>
  <p:clrMapOvr>
    <a:masterClrMapping/>
  </p:clrMapOvr>
  <p:transition>
    <p:pull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a:t>Contributions of Classical School</a:t>
            </a:r>
          </a:p>
        </p:txBody>
      </p:sp>
      <p:sp>
        <p:nvSpPr>
          <p:cNvPr id="3" name="Content Placeholder 2"/>
          <p:cNvSpPr>
            <a:spLocks noGrp="1"/>
          </p:cNvSpPr>
          <p:nvPr>
            <p:ph idx="1"/>
          </p:nvPr>
        </p:nvSpPr>
        <p:spPr>
          <a:xfrm>
            <a:off x="457200" y="1371600"/>
            <a:ext cx="8229600" cy="4754563"/>
          </a:xfrm>
        </p:spPr>
        <p:txBody>
          <a:bodyPr>
            <a:normAutofit lnSpcReduction="10000"/>
          </a:bodyPr>
          <a:lstStyle/>
          <a:p>
            <a:r>
              <a:rPr lang="en-US" sz="2200" dirty="0"/>
              <a:t>Prices are not arbitrary or random.   They are determined by universal and unchangeable laws (the law of supply and demand).</a:t>
            </a:r>
          </a:p>
          <a:p>
            <a:endParaRPr lang="en-US" sz="2200" dirty="0"/>
          </a:p>
          <a:p>
            <a:r>
              <a:rPr lang="en-US" sz="2200" dirty="0"/>
              <a:t>These prices are used by business owners to calculate profits and losses and to decide what and how much to produce.</a:t>
            </a:r>
          </a:p>
          <a:p>
            <a:endParaRPr lang="en-US" sz="2200" dirty="0"/>
          </a:p>
          <a:p>
            <a:r>
              <a:rPr lang="en-US" sz="2200" dirty="0"/>
              <a:t>Profits  encourage businesses to increase supply of a profitable good and lure new businesses to enter the industry; losses drive  businesses to reduce supply of an unprofitable good or to cease production altogether and exit the industry.</a:t>
            </a:r>
          </a:p>
          <a:p>
            <a:endParaRPr lang="en-US" sz="2200" dirty="0"/>
          </a:p>
          <a:p>
            <a:r>
              <a:rPr lang="en-US" sz="2200" dirty="0"/>
              <a:t>In the long run, the adjustment of supply causes profits and losses to disappear and prices to equal costs of production</a:t>
            </a:r>
            <a:r>
              <a:rPr lang="en-US" sz="2400" dirty="0"/>
              <a:t>.</a:t>
            </a:r>
          </a:p>
        </p:txBody>
      </p:sp>
    </p:spTree>
  </p:cSld>
  <p:clrMapOvr>
    <a:masterClrMapping/>
  </p:clrMapOvr>
  <p:transition>
    <p:pull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a:t>The Main Flaw in Classical Economics</a:t>
            </a:r>
          </a:p>
        </p:txBody>
      </p:sp>
      <p:sp>
        <p:nvSpPr>
          <p:cNvPr id="3" name="Content Placeholder 2"/>
          <p:cNvSpPr>
            <a:spLocks noGrp="1"/>
          </p:cNvSpPr>
          <p:nvPr>
            <p:ph idx="1"/>
          </p:nvPr>
        </p:nvSpPr>
        <p:spPr>
          <a:xfrm>
            <a:off x="457200" y="1371600"/>
            <a:ext cx="8229600" cy="4754563"/>
          </a:xfrm>
        </p:spPr>
        <p:txBody>
          <a:bodyPr>
            <a:normAutofit/>
          </a:bodyPr>
          <a:lstStyle/>
          <a:p>
            <a:r>
              <a:rPr lang="en-US" sz="2000" dirty="0"/>
              <a:t>It attempted to explain values and prices in terms of broad and </a:t>
            </a:r>
            <a:r>
              <a:rPr lang="en-US" sz="2000" b="1" dirty="0"/>
              <a:t>abstract classes of goods,</a:t>
            </a:r>
            <a:r>
              <a:rPr lang="en-US" sz="2000" dirty="0"/>
              <a:t> e.g., bread, diamonds, milk, coal, iron, cotton, beef, etc.</a:t>
            </a:r>
          </a:p>
          <a:p>
            <a:endParaRPr lang="en-US" sz="2000" dirty="0"/>
          </a:p>
          <a:p>
            <a:r>
              <a:rPr lang="en-US" sz="2000" dirty="0"/>
              <a:t>But human beings value and exchange </a:t>
            </a:r>
            <a:r>
              <a:rPr lang="en-US" sz="2000" b="1" dirty="0"/>
              <a:t>concrete units of goods </a:t>
            </a:r>
            <a:r>
              <a:rPr lang="en-US" sz="2000" dirty="0"/>
              <a:t>like 1 gallon of milk, 1 lb. of beef, 2 carats of diamonds, 3 pairs of shoes, etc.</a:t>
            </a:r>
          </a:p>
          <a:p>
            <a:endParaRPr lang="en-US" sz="2000" dirty="0"/>
          </a:p>
          <a:p>
            <a:r>
              <a:rPr lang="en-US" sz="2000" dirty="0"/>
              <a:t>This led the classical economists to become bogged down in the “paradox of value” or the “diamond-water paradox.” </a:t>
            </a:r>
          </a:p>
          <a:p>
            <a:endParaRPr lang="en-US" sz="2000" dirty="0"/>
          </a:p>
          <a:p>
            <a:endParaRPr lang="en-US" sz="2000" dirty="0"/>
          </a:p>
        </p:txBody>
      </p:sp>
    </p:spTree>
  </p:cSld>
  <p:clrMapOvr>
    <a:masterClrMapping/>
  </p:clrMapOvr>
  <p:transition>
    <p:pull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dirty="0"/>
              <a:t>The Paradox of Value</a:t>
            </a:r>
          </a:p>
        </p:txBody>
      </p:sp>
      <p:sp>
        <p:nvSpPr>
          <p:cNvPr id="3" name="Content Placeholder 2"/>
          <p:cNvSpPr>
            <a:spLocks noGrp="1"/>
          </p:cNvSpPr>
          <p:nvPr>
            <p:ph idx="1"/>
          </p:nvPr>
        </p:nvSpPr>
        <p:spPr>
          <a:xfrm>
            <a:off x="457200" y="1371600"/>
            <a:ext cx="8229600" cy="4754563"/>
          </a:xfrm>
        </p:spPr>
        <p:txBody>
          <a:bodyPr>
            <a:normAutofit/>
          </a:bodyPr>
          <a:lstStyle/>
          <a:p>
            <a:r>
              <a:rPr lang="en-US" sz="2400" b="1" dirty="0">
                <a:solidFill>
                  <a:srgbClr val="FF0000"/>
                </a:solidFill>
              </a:rPr>
              <a:t>Diamonds have a very high “exchange value” but a very low “use value” in everyday life. </a:t>
            </a:r>
            <a:r>
              <a:rPr lang="en-US" sz="2400" dirty="0"/>
              <a:t>They have a high price on the market but serve as mere ornamentation or as a conspicuous display of wealth and therefore satisfy trivial human wants.</a:t>
            </a:r>
          </a:p>
          <a:p>
            <a:endParaRPr lang="en-US" sz="2400" dirty="0"/>
          </a:p>
          <a:p>
            <a:r>
              <a:rPr lang="en-US" sz="2400" b="1" dirty="0">
                <a:solidFill>
                  <a:srgbClr val="FF0000"/>
                </a:solidFill>
              </a:rPr>
              <a:t>Water has a relatively low “exchange value” but a very high “use value.”   </a:t>
            </a:r>
            <a:r>
              <a:rPr lang="en-US" sz="2400" dirty="0"/>
              <a:t>It has a low market price but is indispensable in sustaining human life itself and therefore serves extremely important wants.</a:t>
            </a:r>
          </a:p>
        </p:txBody>
      </p:sp>
    </p:spTree>
  </p:cSld>
  <p:clrMapOvr>
    <a:masterClrMapping/>
  </p:clrMapOvr>
  <p:transition>
    <p:pull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t>Diamonds and Water</a:t>
            </a:r>
          </a:p>
        </p:txBody>
      </p:sp>
      <p:sp>
        <p:nvSpPr>
          <p:cNvPr id="7" name="Content Placeholder 6"/>
          <p:cNvSpPr>
            <a:spLocks noGrp="1"/>
          </p:cNvSpPr>
          <p:nvPr>
            <p:ph idx="1"/>
          </p:nvPr>
        </p:nvSpPr>
        <p:spPr>
          <a:xfrm>
            <a:off x="457200" y="914400"/>
            <a:ext cx="8229600" cy="5211763"/>
          </a:xfrm>
        </p:spPr>
        <p:txBody>
          <a:bodyPr>
            <a:normAutofit/>
          </a:bodyPr>
          <a:lstStyle/>
          <a:p>
            <a:r>
              <a:rPr lang="en-US" sz="2700" dirty="0"/>
              <a:t>A London jeweler paid </a:t>
            </a:r>
            <a:r>
              <a:rPr lang="en-US" sz="2700" b="1" dirty="0">
                <a:solidFill>
                  <a:srgbClr val="FF0000"/>
                </a:solidFill>
              </a:rPr>
              <a:t>$46,158,674 at auction </a:t>
            </a:r>
            <a:r>
              <a:rPr lang="en-US" sz="2700" dirty="0"/>
              <a:t>for this </a:t>
            </a:r>
            <a:r>
              <a:rPr lang="en-US" sz="2700" b="1" dirty="0">
                <a:solidFill>
                  <a:srgbClr val="FF0000"/>
                </a:solidFill>
              </a:rPr>
              <a:t>24.78-carat</a:t>
            </a:r>
            <a:r>
              <a:rPr lang="en-US" sz="2700" dirty="0"/>
              <a:t> "fancy intense pink" diamond in 2010.</a:t>
            </a:r>
          </a:p>
          <a:p>
            <a:endParaRPr lang="en-US" sz="2800" dirty="0"/>
          </a:p>
          <a:p>
            <a:endParaRPr lang="en-US" sz="2800" dirty="0"/>
          </a:p>
        </p:txBody>
      </p:sp>
      <p:pic>
        <p:nvPicPr>
          <p:cNvPr id="8" name="Content Placeholder 5" descr="pinkdiamond2.jpg"/>
          <p:cNvPicPr>
            <a:picLocks noChangeAspect="1"/>
          </p:cNvPicPr>
          <p:nvPr/>
        </p:nvPicPr>
        <p:blipFill>
          <a:blip r:embed="rId2" cstate="print"/>
          <a:stretch>
            <a:fillRect/>
          </a:stretch>
        </p:blipFill>
        <p:spPr>
          <a:xfrm>
            <a:off x="2133600" y="2286000"/>
            <a:ext cx="4743140" cy="3228261"/>
          </a:xfrm>
          <a:prstGeom prst="rect">
            <a:avLst/>
          </a:prstGeom>
        </p:spPr>
      </p:pic>
    </p:spTree>
  </p:cSld>
  <p:clrMapOvr>
    <a:masterClrMapping/>
  </p:clrMapOvr>
  <p:transition>
    <p:pull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3200" dirty="0"/>
              <a:t>The Erroneous Solution of the Classical Economists</a:t>
            </a:r>
          </a:p>
        </p:txBody>
      </p:sp>
      <p:sp>
        <p:nvSpPr>
          <p:cNvPr id="3" name="Content Placeholder 2"/>
          <p:cNvSpPr>
            <a:spLocks noGrp="1"/>
          </p:cNvSpPr>
          <p:nvPr>
            <p:ph idx="1"/>
          </p:nvPr>
        </p:nvSpPr>
        <p:spPr>
          <a:xfrm>
            <a:off x="457200" y="1219200"/>
            <a:ext cx="8229600" cy="4906963"/>
          </a:xfrm>
        </p:spPr>
        <p:txBody>
          <a:bodyPr>
            <a:normAutofit/>
          </a:bodyPr>
          <a:lstStyle/>
          <a:p>
            <a:pPr marL="514350" indent="-514350">
              <a:buFont typeface="+mj-lt"/>
              <a:buAutoNum type="arabicPeriod"/>
            </a:pPr>
            <a:r>
              <a:rPr lang="en-US" sz="2000" dirty="0"/>
              <a:t>Economics is not concerned with explaining </a:t>
            </a:r>
            <a:r>
              <a:rPr lang="en-US" sz="2000" i="1" dirty="0"/>
              <a:t>use</a:t>
            </a:r>
            <a:r>
              <a:rPr lang="en-US" sz="2000" dirty="0"/>
              <a:t> value; it is only concerned with explaining </a:t>
            </a:r>
            <a:r>
              <a:rPr lang="en-US" sz="2000" i="1" dirty="0"/>
              <a:t>exchange</a:t>
            </a:r>
            <a:r>
              <a:rPr lang="en-US" sz="2000" dirty="0"/>
              <a:t> value or price. </a:t>
            </a:r>
          </a:p>
          <a:p>
            <a:pPr marL="514350" indent="-514350">
              <a:buFont typeface="+mj-lt"/>
              <a:buAutoNum type="arabicPeriod"/>
            </a:pPr>
            <a:endParaRPr lang="en-US" sz="2000" dirty="0"/>
          </a:p>
          <a:p>
            <a:pPr marL="514350" indent="-514350">
              <a:buFont typeface="+mj-lt"/>
              <a:buAutoNum type="arabicPeriod"/>
            </a:pPr>
            <a:r>
              <a:rPr lang="en-US" sz="2000" dirty="0"/>
              <a:t>Therefore, diamonds are much more expensive than water because it costs more money to produce a carat of diamonds than a gallon of water.</a:t>
            </a:r>
          </a:p>
          <a:p>
            <a:pPr marL="514350" indent="-514350">
              <a:buFont typeface="+mj-lt"/>
              <a:buAutoNum type="arabicPeriod"/>
            </a:pPr>
            <a:endParaRPr lang="en-US" sz="2000" dirty="0"/>
          </a:p>
          <a:p>
            <a:pPr marL="514350" indent="-514350">
              <a:buFont typeface="+mj-lt"/>
              <a:buAutoNum type="arabicPeriod"/>
            </a:pPr>
            <a:r>
              <a:rPr lang="en-US" sz="2000" dirty="0"/>
              <a:t>The classical economists thus adopted a cost-of-production theory of value and price and focused on the businessman as the central actor in the economy, and the consumer dropped out of the picture.</a:t>
            </a:r>
          </a:p>
          <a:p>
            <a:pPr marL="514350" indent="-514350">
              <a:buFont typeface="+mj-lt"/>
              <a:buAutoNum type="arabicPeriod"/>
            </a:pPr>
            <a:endParaRPr lang="en-US" sz="2000" dirty="0"/>
          </a:p>
          <a:p>
            <a:pPr marL="514350" indent="-514350">
              <a:buFont typeface="+mj-lt"/>
              <a:buAutoNum type="arabicPeriod"/>
            </a:pPr>
            <a:r>
              <a:rPr lang="en-US" sz="2000" dirty="0"/>
              <a:t>Classical economics was about the acquisition and accumulation of wealth by businessmen not about the satisfaction of consumer wants.</a:t>
            </a:r>
          </a:p>
        </p:txBody>
      </p:sp>
    </p:spTree>
  </p:cSld>
  <p:clrMapOvr>
    <a:masterClrMapping/>
  </p:clrMapOvr>
  <p:transition>
    <p:pull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200" dirty="0"/>
              <a:t>Menger’s Aim:  A Realistic Price Theory</a:t>
            </a:r>
          </a:p>
        </p:txBody>
      </p:sp>
      <p:sp>
        <p:nvSpPr>
          <p:cNvPr id="3" name="Content Placeholder 2"/>
          <p:cNvSpPr>
            <a:spLocks noGrp="1"/>
          </p:cNvSpPr>
          <p:nvPr>
            <p:ph idx="1"/>
          </p:nvPr>
        </p:nvSpPr>
        <p:spPr>
          <a:xfrm>
            <a:off x="457200" y="1295400"/>
            <a:ext cx="8229600" cy="4830763"/>
          </a:xfrm>
        </p:spPr>
        <p:txBody>
          <a:bodyPr>
            <a:noAutofit/>
          </a:bodyPr>
          <a:lstStyle/>
          <a:p>
            <a:pPr>
              <a:lnSpc>
                <a:spcPct val="150000"/>
              </a:lnSpc>
            </a:pPr>
            <a:r>
              <a:rPr lang="en-US" sz="2000" dirty="0"/>
              <a:t>“I have devoted special attention to the investigation of the </a:t>
            </a:r>
            <a:r>
              <a:rPr lang="en-US" sz="2000" b="1" dirty="0">
                <a:solidFill>
                  <a:srgbClr val="FF0000"/>
                </a:solidFill>
              </a:rPr>
              <a:t>causal connections between economic phenomena </a:t>
            </a:r>
            <a:r>
              <a:rPr lang="en-US" sz="2000" dirty="0"/>
              <a:t>involving products and the corresponding agents of production, not only for the purpose of </a:t>
            </a:r>
            <a:r>
              <a:rPr lang="en-US" sz="2000" b="1" dirty="0">
                <a:solidFill>
                  <a:srgbClr val="FF0000"/>
                </a:solidFill>
              </a:rPr>
              <a:t>establishing a price theory based on reality </a:t>
            </a:r>
            <a:r>
              <a:rPr lang="en-US" sz="2000" dirty="0"/>
              <a:t>and placing all price phenomena  . . . together under one unified point of view. . . .” (Menger, </a:t>
            </a:r>
            <a:r>
              <a:rPr lang="en-US" sz="2000" i="1" dirty="0"/>
              <a:t>Principles of Economics, </a:t>
            </a:r>
            <a:r>
              <a:rPr lang="en-US" sz="2000" dirty="0"/>
              <a:t>19</a:t>
            </a:r>
            <a:r>
              <a:rPr lang="en-US" sz="2000" i="1" dirty="0"/>
              <a:t>)</a:t>
            </a:r>
          </a:p>
        </p:txBody>
      </p:sp>
    </p:spTree>
  </p:cSld>
  <p:clrMapOvr>
    <a:masterClrMapping/>
  </p:clrMapOvr>
  <p:transition>
    <p:pull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Causal-Realist Economics</a:t>
            </a:r>
          </a:p>
        </p:txBody>
      </p:sp>
      <p:sp>
        <p:nvSpPr>
          <p:cNvPr id="3" name="Content Placeholder 2"/>
          <p:cNvSpPr>
            <a:spLocks noGrp="1"/>
          </p:cNvSpPr>
          <p:nvPr>
            <p:ph idx="1"/>
          </p:nvPr>
        </p:nvSpPr>
        <p:spPr/>
        <p:txBody>
          <a:bodyPr>
            <a:normAutofit/>
          </a:bodyPr>
          <a:lstStyle/>
          <a:p>
            <a:r>
              <a:rPr lang="en-US" sz="2400" dirty="0"/>
              <a:t>Menger began the  </a:t>
            </a:r>
            <a:r>
              <a:rPr lang="en-US" sz="2400" dirty="0">
                <a:solidFill>
                  <a:srgbClr val="FF0000"/>
                </a:solidFill>
              </a:rPr>
              <a:t>causal-realist </a:t>
            </a:r>
            <a:r>
              <a:rPr lang="en-US" sz="2400" dirty="0"/>
              <a:t>tradition in economics followed by modern Austrians.</a:t>
            </a:r>
          </a:p>
          <a:p>
            <a:pPr>
              <a:buNone/>
            </a:pPr>
            <a:endParaRPr lang="en-US" sz="2400" dirty="0"/>
          </a:p>
          <a:p>
            <a:r>
              <a:rPr lang="en-US" sz="2400" dirty="0"/>
              <a:t>Economic theory is the investigation of the causes of prices, wage rates, rents and interest actually paid on real markets</a:t>
            </a:r>
            <a:r>
              <a:rPr lang="en-US" sz="2800" dirty="0"/>
              <a:t>. </a:t>
            </a:r>
          </a:p>
        </p:txBody>
      </p:sp>
    </p:spTree>
  </p:cSld>
  <p:clrMapOvr>
    <a:masterClrMapping/>
  </p:clrMapOvr>
  <p:transition>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dirty="0"/>
              <a:t>The Marginalist Revolution</a:t>
            </a:r>
          </a:p>
        </p:txBody>
      </p:sp>
      <p:sp>
        <p:nvSpPr>
          <p:cNvPr id="3" name="Content Placeholder 2"/>
          <p:cNvSpPr>
            <a:spLocks noGrp="1"/>
          </p:cNvSpPr>
          <p:nvPr>
            <p:ph idx="1"/>
          </p:nvPr>
        </p:nvSpPr>
        <p:spPr>
          <a:xfrm>
            <a:off x="457200" y="1219200"/>
            <a:ext cx="8229600" cy="4906963"/>
          </a:xfrm>
        </p:spPr>
        <p:txBody>
          <a:bodyPr>
            <a:normAutofit/>
          </a:bodyPr>
          <a:lstStyle/>
          <a:p>
            <a:r>
              <a:rPr lang="en-US" sz="2400" dirty="0"/>
              <a:t>The simultaneous and independent discovery of the principle of “marginal utility” by three different economists (1871-1874).   </a:t>
            </a:r>
          </a:p>
          <a:p>
            <a:r>
              <a:rPr lang="en-US" sz="2400" dirty="0"/>
              <a:t>Who were the marginalist revolutionaries?</a:t>
            </a:r>
          </a:p>
          <a:p>
            <a:pPr>
              <a:buNone/>
            </a:pPr>
            <a:endParaRPr lang="en-US" sz="2400" dirty="0"/>
          </a:p>
          <a:p>
            <a:pPr lvl="2">
              <a:buFont typeface="Wingdings" pitchFamily="2" charset="2"/>
              <a:buChar char="Ø"/>
            </a:pPr>
            <a:r>
              <a:rPr lang="en-US" sz="2000" dirty="0"/>
              <a:t>Carl Menger (Austria), </a:t>
            </a:r>
            <a:r>
              <a:rPr lang="en-US" sz="2000" i="1" dirty="0"/>
              <a:t>The Principles of Economics </a:t>
            </a:r>
            <a:r>
              <a:rPr lang="en-US" sz="2000" dirty="0"/>
              <a:t>1871</a:t>
            </a:r>
          </a:p>
          <a:p>
            <a:pPr lvl="1">
              <a:buNone/>
            </a:pPr>
            <a:endParaRPr lang="en-US" sz="2400" dirty="0"/>
          </a:p>
          <a:p>
            <a:pPr lvl="2">
              <a:buFont typeface="Wingdings" pitchFamily="2" charset="2"/>
              <a:buChar char="Ø"/>
            </a:pPr>
            <a:r>
              <a:rPr lang="en-US" sz="2000" dirty="0"/>
              <a:t>William Stanley Jevons (Great Britain), </a:t>
            </a:r>
            <a:r>
              <a:rPr lang="en-US" sz="2000" i="1" dirty="0"/>
              <a:t>The Theory of Political Economy </a:t>
            </a:r>
            <a:r>
              <a:rPr lang="en-US" sz="2000" dirty="0"/>
              <a:t>1871</a:t>
            </a:r>
          </a:p>
          <a:p>
            <a:pPr lvl="1">
              <a:buNone/>
            </a:pPr>
            <a:endParaRPr lang="en-US" sz="2400" dirty="0"/>
          </a:p>
          <a:p>
            <a:pPr lvl="2">
              <a:buFont typeface="Wingdings" pitchFamily="2" charset="2"/>
              <a:buChar char="Ø"/>
            </a:pPr>
            <a:r>
              <a:rPr lang="en-US" sz="2000" dirty="0"/>
              <a:t>Leon </a:t>
            </a:r>
            <a:r>
              <a:rPr lang="en-US" sz="2000" dirty="0" err="1"/>
              <a:t>Walras</a:t>
            </a:r>
            <a:r>
              <a:rPr lang="en-US" sz="2000" dirty="0"/>
              <a:t>, (Switz.) </a:t>
            </a:r>
            <a:r>
              <a:rPr lang="en-US" sz="2000" i="1" dirty="0"/>
              <a:t>Elements of Pure Economics </a:t>
            </a:r>
            <a:r>
              <a:rPr lang="en-US" sz="2000" dirty="0"/>
              <a:t>1874</a:t>
            </a:r>
          </a:p>
          <a:p>
            <a:endParaRPr lang="en-US" sz="2400" dirty="0"/>
          </a:p>
        </p:txBody>
      </p:sp>
    </p:spTree>
  </p:cSld>
  <p:clrMapOvr>
    <a:masterClrMapping/>
  </p:clrMapOvr>
  <p:transition>
    <p:pull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z="3200" dirty="0"/>
              <a:t>So What Is Economics All About?</a:t>
            </a:r>
          </a:p>
        </p:txBody>
      </p:sp>
      <p:sp>
        <p:nvSpPr>
          <p:cNvPr id="3" name="Content Placeholder 2"/>
          <p:cNvSpPr>
            <a:spLocks noGrp="1"/>
          </p:cNvSpPr>
          <p:nvPr>
            <p:ph idx="1"/>
          </p:nvPr>
        </p:nvSpPr>
        <p:spPr>
          <a:xfrm>
            <a:off x="457200" y="1371600"/>
            <a:ext cx="8229600" cy="4754563"/>
          </a:xfrm>
        </p:spPr>
        <p:txBody>
          <a:bodyPr>
            <a:normAutofit/>
          </a:bodyPr>
          <a:lstStyle/>
          <a:p>
            <a:pPr hangingPunct="0"/>
            <a:r>
              <a:rPr lang="en-US" sz="2400" dirty="0"/>
              <a:t>“Man himself is the beginning and the end of every economy”</a:t>
            </a:r>
          </a:p>
          <a:p>
            <a:pPr hangingPunct="0">
              <a:buNone/>
            </a:pPr>
            <a:r>
              <a:rPr lang="en-US" sz="2400" dirty="0"/>
              <a:t>  </a:t>
            </a:r>
          </a:p>
          <a:p>
            <a:pPr hangingPunct="0"/>
            <a:r>
              <a:rPr lang="en-US" sz="2400" dirty="0"/>
              <a:t>“Our science is the theory of a human being’s ability to deal with his wants.”  </a:t>
            </a:r>
          </a:p>
          <a:p>
            <a:pPr hangingPunct="0"/>
            <a:endParaRPr lang="en-US" sz="2400" dirty="0"/>
          </a:p>
          <a:p>
            <a:pPr hangingPunct="0"/>
            <a:r>
              <a:rPr lang="en-US" sz="2400" dirty="0"/>
              <a:t>“All things are subject to the law of cause and effect.”  (The very first sentence of </a:t>
            </a:r>
            <a:r>
              <a:rPr lang="en-US" sz="2400" dirty="0" err="1"/>
              <a:t>Menger’s</a:t>
            </a:r>
            <a:r>
              <a:rPr lang="en-US" sz="2400" dirty="0"/>
              <a:t> </a:t>
            </a:r>
            <a:r>
              <a:rPr lang="en-US" sz="2400" i="1" dirty="0"/>
              <a:t>Principles)</a:t>
            </a:r>
          </a:p>
          <a:p>
            <a:pPr hangingPunct="0"/>
            <a:endParaRPr lang="en-US" dirty="0"/>
          </a:p>
          <a:p>
            <a:endParaRPr lang="en-US" dirty="0"/>
          </a:p>
        </p:txBody>
      </p:sp>
    </p:spTree>
  </p:cSld>
  <p:clrMapOvr>
    <a:masterClrMapping/>
  </p:clrMapOvr>
  <p:transition>
    <p:pull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normAutofit/>
          </a:bodyPr>
          <a:lstStyle/>
          <a:p>
            <a:r>
              <a:rPr lang="en-US" sz="3200" dirty="0"/>
              <a:t>Menger on Action and Causation</a:t>
            </a:r>
          </a:p>
        </p:txBody>
      </p:sp>
      <p:sp>
        <p:nvSpPr>
          <p:cNvPr id="3" name="Content Placeholder 2"/>
          <p:cNvSpPr>
            <a:spLocks noGrp="1"/>
          </p:cNvSpPr>
          <p:nvPr>
            <p:ph idx="1"/>
          </p:nvPr>
        </p:nvSpPr>
        <p:spPr>
          <a:xfrm>
            <a:off x="381000" y="1371600"/>
            <a:ext cx="8229600" cy="4754563"/>
          </a:xfrm>
        </p:spPr>
        <p:txBody>
          <a:bodyPr>
            <a:normAutofit/>
          </a:bodyPr>
          <a:lstStyle/>
          <a:p>
            <a:pPr marL="514350" indent="-514350">
              <a:buNone/>
            </a:pPr>
            <a:r>
              <a:rPr lang="en-US" sz="2400" dirty="0"/>
              <a:t>Menger recognized that every action embodies both </a:t>
            </a:r>
            <a:r>
              <a:rPr lang="en-US" sz="2400" b="1" dirty="0"/>
              <a:t>subjective</a:t>
            </a:r>
            <a:r>
              <a:rPr lang="en-US" sz="2400" dirty="0"/>
              <a:t> and </a:t>
            </a:r>
            <a:r>
              <a:rPr lang="en-US" sz="2400" b="1" dirty="0">
                <a:solidFill>
                  <a:srgbClr val="FF0000"/>
                </a:solidFill>
              </a:rPr>
              <a:t>objective</a:t>
            </a:r>
            <a:r>
              <a:rPr lang="en-US" sz="2400" dirty="0"/>
              <a:t> elements related by cause and effect.</a:t>
            </a:r>
          </a:p>
          <a:p>
            <a:pPr marL="0" indent="0">
              <a:buNone/>
            </a:pPr>
            <a:endParaRPr lang="en-US" sz="2400" dirty="0"/>
          </a:p>
          <a:p>
            <a:pPr marL="514350" indent="-514350">
              <a:buFont typeface="+mj-lt"/>
              <a:buAutoNum type="arabicPeriod"/>
            </a:pPr>
            <a:r>
              <a:rPr lang="en-US" sz="2400" dirty="0"/>
              <a:t>ends </a:t>
            </a:r>
            <a:r>
              <a:rPr lang="en-US" sz="2400" b="1" dirty="0">
                <a:solidFill>
                  <a:srgbClr val="0070C0"/>
                </a:solidFill>
              </a:rPr>
              <a:t>→ </a:t>
            </a:r>
            <a:r>
              <a:rPr lang="en-US" sz="2400" dirty="0">
                <a:solidFill>
                  <a:srgbClr val="FF0000"/>
                </a:solidFill>
              </a:rPr>
              <a:t>means</a:t>
            </a:r>
            <a:r>
              <a:rPr lang="en-US" sz="2400" dirty="0"/>
              <a:t> </a:t>
            </a:r>
            <a:r>
              <a:rPr lang="en-US" sz="2400" b="1" dirty="0">
                <a:solidFill>
                  <a:srgbClr val="0070C0"/>
                </a:solidFill>
              </a:rPr>
              <a:t>→ </a:t>
            </a:r>
            <a:r>
              <a:rPr lang="en-US" sz="2400" dirty="0"/>
              <a:t>realization   </a:t>
            </a:r>
          </a:p>
          <a:p>
            <a:pPr marL="514350" indent="-514350">
              <a:buFont typeface="+mj-lt"/>
              <a:buAutoNum type="arabicPeriod"/>
            </a:pPr>
            <a:endParaRPr lang="en-US" sz="2400" dirty="0"/>
          </a:p>
          <a:p>
            <a:pPr marL="514350" indent="-514350">
              <a:buFont typeface="+mj-lt"/>
              <a:buAutoNum type="arabicPeriod"/>
            </a:pPr>
            <a:r>
              <a:rPr lang="en-US" sz="2400" dirty="0"/>
              <a:t>man</a:t>
            </a:r>
            <a:r>
              <a:rPr lang="en-US" sz="2400" b="1" dirty="0">
                <a:solidFill>
                  <a:srgbClr val="0070C0"/>
                </a:solidFill>
              </a:rPr>
              <a:t> → </a:t>
            </a:r>
            <a:r>
              <a:rPr lang="en-US" sz="2400" dirty="0">
                <a:solidFill>
                  <a:srgbClr val="FF0000"/>
                </a:solidFill>
              </a:rPr>
              <a:t>external world </a:t>
            </a:r>
            <a:r>
              <a:rPr lang="en-US" sz="2400" b="1" dirty="0">
                <a:solidFill>
                  <a:srgbClr val="0070C0"/>
                </a:solidFill>
              </a:rPr>
              <a:t>→ </a:t>
            </a:r>
            <a:r>
              <a:rPr lang="en-US" sz="2400" dirty="0"/>
              <a:t>subsistence</a:t>
            </a:r>
          </a:p>
          <a:p>
            <a:pPr marL="514350" indent="-514350">
              <a:buFont typeface="+mj-lt"/>
              <a:buAutoNum type="arabicPeriod"/>
            </a:pPr>
            <a:endParaRPr lang="en-US" sz="2400" dirty="0"/>
          </a:p>
          <a:p>
            <a:pPr marL="514350" indent="-514350">
              <a:buFont typeface="+mj-lt"/>
              <a:buAutoNum type="arabicPeriod"/>
            </a:pPr>
            <a:r>
              <a:rPr lang="en-US" sz="2400" dirty="0"/>
              <a:t>wants</a:t>
            </a:r>
            <a:r>
              <a:rPr lang="en-US" sz="2400" b="1" dirty="0">
                <a:solidFill>
                  <a:srgbClr val="0070C0"/>
                </a:solidFill>
              </a:rPr>
              <a:t> → </a:t>
            </a:r>
            <a:r>
              <a:rPr lang="en-US" sz="2400" dirty="0">
                <a:solidFill>
                  <a:srgbClr val="FF0000"/>
                </a:solidFill>
              </a:rPr>
              <a:t>goods</a:t>
            </a:r>
            <a:r>
              <a:rPr lang="en-US" sz="2400" b="1" dirty="0">
                <a:solidFill>
                  <a:srgbClr val="0070C0"/>
                </a:solidFill>
              </a:rPr>
              <a:t> → </a:t>
            </a:r>
            <a:r>
              <a:rPr lang="en-US" sz="2400" dirty="0"/>
              <a:t>satisfaction</a:t>
            </a:r>
          </a:p>
          <a:p>
            <a:pPr marL="514350" indent="-514350">
              <a:buNone/>
            </a:pPr>
            <a:endParaRPr lang="en-US" sz="2400" dirty="0"/>
          </a:p>
          <a:p>
            <a:pPr marL="514350" indent="-514350">
              <a:buNone/>
            </a:pPr>
            <a:r>
              <a:rPr lang="en-US" sz="2400" dirty="0"/>
              <a:t>  </a:t>
            </a:r>
          </a:p>
        </p:txBody>
      </p:sp>
      <p:sp>
        <p:nvSpPr>
          <p:cNvPr id="6" name="Curved Down Arrow 5"/>
          <p:cNvSpPr/>
          <p:nvPr/>
        </p:nvSpPr>
        <p:spPr>
          <a:xfrm rot="10800000">
            <a:off x="1219200" y="4724400"/>
            <a:ext cx="3200400" cy="4572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Curved Down Arrow 7"/>
          <p:cNvSpPr/>
          <p:nvPr/>
        </p:nvSpPr>
        <p:spPr>
          <a:xfrm rot="10800000">
            <a:off x="1066800" y="3924300"/>
            <a:ext cx="3657600" cy="4572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Curved Down Arrow 8"/>
          <p:cNvSpPr/>
          <p:nvPr/>
        </p:nvSpPr>
        <p:spPr>
          <a:xfrm rot="10800000">
            <a:off x="1066800" y="2971800"/>
            <a:ext cx="3352800" cy="4572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Box 6"/>
          <p:cNvSpPr txBox="1"/>
          <p:nvPr/>
        </p:nvSpPr>
        <p:spPr>
          <a:xfrm>
            <a:off x="6019800" y="2819400"/>
            <a:ext cx="2133600" cy="2246769"/>
          </a:xfrm>
          <a:prstGeom prst="rect">
            <a:avLst/>
          </a:prstGeom>
          <a:noFill/>
        </p:spPr>
        <p:txBody>
          <a:bodyPr wrap="square" rtlCol="0">
            <a:spAutoFit/>
          </a:bodyPr>
          <a:lstStyle/>
          <a:p>
            <a:r>
              <a:rPr lang="en-US" sz="2000" b="1" dirty="0">
                <a:solidFill>
                  <a:srgbClr val="7030A0"/>
                </a:solidFill>
              </a:rPr>
              <a:t>All action begins in the human mind, uses elements of the objective world, and ends in the mind.</a:t>
            </a: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200" dirty="0"/>
              <a:t>Subjective and Objective Elements of Action</a:t>
            </a:r>
          </a:p>
        </p:txBody>
      </p:sp>
      <p:pic>
        <p:nvPicPr>
          <p:cNvPr id="4" name="Content Placeholder 3" descr="hungry person.jpg"/>
          <p:cNvPicPr>
            <a:picLocks noGrp="1" noChangeAspect="1"/>
          </p:cNvPicPr>
          <p:nvPr>
            <p:ph idx="1"/>
          </p:nvPr>
        </p:nvPicPr>
        <p:blipFill>
          <a:blip r:embed="rId2" cstate="print"/>
          <a:stretch>
            <a:fillRect/>
          </a:stretch>
        </p:blipFill>
        <p:spPr>
          <a:xfrm>
            <a:off x="838200" y="1828800"/>
            <a:ext cx="2433483" cy="2286000"/>
          </a:xfrm>
        </p:spPr>
      </p:pic>
      <p:pic>
        <p:nvPicPr>
          <p:cNvPr id="5" name="Picture 4" descr="deli ham 2.jpg"/>
          <p:cNvPicPr>
            <a:picLocks noChangeAspect="1"/>
          </p:cNvPicPr>
          <p:nvPr/>
        </p:nvPicPr>
        <p:blipFill>
          <a:blip r:embed="rId3" cstate="print"/>
          <a:stretch>
            <a:fillRect/>
          </a:stretch>
        </p:blipFill>
        <p:spPr>
          <a:xfrm>
            <a:off x="4572000" y="1524000"/>
            <a:ext cx="1714500" cy="1714500"/>
          </a:xfrm>
          <a:prstGeom prst="rect">
            <a:avLst/>
          </a:prstGeom>
        </p:spPr>
      </p:pic>
      <p:pic>
        <p:nvPicPr>
          <p:cNvPr id="6" name="Picture 5" descr="images.jpg"/>
          <p:cNvPicPr>
            <a:picLocks noChangeAspect="1"/>
          </p:cNvPicPr>
          <p:nvPr/>
        </p:nvPicPr>
        <p:blipFill>
          <a:blip r:embed="rId4" cstate="print"/>
          <a:stretch>
            <a:fillRect/>
          </a:stretch>
        </p:blipFill>
        <p:spPr>
          <a:xfrm>
            <a:off x="4343400" y="3200400"/>
            <a:ext cx="2110740" cy="1386840"/>
          </a:xfrm>
          <a:prstGeom prst="rect">
            <a:avLst/>
          </a:prstGeom>
        </p:spPr>
      </p:pic>
      <p:pic>
        <p:nvPicPr>
          <p:cNvPr id="7" name="Picture 6" descr="mustard.jpg"/>
          <p:cNvPicPr>
            <a:picLocks noChangeAspect="1"/>
          </p:cNvPicPr>
          <p:nvPr/>
        </p:nvPicPr>
        <p:blipFill>
          <a:blip r:embed="rId5" cstate="print"/>
          <a:stretch>
            <a:fillRect/>
          </a:stretch>
        </p:blipFill>
        <p:spPr>
          <a:xfrm>
            <a:off x="6553200" y="1676400"/>
            <a:ext cx="1111526" cy="1676400"/>
          </a:xfrm>
          <a:prstGeom prst="rect">
            <a:avLst/>
          </a:prstGeom>
        </p:spPr>
      </p:pic>
      <p:pic>
        <p:nvPicPr>
          <p:cNvPr id="8" name="Picture 7" descr="Kitchen knife.jpg"/>
          <p:cNvPicPr>
            <a:picLocks noChangeAspect="1"/>
          </p:cNvPicPr>
          <p:nvPr/>
        </p:nvPicPr>
        <p:blipFill>
          <a:blip r:embed="rId6" cstate="print"/>
          <a:stretch>
            <a:fillRect/>
          </a:stretch>
        </p:blipFill>
        <p:spPr>
          <a:xfrm>
            <a:off x="6477000" y="3657600"/>
            <a:ext cx="1638300" cy="1638300"/>
          </a:xfrm>
          <a:prstGeom prst="rect">
            <a:avLst/>
          </a:prstGeom>
        </p:spPr>
      </p:pic>
      <p:pic>
        <p:nvPicPr>
          <p:cNvPr id="9" name="Picture 8" descr="bread.jpg"/>
          <p:cNvPicPr>
            <a:picLocks noChangeAspect="1"/>
          </p:cNvPicPr>
          <p:nvPr/>
        </p:nvPicPr>
        <p:blipFill>
          <a:blip r:embed="rId7" cstate="print"/>
          <a:stretch>
            <a:fillRect/>
          </a:stretch>
        </p:blipFill>
        <p:spPr>
          <a:xfrm>
            <a:off x="4495800" y="4419600"/>
            <a:ext cx="2019300" cy="1447800"/>
          </a:xfrm>
          <a:prstGeom prst="rect">
            <a:avLst/>
          </a:prstGeom>
        </p:spPr>
      </p:pic>
      <p:pic>
        <p:nvPicPr>
          <p:cNvPr id="10" name="Picture 9" descr="man eating sandwich 2.jpg"/>
          <p:cNvPicPr>
            <a:picLocks noChangeAspect="1"/>
          </p:cNvPicPr>
          <p:nvPr/>
        </p:nvPicPr>
        <p:blipFill>
          <a:blip r:embed="rId8" cstate="print"/>
          <a:stretch>
            <a:fillRect/>
          </a:stretch>
        </p:blipFill>
        <p:spPr>
          <a:xfrm>
            <a:off x="1295400" y="4572000"/>
            <a:ext cx="2103120" cy="1394460"/>
          </a:xfrm>
          <a:prstGeom prst="rect">
            <a:avLst/>
          </a:prstGeom>
        </p:spPr>
      </p:pic>
      <p:sp>
        <p:nvSpPr>
          <p:cNvPr id="11" name="Right Arrow 10"/>
          <p:cNvSpPr/>
          <p:nvPr/>
        </p:nvSpPr>
        <p:spPr>
          <a:xfrm>
            <a:off x="3429000" y="2438400"/>
            <a:ext cx="9022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rot="10800000">
            <a:off x="3429000" y="4648200"/>
            <a:ext cx="7620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rot="16200000">
            <a:off x="1048512" y="4209288"/>
            <a:ext cx="8260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Tree>
  </p:cSld>
  <p:clrMapOvr>
    <a:masterClrMapping/>
  </p:clrMapOvr>
  <p:transition>
    <p:pull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dirty="0" err="1"/>
              <a:t>Menger’s</a:t>
            </a:r>
            <a:r>
              <a:rPr lang="en-US" sz="3200" dirty="0"/>
              <a:t> Theory of a Good</a:t>
            </a:r>
          </a:p>
        </p:txBody>
      </p:sp>
      <p:sp>
        <p:nvSpPr>
          <p:cNvPr id="3" name="Content Placeholder 2"/>
          <p:cNvSpPr>
            <a:spLocks noGrp="1"/>
          </p:cNvSpPr>
          <p:nvPr>
            <p:ph idx="1"/>
          </p:nvPr>
        </p:nvSpPr>
        <p:spPr>
          <a:xfrm>
            <a:off x="457200" y="1371600"/>
            <a:ext cx="8229600" cy="4754563"/>
          </a:xfrm>
        </p:spPr>
        <p:txBody>
          <a:bodyPr>
            <a:normAutofit/>
          </a:bodyPr>
          <a:lstStyle/>
          <a:p>
            <a:pPr marL="514350" indent="-514350">
              <a:buFont typeface="+mj-lt"/>
              <a:buAutoNum type="arabicPeriod"/>
            </a:pPr>
            <a:r>
              <a:rPr lang="en-US" sz="2000" dirty="0"/>
              <a:t>A human need.</a:t>
            </a:r>
          </a:p>
          <a:p>
            <a:pPr marL="514350" indent="-514350">
              <a:buFont typeface="+mj-lt"/>
              <a:buAutoNum type="arabicPeriod"/>
            </a:pPr>
            <a:r>
              <a:rPr lang="en-US" sz="2000" dirty="0"/>
              <a:t>A thing is capable of being brought into causal connection with the satisfaction of the need.</a:t>
            </a:r>
          </a:p>
          <a:p>
            <a:pPr marL="514350" indent="-514350">
              <a:buFont typeface="+mj-lt"/>
              <a:buAutoNum type="arabicPeriod"/>
            </a:pPr>
            <a:r>
              <a:rPr lang="en-US" sz="2000" dirty="0"/>
              <a:t>Human knowledge of this causal connection.</a:t>
            </a:r>
          </a:p>
          <a:p>
            <a:pPr marL="514350" indent="-514350">
              <a:buFont typeface="+mj-lt"/>
              <a:buAutoNum type="arabicPeriod"/>
            </a:pPr>
            <a:r>
              <a:rPr lang="en-US" sz="2000" dirty="0"/>
              <a:t>Command of the thing sufficient to direct it to the satisfaction of the need. [ownership or control]</a:t>
            </a:r>
          </a:p>
          <a:p>
            <a:pPr marL="514350" indent="-514350">
              <a:buFont typeface="+mj-lt"/>
              <a:buAutoNum type="arabicPeriod"/>
            </a:pPr>
            <a:endParaRPr lang="en-US" sz="2000" dirty="0"/>
          </a:p>
          <a:p>
            <a:pPr marL="514350" indent="-514350"/>
            <a:r>
              <a:rPr lang="en-US" sz="2000" b="1" dirty="0">
                <a:solidFill>
                  <a:srgbClr val="0070C0"/>
                </a:solidFill>
              </a:rPr>
              <a:t>Mises’s correction: </a:t>
            </a:r>
            <a:r>
              <a:rPr lang="en-US" sz="2000" b="1" strike="sngStrike" dirty="0">
                <a:solidFill>
                  <a:srgbClr val="0070C0"/>
                </a:solidFill>
              </a:rPr>
              <a:t>2, 3.</a:t>
            </a:r>
            <a:r>
              <a:rPr lang="en-US" sz="2000" dirty="0">
                <a:solidFill>
                  <a:srgbClr val="0070C0"/>
                </a:solidFill>
              </a:rPr>
              <a:t>  </a:t>
            </a:r>
            <a:r>
              <a:rPr lang="en-US" sz="2000" b="1" dirty="0">
                <a:solidFill>
                  <a:srgbClr val="0070C0"/>
                </a:solidFill>
              </a:rPr>
              <a:t>2’.  The </a:t>
            </a:r>
            <a:r>
              <a:rPr lang="en-US" sz="2000" b="1" i="1" dirty="0">
                <a:solidFill>
                  <a:srgbClr val="0070C0"/>
                </a:solidFill>
              </a:rPr>
              <a:t>belief </a:t>
            </a:r>
            <a:r>
              <a:rPr lang="en-US" sz="2000" b="1" dirty="0">
                <a:solidFill>
                  <a:srgbClr val="0070C0"/>
                </a:solidFill>
              </a:rPr>
              <a:t>that a thing has the capacity to cause the satisfaction of a human need</a:t>
            </a:r>
          </a:p>
          <a:p>
            <a:pPr marL="514350" indent="-514350"/>
            <a:endParaRPr lang="en-US" sz="2000" b="1" dirty="0">
              <a:solidFill>
                <a:srgbClr val="0070C0"/>
              </a:solidFill>
            </a:endParaRPr>
          </a:p>
          <a:p>
            <a:pPr marL="514350" indent="-514350">
              <a:buNone/>
            </a:pPr>
            <a:r>
              <a:rPr lang="en-US" sz="2000" dirty="0"/>
              <a:t>	What makes something an </a:t>
            </a:r>
            <a:r>
              <a:rPr lang="en-US" sz="2000" b="1" dirty="0"/>
              <a:t>economic good</a:t>
            </a:r>
            <a:r>
              <a:rPr lang="en-US" sz="2000" dirty="0"/>
              <a:t>?  An economic good is a good whose quantity is insufficient to  satisfy all the human wants for it.  It is </a:t>
            </a:r>
            <a:r>
              <a:rPr lang="en-US" sz="2000" b="1" dirty="0"/>
              <a:t>scarce</a:t>
            </a:r>
            <a:r>
              <a:rPr lang="en-US" sz="2000" dirty="0"/>
              <a:t>.</a:t>
            </a:r>
          </a:p>
        </p:txBody>
      </p:sp>
    </p:spTree>
  </p:cSld>
  <p:clrMapOvr>
    <a:masterClrMapping/>
  </p:clrMapOvr>
  <p:transition>
    <p:pull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err="1"/>
              <a:t>Menger</a:t>
            </a:r>
            <a:r>
              <a:rPr lang="en-US" sz="3600" dirty="0"/>
              <a:t> and Economizing</a:t>
            </a:r>
          </a:p>
        </p:txBody>
      </p:sp>
      <p:sp>
        <p:nvSpPr>
          <p:cNvPr id="3" name="Content Placeholder 2"/>
          <p:cNvSpPr>
            <a:spLocks noGrp="1"/>
          </p:cNvSpPr>
          <p:nvPr>
            <p:ph idx="1"/>
          </p:nvPr>
        </p:nvSpPr>
        <p:spPr/>
        <p:txBody>
          <a:bodyPr>
            <a:normAutofit/>
          </a:bodyPr>
          <a:lstStyle/>
          <a:p>
            <a:r>
              <a:rPr lang="en-US" sz="2400" b="1" dirty="0">
                <a:solidFill>
                  <a:srgbClr val="00B050"/>
                </a:solidFill>
              </a:rPr>
              <a:t>Scarcity →Choice → Ranking of Wants → Economizing Goods</a:t>
            </a:r>
          </a:p>
          <a:p>
            <a:endParaRPr lang="en-US" sz="2400" b="1" dirty="0">
              <a:solidFill>
                <a:srgbClr val="00B050"/>
              </a:solidFill>
            </a:endParaRPr>
          </a:p>
          <a:p>
            <a:r>
              <a:rPr lang="en-US" sz="2400" dirty="0"/>
              <a:t>Economizing: using scarce goods to satisfy only the most important or highly ranked wants.</a:t>
            </a:r>
          </a:p>
          <a:p>
            <a:pPr>
              <a:buNone/>
            </a:pPr>
            <a:endParaRPr lang="en-US" sz="2400" b="1" dirty="0">
              <a:solidFill>
                <a:srgbClr val="00B050"/>
              </a:solidFill>
            </a:endParaRPr>
          </a:p>
          <a:p>
            <a:r>
              <a:rPr lang="en-US" sz="2400" dirty="0" err="1"/>
              <a:t>Mengerian</a:t>
            </a:r>
            <a:r>
              <a:rPr lang="en-US" sz="2400" dirty="0"/>
              <a:t> “economizing man” (consumers) versus classical “economic man” (business owners and managers)</a:t>
            </a:r>
          </a:p>
        </p:txBody>
      </p:sp>
    </p:spTree>
  </p:cSld>
  <p:clrMapOvr>
    <a:masterClrMapping/>
  </p:clrMapOvr>
  <p:transition>
    <p:pull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z="3600" dirty="0"/>
              <a:t>Value and the Law of Marginal Utility</a:t>
            </a:r>
          </a:p>
        </p:txBody>
      </p:sp>
      <p:sp>
        <p:nvSpPr>
          <p:cNvPr id="3" name="Content Placeholder 2"/>
          <p:cNvSpPr>
            <a:spLocks noGrp="1"/>
          </p:cNvSpPr>
          <p:nvPr>
            <p:ph idx="1"/>
          </p:nvPr>
        </p:nvSpPr>
        <p:spPr>
          <a:xfrm>
            <a:off x="457200" y="1371600"/>
            <a:ext cx="8229600" cy="4754563"/>
          </a:xfrm>
        </p:spPr>
        <p:txBody>
          <a:bodyPr>
            <a:normAutofit/>
          </a:bodyPr>
          <a:lstStyle/>
          <a:p>
            <a:r>
              <a:rPr lang="en-US" sz="2400" dirty="0"/>
              <a:t>The value of a good is determined by its “marginal utility,” that is, the satisfaction from the least important or lowest ranked end served by the available supply of the good.</a:t>
            </a:r>
          </a:p>
          <a:p>
            <a:pPr>
              <a:buNone/>
            </a:pPr>
            <a:endParaRPr lang="en-US" sz="2400" dirty="0"/>
          </a:p>
          <a:p>
            <a:r>
              <a:rPr lang="en-US" sz="2400" dirty="0"/>
              <a:t>Therefore:  as the supply of a good possessed by an individual increases, its marginal utility and, therefore, its value decreases.  </a:t>
            </a:r>
          </a:p>
          <a:p>
            <a:endParaRPr lang="en-US" sz="2800" b="1" dirty="0"/>
          </a:p>
          <a:p>
            <a:pPr>
              <a:buNone/>
            </a:pPr>
            <a:endParaRPr lang="en-US" dirty="0"/>
          </a:p>
        </p:txBody>
      </p:sp>
    </p:spTree>
  </p:cSld>
  <p:clrMapOvr>
    <a:masterClrMapping/>
  </p:clrMapOvr>
  <p:transition>
    <p:pull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a:t>Crusoe’s Value Scale for Sacks of Wheat</a:t>
            </a:r>
          </a:p>
        </p:txBody>
      </p:sp>
      <p:sp>
        <p:nvSpPr>
          <p:cNvPr id="3" name="Content Placeholder 2"/>
          <p:cNvSpPr>
            <a:spLocks noGrp="1"/>
          </p:cNvSpPr>
          <p:nvPr>
            <p:ph idx="1"/>
          </p:nvPr>
        </p:nvSpPr>
        <p:spPr>
          <a:xfrm>
            <a:off x="457200" y="1447800"/>
            <a:ext cx="8229600" cy="4678363"/>
          </a:xfrm>
        </p:spPr>
        <p:txBody>
          <a:bodyPr>
            <a:normAutofit/>
          </a:bodyPr>
          <a:lstStyle/>
          <a:p>
            <a:pPr>
              <a:buNone/>
            </a:pPr>
            <a:r>
              <a:rPr lang="en-US" dirty="0"/>
              <a:t>	</a:t>
            </a:r>
            <a:r>
              <a:rPr lang="en-US" sz="2400" dirty="0"/>
              <a:t>1</a:t>
            </a:r>
            <a:r>
              <a:rPr lang="en-US" sz="2400" baseline="30000" dirty="0"/>
              <a:t>st</a:t>
            </a:r>
            <a:r>
              <a:rPr lang="en-US" sz="2400" dirty="0"/>
              <a:t>   bread to sustain life </a:t>
            </a:r>
          </a:p>
          <a:p>
            <a:pPr>
              <a:buNone/>
            </a:pPr>
            <a:r>
              <a:rPr lang="en-US" sz="2400" dirty="0"/>
              <a:t>	2</a:t>
            </a:r>
            <a:r>
              <a:rPr lang="en-US" sz="2400" baseline="30000" dirty="0"/>
              <a:t>nd</a:t>
            </a:r>
            <a:r>
              <a:rPr lang="en-US" sz="2400" dirty="0"/>
              <a:t>  bread to sustain health </a:t>
            </a:r>
          </a:p>
          <a:p>
            <a:pPr>
              <a:buNone/>
            </a:pPr>
            <a:r>
              <a:rPr lang="en-US" sz="2400" dirty="0"/>
              <a:t>	3</a:t>
            </a:r>
            <a:r>
              <a:rPr lang="en-US" sz="2400" baseline="30000" dirty="0"/>
              <a:t>rd</a:t>
            </a:r>
            <a:r>
              <a:rPr lang="en-US" sz="2400" dirty="0"/>
              <a:t>   seed for next harvest</a:t>
            </a:r>
          </a:p>
          <a:p>
            <a:pPr>
              <a:buNone/>
            </a:pPr>
            <a:r>
              <a:rPr lang="en-US" sz="2400" dirty="0"/>
              <a:t>	4</a:t>
            </a:r>
            <a:r>
              <a:rPr lang="en-US" sz="2400" baseline="30000" dirty="0"/>
              <a:t>th</a:t>
            </a:r>
            <a:r>
              <a:rPr lang="en-US" sz="2400" dirty="0"/>
              <a:t>   feed for goats (milk, cheese, meat, etc)</a:t>
            </a:r>
          </a:p>
          <a:p>
            <a:pPr>
              <a:buNone/>
            </a:pPr>
            <a:r>
              <a:rPr lang="en-US" sz="2400" dirty="0"/>
              <a:t>	5</a:t>
            </a:r>
            <a:r>
              <a:rPr lang="en-US" sz="2400" baseline="30000" dirty="0"/>
              <a:t>th</a:t>
            </a:r>
            <a:r>
              <a:rPr lang="en-US" sz="2400" dirty="0"/>
              <a:t>   to make </a:t>
            </a:r>
            <a:r>
              <a:rPr lang="en-US" sz="2400" strike="sngStrike" dirty="0"/>
              <a:t>whiskey</a:t>
            </a:r>
            <a:r>
              <a:rPr lang="en-US" sz="2400" dirty="0"/>
              <a:t> vodka</a:t>
            </a:r>
          </a:p>
          <a:p>
            <a:pPr>
              <a:buNone/>
            </a:pPr>
            <a:r>
              <a:rPr lang="en-US" sz="2400" dirty="0"/>
              <a:t>	</a:t>
            </a:r>
            <a:r>
              <a:rPr lang="en-US" sz="2400" b="1" dirty="0">
                <a:solidFill>
                  <a:srgbClr val="FF0000"/>
                </a:solidFill>
              </a:rPr>
              <a:t>6</a:t>
            </a:r>
            <a:r>
              <a:rPr lang="en-US" sz="2400" b="1" baseline="30000" dirty="0">
                <a:solidFill>
                  <a:srgbClr val="FF0000"/>
                </a:solidFill>
              </a:rPr>
              <a:t>th</a:t>
            </a:r>
            <a:r>
              <a:rPr lang="en-US" sz="2400" b="1" dirty="0">
                <a:solidFill>
                  <a:srgbClr val="FF0000"/>
                </a:solidFill>
              </a:rPr>
              <a:t>  feed for pet parrot</a:t>
            </a:r>
          </a:p>
          <a:p>
            <a:pPr>
              <a:buNone/>
            </a:pPr>
            <a:r>
              <a:rPr lang="en-US" sz="2400" b="1" dirty="0">
                <a:solidFill>
                  <a:srgbClr val="FF0000"/>
                </a:solidFill>
              </a:rPr>
              <a:t>	 7</a:t>
            </a:r>
            <a:r>
              <a:rPr lang="en-US" sz="2400" b="1" baseline="30000" dirty="0">
                <a:solidFill>
                  <a:srgbClr val="FF0000"/>
                </a:solidFill>
              </a:rPr>
              <a:t>th</a:t>
            </a:r>
            <a:r>
              <a:rPr lang="en-US" sz="2400" b="1" dirty="0">
                <a:solidFill>
                  <a:srgbClr val="FF0000"/>
                </a:solidFill>
              </a:rPr>
              <a:t> . . . . </a:t>
            </a:r>
            <a:endParaRPr lang="en-US" sz="2400" dirty="0"/>
          </a:p>
          <a:p>
            <a:pPr>
              <a:buNone/>
            </a:pPr>
            <a:r>
              <a:rPr lang="en-US" sz="2400" b="1" dirty="0">
                <a:solidFill>
                  <a:srgbClr val="FF0000"/>
                </a:solidFill>
              </a:rPr>
              <a:t>	etc.</a:t>
            </a:r>
          </a:p>
        </p:txBody>
      </p:sp>
    </p:spTree>
  </p:cSld>
  <p:clrMapOvr>
    <a:masterClrMapping/>
  </p:clrMapOvr>
  <p:transition>
    <p:pull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dirty="0"/>
              <a:t>Short Quiz</a:t>
            </a:r>
          </a:p>
        </p:txBody>
      </p:sp>
      <p:sp>
        <p:nvSpPr>
          <p:cNvPr id="3" name="Content Placeholder 2"/>
          <p:cNvSpPr>
            <a:spLocks noGrp="1"/>
          </p:cNvSpPr>
          <p:nvPr>
            <p:ph idx="1"/>
          </p:nvPr>
        </p:nvSpPr>
        <p:spPr>
          <a:xfrm>
            <a:off x="457200" y="1295400"/>
            <a:ext cx="8229600" cy="4830763"/>
          </a:xfrm>
        </p:spPr>
        <p:txBody>
          <a:bodyPr>
            <a:normAutofit/>
          </a:bodyPr>
          <a:lstStyle/>
          <a:p>
            <a:pPr>
              <a:buNone/>
            </a:pPr>
            <a:r>
              <a:rPr lang="en-US" sz="2400" b="1" dirty="0"/>
              <a:t>Farmer’s Value Scale for Horses (3) and Cattle (2)</a:t>
            </a:r>
          </a:p>
          <a:p>
            <a:pPr>
              <a:buNone/>
            </a:pPr>
            <a:r>
              <a:rPr lang="en-US" sz="2400" dirty="0"/>
              <a:t>		1</a:t>
            </a:r>
            <a:r>
              <a:rPr lang="en-US" sz="2400" baseline="30000" dirty="0"/>
              <a:t>st</a:t>
            </a:r>
            <a:r>
              <a:rPr lang="en-US" sz="2400" dirty="0"/>
              <a:t>  H1 for plowing (wheat)</a:t>
            </a:r>
          </a:p>
          <a:p>
            <a:pPr>
              <a:buNone/>
            </a:pPr>
            <a:r>
              <a:rPr lang="en-US" sz="2400" dirty="0"/>
              <a:t>		2</a:t>
            </a:r>
            <a:r>
              <a:rPr lang="en-US" sz="2400" baseline="30000" dirty="0"/>
              <a:t>nd</a:t>
            </a:r>
            <a:r>
              <a:rPr lang="en-US" sz="2400" dirty="0"/>
              <a:t>  H2 for plowing (increase productivity)</a:t>
            </a:r>
          </a:p>
          <a:p>
            <a:pPr>
              <a:buNone/>
            </a:pPr>
            <a:r>
              <a:rPr lang="en-US" sz="2400" dirty="0"/>
              <a:t>		3</a:t>
            </a:r>
            <a:r>
              <a:rPr lang="en-US" sz="2400" baseline="30000" dirty="0"/>
              <a:t>rd</a:t>
            </a:r>
            <a:r>
              <a:rPr lang="en-US" sz="2400" dirty="0"/>
              <a:t>  C1 for milk</a:t>
            </a:r>
          </a:p>
          <a:p>
            <a:pPr>
              <a:buNone/>
            </a:pPr>
            <a:r>
              <a:rPr lang="en-US" sz="2400" dirty="0"/>
              <a:t>		4</a:t>
            </a:r>
            <a:r>
              <a:rPr lang="en-US" sz="2400" baseline="30000" dirty="0"/>
              <a:t>th</a:t>
            </a:r>
            <a:r>
              <a:rPr lang="en-US" sz="2400" dirty="0"/>
              <a:t>  C2 for beef</a:t>
            </a:r>
          </a:p>
          <a:p>
            <a:pPr>
              <a:buNone/>
            </a:pPr>
            <a:r>
              <a:rPr lang="en-US" sz="2400" dirty="0"/>
              <a:t>		5</a:t>
            </a:r>
            <a:r>
              <a:rPr lang="en-US" sz="2400" baseline="30000" dirty="0"/>
              <a:t>th</a:t>
            </a:r>
            <a:r>
              <a:rPr lang="en-US" sz="2400" dirty="0"/>
              <a:t>  H3 for recreational riding</a:t>
            </a:r>
          </a:p>
          <a:p>
            <a:r>
              <a:rPr lang="en-US" sz="2400" b="1" dirty="0">
                <a:solidFill>
                  <a:srgbClr val="FF0000"/>
                </a:solidFill>
              </a:rPr>
              <a:t>Which animal is more valuable to the farmer, a horse or a cow?</a:t>
            </a:r>
          </a:p>
        </p:txBody>
      </p:sp>
    </p:spTree>
  </p:cSld>
  <p:clrMapOvr>
    <a:masterClrMapping/>
  </p:clrMapOvr>
  <p:transition>
    <p:pull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3200" dirty="0"/>
              <a:t>The Orders of Goods and the Production Structure</a:t>
            </a:r>
          </a:p>
        </p:txBody>
      </p:sp>
      <p:pic>
        <p:nvPicPr>
          <p:cNvPr id="9" name="Content Placeholder 8" descr="Structure-of-production1.png"/>
          <p:cNvPicPr>
            <a:picLocks noGrp="1" noChangeAspect="1"/>
          </p:cNvPicPr>
          <p:nvPr>
            <p:ph idx="1"/>
          </p:nvPr>
        </p:nvPicPr>
        <p:blipFill>
          <a:blip r:embed="rId2" cstate="print"/>
          <a:stretch>
            <a:fillRect/>
          </a:stretch>
        </p:blipFill>
        <p:spPr>
          <a:xfrm>
            <a:off x="1066800" y="1295400"/>
            <a:ext cx="7010399" cy="4419600"/>
          </a:xfrm>
        </p:spPr>
      </p:pic>
    </p:spTree>
  </p:cSld>
  <p:clrMapOvr>
    <a:masterClrMapping/>
  </p:clrMapOvr>
  <p:transition>
    <p:pull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dirty="0"/>
              <a:t>Menger’s Law of Imputation</a:t>
            </a:r>
          </a:p>
        </p:txBody>
      </p:sp>
      <p:sp>
        <p:nvSpPr>
          <p:cNvPr id="3" name="Content Placeholder 2"/>
          <p:cNvSpPr>
            <a:spLocks noGrp="1"/>
          </p:cNvSpPr>
          <p:nvPr>
            <p:ph idx="1"/>
          </p:nvPr>
        </p:nvSpPr>
        <p:spPr>
          <a:xfrm>
            <a:off x="457200" y="1295400"/>
            <a:ext cx="8229600" cy="4830763"/>
          </a:xfrm>
        </p:spPr>
        <p:txBody>
          <a:bodyPr>
            <a:normAutofit/>
          </a:bodyPr>
          <a:lstStyle/>
          <a:p>
            <a:r>
              <a:rPr lang="en-US" sz="2200" dirty="0"/>
              <a:t>The value of the means is determined by the value of the ends or wants they serve.</a:t>
            </a:r>
          </a:p>
          <a:p>
            <a:pPr>
              <a:buNone/>
            </a:pPr>
            <a:endParaRPr lang="en-US" sz="2200" dirty="0"/>
          </a:p>
          <a:p>
            <a:r>
              <a:rPr lang="en-US" sz="2200" dirty="0"/>
              <a:t>Value is imputed “backwards” from consumer value judgments of the services of the consumer good in satisfying wants to the consumer good itself to higher-order goods (capital goods).</a:t>
            </a:r>
          </a:p>
          <a:p>
            <a:endParaRPr lang="en-US" sz="2200" dirty="0"/>
          </a:p>
          <a:p>
            <a:r>
              <a:rPr lang="en-US" sz="2200" dirty="0"/>
              <a:t>The subjective value of transportation services determines the value of the car and gasoline which determines the value of steel, robot assembly machinery, oil wells, drilling equipment etc.</a:t>
            </a:r>
          </a:p>
        </p:txBody>
      </p:sp>
    </p:spTree>
  </p:cSld>
  <p:clrMapOvr>
    <a:masterClrMapping/>
  </p:clrMapOvr>
  <p:transition>
    <p:pull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a:t>Marginal Utility</a:t>
            </a:r>
          </a:p>
        </p:txBody>
      </p:sp>
      <p:sp>
        <p:nvSpPr>
          <p:cNvPr id="3" name="Content Placeholder 2"/>
          <p:cNvSpPr>
            <a:spLocks noGrp="1"/>
          </p:cNvSpPr>
          <p:nvPr>
            <p:ph idx="1"/>
          </p:nvPr>
        </p:nvSpPr>
        <p:spPr>
          <a:xfrm>
            <a:off x="457200" y="1371600"/>
            <a:ext cx="8229600" cy="4754563"/>
          </a:xfrm>
        </p:spPr>
        <p:txBody>
          <a:bodyPr/>
          <a:lstStyle/>
          <a:p>
            <a:r>
              <a:rPr lang="en-US" sz="2400" dirty="0"/>
              <a:t>Marginal Utility (</a:t>
            </a:r>
            <a:r>
              <a:rPr lang="en-US" sz="2400" i="1" dirty="0" err="1"/>
              <a:t>Grenznutzen</a:t>
            </a:r>
            <a:r>
              <a:rPr lang="en-US" sz="2400" dirty="0"/>
              <a:t>—Friedrich von Wieser, Menger’s student)</a:t>
            </a:r>
          </a:p>
          <a:p>
            <a:endParaRPr lang="en-US" sz="2400" dirty="0"/>
          </a:p>
          <a:p>
            <a:r>
              <a:rPr lang="en-US" sz="2400" dirty="0"/>
              <a:t>Final Utility (Jevons)</a:t>
            </a:r>
          </a:p>
          <a:p>
            <a:endParaRPr lang="en-US" sz="2400" dirty="0"/>
          </a:p>
          <a:p>
            <a:r>
              <a:rPr lang="en-US" sz="2400" dirty="0" err="1"/>
              <a:t>Rarété</a:t>
            </a:r>
            <a:r>
              <a:rPr lang="en-US" sz="2400" dirty="0"/>
              <a:t> (</a:t>
            </a:r>
            <a:r>
              <a:rPr lang="en-US" sz="2400" dirty="0" err="1"/>
              <a:t>Walras</a:t>
            </a:r>
            <a:r>
              <a:rPr lang="en-US" sz="2400" dirty="0"/>
              <a:t>)</a:t>
            </a:r>
          </a:p>
          <a:p>
            <a:endParaRPr lang="en-US" dirty="0"/>
          </a:p>
        </p:txBody>
      </p:sp>
    </p:spTree>
  </p:cSld>
  <p:clrMapOvr>
    <a:masterClrMapping/>
  </p:clrMapOvr>
  <p:transition>
    <p:pull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a:t>Causality, Production, and Value Imputation</a:t>
            </a:r>
          </a:p>
        </p:txBody>
      </p:sp>
      <p:sp>
        <p:nvSpPr>
          <p:cNvPr id="3" name="Content Placeholder 2"/>
          <p:cNvSpPr>
            <a:spLocks noGrp="1"/>
          </p:cNvSpPr>
          <p:nvPr>
            <p:ph idx="1"/>
          </p:nvPr>
        </p:nvSpPr>
        <p:spPr>
          <a:xfrm>
            <a:off x="457200" y="1295400"/>
            <a:ext cx="8229600" cy="4830763"/>
          </a:xfrm>
        </p:spPr>
        <p:txBody>
          <a:bodyPr/>
          <a:lstStyle/>
          <a:p>
            <a:pPr>
              <a:buNone/>
            </a:pPr>
            <a:r>
              <a:rPr lang="en-US" dirty="0"/>
              <a:t>	</a:t>
            </a:r>
            <a:r>
              <a:rPr lang="en-US" u="sng" dirty="0"/>
              <a:t>Production</a:t>
            </a:r>
            <a:r>
              <a:rPr lang="en-US" dirty="0"/>
              <a:t>					</a:t>
            </a:r>
          </a:p>
          <a:p>
            <a:pPr>
              <a:buNone/>
            </a:pPr>
            <a:r>
              <a:rPr lang="en-US" dirty="0"/>
              <a:t>		higher	5</a:t>
            </a:r>
            <a:r>
              <a:rPr lang="en-US" baseline="30000" dirty="0"/>
              <a:t>th</a:t>
            </a:r>
            <a:r>
              <a:rPr lang="en-US" dirty="0"/>
              <a:t>  Farm Tools</a:t>
            </a:r>
          </a:p>
          <a:p>
            <a:pPr>
              <a:buNone/>
            </a:pPr>
            <a:r>
              <a:rPr lang="en-US" dirty="0"/>
              <a:t>		 		4</a:t>
            </a:r>
            <a:r>
              <a:rPr lang="en-US" baseline="30000" dirty="0"/>
              <a:t>th</a:t>
            </a:r>
            <a:r>
              <a:rPr lang="en-US" dirty="0"/>
              <a:t>  Wheat</a:t>
            </a:r>
          </a:p>
          <a:p>
            <a:pPr>
              <a:buNone/>
            </a:pPr>
            <a:r>
              <a:rPr lang="en-US" dirty="0"/>
              <a:t>				3</a:t>
            </a:r>
            <a:r>
              <a:rPr lang="en-US" baseline="30000" dirty="0"/>
              <a:t>rd</a:t>
            </a:r>
            <a:r>
              <a:rPr lang="en-US" dirty="0"/>
              <a:t>   Flour</a:t>
            </a:r>
          </a:p>
          <a:p>
            <a:pPr>
              <a:buNone/>
            </a:pPr>
            <a:r>
              <a:rPr lang="en-US" dirty="0"/>
              <a:t>				2</a:t>
            </a:r>
            <a:r>
              <a:rPr lang="en-US" baseline="30000" dirty="0"/>
              <a:t>nd</a:t>
            </a:r>
            <a:r>
              <a:rPr lang="en-US" dirty="0"/>
              <a:t>  Bread (Wholesale)</a:t>
            </a:r>
          </a:p>
          <a:p>
            <a:pPr>
              <a:buNone/>
            </a:pPr>
            <a:r>
              <a:rPr lang="en-US" dirty="0"/>
              <a:t>		lower	1</a:t>
            </a:r>
            <a:r>
              <a:rPr lang="en-US" baseline="30000" dirty="0"/>
              <a:t>st</a:t>
            </a:r>
            <a:r>
              <a:rPr lang="en-US" dirty="0"/>
              <a:t>   Bread (Retail)</a:t>
            </a:r>
          </a:p>
          <a:p>
            <a:pPr>
              <a:buNone/>
            </a:pPr>
            <a:r>
              <a:rPr lang="en-US" dirty="0"/>
              <a:t>                     </a:t>
            </a:r>
            <a:r>
              <a:rPr lang="en-US" u="sng" dirty="0"/>
              <a:t>Value</a:t>
            </a:r>
            <a:r>
              <a:rPr lang="en-US" dirty="0"/>
              <a:t>	Consumer</a:t>
            </a:r>
          </a:p>
        </p:txBody>
      </p:sp>
      <p:cxnSp>
        <p:nvCxnSpPr>
          <p:cNvPr id="5" name="Straight Arrow Connector 4"/>
          <p:cNvCxnSpPr/>
          <p:nvPr/>
        </p:nvCxnSpPr>
        <p:spPr>
          <a:xfrm>
            <a:off x="1143000" y="2133600"/>
            <a:ext cx="0" cy="26670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2971800" y="2057400"/>
            <a:ext cx="0" cy="2819400"/>
          </a:xfrm>
          <a:prstGeom prst="straightConnector1">
            <a:avLst/>
          </a:prstGeom>
          <a:ln w="762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pull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dirty="0"/>
              <a:t>Analysis of Exchange</a:t>
            </a:r>
          </a:p>
        </p:txBody>
      </p:sp>
      <p:sp>
        <p:nvSpPr>
          <p:cNvPr id="3" name="Content Placeholder 2"/>
          <p:cNvSpPr>
            <a:spLocks noGrp="1"/>
          </p:cNvSpPr>
          <p:nvPr>
            <p:ph idx="1"/>
          </p:nvPr>
        </p:nvSpPr>
        <p:spPr>
          <a:xfrm>
            <a:off x="457200" y="1295400"/>
            <a:ext cx="8229600" cy="4830763"/>
          </a:xfrm>
        </p:spPr>
        <p:txBody>
          <a:bodyPr/>
          <a:lstStyle/>
          <a:p>
            <a:pPr>
              <a:buNone/>
            </a:pPr>
            <a:r>
              <a:rPr lang="en-US" dirty="0"/>
              <a:t>		    </a:t>
            </a:r>
            <a:r>
              <a:rPr lang="en-US" sz="2400" u="sng" dirty="0"/>
              <a:t>A</a:t>
            </a:r>
            <a:r>
              <a:rPr lang="en-US" sz="2400" dirty="0"/>
              <a:t>			             </a:t>
            </a:r>
            <a:r>
              <a:rPr lang="en-US" sz="2400" u="sng" dirty="0"/>
              <a:t>B</a:t>
            </a:r>
          </a:p>
          <a:p>
            <a:pPr>
              <a:buNone/>
            </a:pPr>
            <a:r>
              <a:rPr lang="en-US" sz="2400" dirty="0"/>
              <a:t> 		(HORSE)			(COW)</a:t>
            </a:r>
          </a:p>
          <a:p>
            <a:pPr>
              <a:buNone/>
            </a:pPr>
            <a:r>
              <a:rPr lang="en-US" sz="2400" dirty="0"/>
              <a:t> 		COW				HORSE</a:t>
            </a:r>
          </a:p>
          <a:p>
            <a:pPr>
              <a:buNone/>
            </a:pPr>
            <a:endParaRPr lang="en-US" sz="2400" dirty="0"/>
          </a:p>
          <a:p>
            <a:pPr>
              <a:buNone/>
            </a:pPr>
            <a:r>
              <a:rPr lang="en-US" sz="2400" dirty="0"/>
              <a:t>		 </a:t>
            </a:r>
            <a:r>
              <a:rPr lang="en-US" sz="2400" u="sng" dirty="0"/>
              <a:t>SELLER</a:t>
            </a:r>
            <a:r>
              <a:rPr lang="en-US" sz="2400" dirty="0"/>
              <a:t>			</a:t>
            </a:r>
            <a:r>
              <a:rPr lang="en-US" sz="2400" u="sng" dirty="0"/>
              <a:t>BUYER</a:t>
            </a:r>
          </a:p>
          <a:p>
            <a:pPr>
              <a:buNone/>
            </a:pPr>
            <a:r>
              <a:rPr lang="en-US" sz="2400" dirty="0"/>
              <a:t> 		($70,000)			(</a:t>
            </a:r>
            <a:r>
              <a:rPr lang="en-US" sz="2400"/>
              <a:t>BMW 5 series)</a:t>
            </a:r>
            <a:endParaRPr lang="en-US" sz="2400" dirty="0"/>
          </a:p>
          <a:p>
            <a:pPr>
              <a:buNone/>
            </a:pPr>
            <a:r>
              <a:rPr lang="en-US" sz="2400" dirty="0"/>
              <a:t> 		BMW 5 series			$70,000                    </a:t>
            </a:r>
          </a:p>
        </p:txBody>
      </p:sp>
      <p:cxnSp>
        <p:nvCxnSpPr>
          <p:cNvPr id="5" name="Straight Arrow Connector 4"/>
          <p:cNvCxnSpPr/>
          <p:nvPr/>
        </p:nvCxnSpPr>
        <p:spPr>
          <a:xfrm flipV="1">
            <a:off x="2209800" y="2057400"/>
            <a:ext cx="2895600" cy="45720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flipV="1">
            <a:off x="2590800" y="2057400"/>
            <a:ext cx="2438400" cy="53340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cxnSpLocks/>
          </p:cNvCxnSpPr>
          <p:nvPr/>
        </p:nvCxnSpPr>
        <p:spPr>
          <a:xfrm flipV="1">
            <a:off x="3276600" y="3886200"/>
            <a:ext cx="1861930" cy="381000"/>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flipV="1">
            <a:off x="2667000" y="3810000"/>
            <a:ext cx="2438400" cy="457200"/>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pull di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 of Exchange</a:t>
            </a:r>
          </a:p>
        </p:txBody>
      </p:sp>
      <p:sp>
        <p:nvSpPr>
          <p:cNvPr id="3" name="Content Placeholder 2"/>
          <p:cNvSpPr>
            <a:spLocks noGrp="1"/>
          </p:cNvSpPr>
          <p:nvPr>
            <p:ph idx="1"/>
          </p:nvPr>
        </p:nvSpPr>
        <p:spPr/>
        <p:txBody>
          <a:bodyPr/>
          <a:lstStyle/>
          <a:p>
            <a:r>
              <a:rPr lang="en-US" sz="2400" dirty="0"/>
              <a:t>Goods exchanged are not equal in value.</a:t>
            </a:r>
          </a:p>
          <a:p>
            <a:pPr>
              <a:buNone/>
            </a:pPr>
            <a:endParaRPr lang="en-US" sz="2400" dirty="0"/>
          </a:p>
          <a:p>
            <a:r>
              <a:rPr lang="en-US" sz="2400" dirty="0"/>
              <a:t>Double inequality of value—both parties value the good they are receiving more highly than the good they are giving in exchange.  </a:t>
            </a:r>
            <a:r>
              <a:rPr lang="en-US" sz="2400" i="1" dirty="0"/>
              <a:t>Reverse valuations </a:t>
            </a:r>
            <a:r>
              <a:rPr lang="en-US" sz="2400" dirty="0"/>
              <a:t>of goods cause exchange.</a:t>
            </a:r>
          </a:p>
          <a:p>
            <a:endParaRPr lang="en-US" sz="2400" dirty="0"/>
          </a:p>
          <a:p>
            <a:r>
              <a:rPr lang="en-US" sz="2400" dirty="0"/>
              <a:t>Exchange increases the utility or </a:t>
            </a:r>
            <a:r>
              <a:rPr lang="en-US" sz="2400" b="1" dirty="0"/>
              <a:t>welfare</a:t>
            </a:r>
            <a:r>
              <a:rPr lang="en-US" sz="2400" dirty="0"/>
              <a:t> of both parties without leaving anyone worse off.  Starting point of Austrian welfare economics.</a:t>
            </a:r>
          </a:p>
          <a:p>
            <a:endParaRPr lang="en-US" dirty="0"/>
          </a:p>
        </p:txBody>
      </p:sp>
    </p:spTree>
  </p:cSld>
  <p:clrMapOvr>
    <a:masterClrMapping/>
  </p:clrMapOvr>
  <p:transition>
    <p:pull di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600" dirty="0"/>
              <a:t>The Law of Marginal Productivity</a:t>
            </a:r>
            <a:br>
              <a:rPr lang="en-US" sz="3600" dirty="0"/>
            </a:br>
            <a:endParaRPr lang="en-US" sz="3600" dirty="0"/>
          </a:p>
        </p:txBody>
      </p:sp>
      <p:sp>
        <p:nvSpPr>
          <p:cNvPr id="3" name="Content Placeholder 2"/>
          <p:cNvSpPr>
            <a:spLocks noGrp="1"/>
          </p:cNvSpPr>
          <p:nvPr>
            <p:ph idx="1"/>
          </p:nvPr>
        </p:nvSpPr>
        <p:spPr>
          <a:xfrm>
            <a:off x="457200" y="1295400"/>
            <a:ext cx="8229600" cy="4830763"/>
          </a:xfrm>
        </p:spPr>
        <p:txBody>
          <a:bodyPr>
            <a:normAutofit/>
          </a:bodyPr>
          <a:lstStyle/>
          <a:p>
            <a:r>
              <a:rPr lang="en-US" b="1" dirty="0"/>
              <a:t>Production Function for Wheat</a:t>
            </a:r>
          </a:p>
          <a:p>
            <a:pPr>
              <a:buNone/>
            </a:pPr>
            <a:r>
              <a:rPr lang="en-US" sz="2800" b="1" dirty="0"/>
              <a:t>1000 W = 90 L + 2 H + 1 P + 40 A + 500 F</a:t>
            </a:r>
          </a:p>
          <a:p>
            <a:pPr lvl="1">
              <a:buNone/>
            </a:pPr>
            <a:r>
              <a:rPr lang="en-US" dirty="0"/>
              <a:t>W = wheat (bushels); L = labor (days); H = horses</a:t>
            </a:r>
          </a:p>
          <a:p>
            <a:pPr lvl="1">
              <a:buNone/>
            </a:pPr>
            <a:r>
              <a:rPr lang="en-US" dirty="0"/>
              <a:t>P = plow; A = land (acres); F = fertilizer (cwt.)</a:t>
            </a:r>
          </a:p>
          <a:p>
            <a:pPr lvl="1">
              <a:buNone/>
            </a:pPr>
            <a:endParaRPr lang="en-US" dirty="0"/>
          </a:p>
          <a:p>
            <a:r>
              <a:rPr lang="en-US" sz="2800" b="1" dirty="0"/>
              <a:t>What is the value of a 100 lb. sack of fertilizer?</a:t>
            </a:r>
            <a:endParaRPr lang="en-US" sz="2800" dirty="0"/>
          </a:p>
          <a:p>
            <a:pPr>
              <a:buNone/>
            </a:pPr>
            <a:r>
              <a:rPr lang="en-US" dirty="0"/>
              <a:t> </a:t>
            </a:r>
          </a:p>
          <a:p>
            <a:endParaRPr lang="en-US" dirty="0"/>
          </a:p>
        </p:txBody>
      </p:sp>
    </p:spTree>
  </p:cSld>
  <p:clrMapOvr>
    <a:masterClrMapping/>
  </p:clrMapOvr>
  <p:transition>
    <p:pull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err="1"/>
              <a:t>Menger’s</a:t>
            </a:r>
            <a:r>
              <a:rPr lang="en-US" sz="3600" dirty="0"/>
              <a:t> Solution</a:t>
            </a:r>
          </a:p>
        </p:txBody>
      </p:sp>
      <p:sp>
        <p:nvSpPr>
          <p:cNvPr id="3" name="Content Placeholder 2"/>
          <p:cNvSpPr>
            <a:spLocks noGrp="1"/>
          </p:cNvSpPr>
          <p:nvPr>
            <p:ph idx="1"/>
          </p:nvPr>
        </p:nvSpPr>
        <p:spPr/>
        <p:txBody>
          <a:bodyPr>
            <a:normAutofit/>
          </a:bodyPr>
          <a:lstStyle/>
          <a:p>
            <a:r>
              <a:rPr lang="en-US" sz="2800" b="1" dirty="0"/>
              <a:t>How much would the total product decrease if a unit of the factor of production was subtracted from the process of production?</a:t>
            </a:r>
          </a:p>
          <a:p>
            <a:r>
              <a:rPr lang="en-US" sz="2800" dirty="0"/>
              <a:t>Answer: </a:t>
            </a:r>
          </a:p>
          <a:p>
            <a:pPr lvl="1"/>
            <a:r>
              <a:rPr lang="en-US" sz="2400" dirty="0"/>
              <a:t>assume ΔF = - 100 → ΔW = - 75</a:t>
            </a:r>
          </a:p>
          <a:p>
            <a:pPr lvl="1"/>
            <a:r>
              <a:rPr lang="en-US" sz="2400" dirty="0"/>
              <a:t>then </a:t>
            </a:r>
            <a:r>
              <a:rPr lang="en-US" sz="2400" b="1" dirty="0">
                <a:solidFill>
                  <a:srgbClr val="FF0000"/>
                </a:solidFill>
              </a:rPr>
              <a:t>marginal product </a:t>
            </a:r>
            <a:r>
              <a:rPr lang="en-US" sz="2400" dirty="0"/>
              <a:t>of 100 F = 75 W;</a:t>
            </a:r>
          </a:p>
          <a:p>
            <a:pPr lvl="1"/>
            <a:r>
              <a:rPr lang="en-US" sz="2400" dirty="0"/>
              <a:t>therefore </a:t>
            </a:r>
            <a:r>
              <a:rPr lang="en-US" sz="2400" b="1" dirty="0">
                <a:solidFill>
                  <a:srgbClr val="FF0000"/>
                </a:solidFill>
              </a:rPr>
              <a:t>value of marginal product </a:t>
            </a:r>
            <a:r>
              <a:rPr lang="en-US" sz="2400" dirty="0"/>
              <a:t>of 100 F = </a:t>
            </a:r>
            <a:r>
              <a:rPr lang="en-US" sz="2400" b="1" dirty="0">
                <a:solidFill>
                  <a:srgbClr val="FF0000"/>
                </a:solidFill>
              </a:rPr>
              <a:t>marginal utility</a:t>
            </a:r>
            <a:r>
              <a:rPr lang="en-US" sz="2400" dirty="0"/>
              <a:t> (value) of 75 W to the farmer </a:t>
            </a:r>
          </a:p>
          <a:p>
            <a:endParaRPr lang="en-US" dirty="0"/>
          </a:p>
        </p:txBody>
      </p:sp>
    </p:spTree>
  </p:cSld>
  <p:clrMapOvr>
    <a:masterClrMapping/>
  </p:clrMapOvr>
  <p:transition>
    <p:pull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William Stanley Jevons</a:t>
            </a:r>
          </a:p>
        </p:txBody>
      </p:sp>
      <p:pic>
        <p:nvPicPr>
          <p:cNvPr id="6" name="Content Placeholder 3" descr="jevons12.jpg"/>
          <p:cNvPicPr>
            <a:picLocks noGrp="1" noChangeAspect="1"/>
          </p:cNvPicPr>
          <p:nvPr>
            <p:ph idx="1"/>
          </p:nvPr>
        </p:nvPicPr>
        <p:blipFill>
          <a:blip r:embed="rId2" cstate="print"/>
          <a:stretch>
            <a:fillRect/>
          </a:stretch>
        </p:blipFill>
        <p:spPr>
          <a:xfrm>
            <a:off x="4800600" y="1524000"/>
            <a:ext cx="3307136" cy="4525963"/>
          </a:xfrm>
        </p:spPr>
      </p:pic>
      <p:pic>
        <p:nvPicPr>
          <p:cNvPr id="2050" name="Picture 2" descr="http://2.bp.blogspot.com/-L-_FolL2r3U/UA8tSFcE1_I/AAAAAAAAAno/zwuULSeIfHk/s1600/william_stanley_jevons2.jpg"/>
          <p:cNvPicPr>
            <a:picLocks noChangeAspect="1" noChangeArrowheads="1"/>
          </p:cNvPicPr>
          <p:nvPr/>
        </p:nvPicPr>
        <p:blipFill>
          <a:blip r:embed="rId3" cstate="print"/>
          <a:srcRect/>
          <a:stretch>
            <a:fillRect/>
          </a:stretch>
        </p:blipFill>
        <p:spPr bwMode="auto">
          <a:xfrm>
            <a:off x="914400" y="1295400"/>
            <a:ext cx="3516630" cy="4953000"/>
          </a:xfrm>
          <a:prstGeom prst="rect">
            <a:avLst/>
          </a:prstGeom>
          <a:noFill/>
        </p:spPr>
      </p:pic>
    </p:spTree>
  </p:cSld>
  <p:clrMapOvr>
    <a:masterClrMapping/>
  </p:clrMapOvr>
  <p:transition>
    <p:pull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Leon </a:t>
            </a:r>
            <a:r>
              <a:rPr lang="en-US" dirty="0" err="1"/>
              <a:t>Walras</a:t>
            </a:r>
            <a:endParaRPr lang="en-US" dirty="0"/>
          </a:p>
        </p:txBody>
      </p:sp>
      <p:pic>
        <p:nvPicPr>
          <p:cNvPr id="7" name="Content Placeholder 6" descr="walras2.jpg"/>
          <p:cNvPicPr>
            <a:picLocks noGrp="1" noChangeAspect="1"/>
          </p:cNvPicPr>
          <p:nvPr>
            <p:ph idx="1"/>
          </p:nvPr>
        </p:nvPicPr>
        <p:blipFill>
          <a:blip r:embed="rId2" cstate="print"/>
          <a:stretch>
            <a:fillRect/>
          </a:stretch>
        </p:blipFill>
        <p:spPr>
          <a:xfrm>
            <a:off x="5638800" y="2362200"/>
            <a:ext cx="2109216" cy="2828544"/>
          </a:xfrm>
        </p:spPr>
      </p:pic>
      <p:pic>
        <p:nvPicPr>
          <p:cNvPr id="5" name="Content Placeholder 3" descr="walras5.jpg"/>
          <p:cNvPicPr>
            <a:picLocks noChangeAspect="1"/>
          </p:cNvPicPr>
          <p:nvPr/>
        </p:nvPicPr>
        <p:blipFill>
          <a:blip r:embed="rId3" cstate="print"/>
          <a:stretch>
            <a:fillRect/>
          </a:stretch>
        </p:blipFill>
        <p:spPr>
          <a:xfrm>
            <a:off x="609601" y="1981200"/>
            <a:ext cx="4114800" cy="3918776"/>
          </a:xfrm>
          <a:prstGeom prst="rect">
            <a:avLst/>
          </a:prstGeom>
        </p:spPr>
      </p:pic>
    </p:spTree>
  </p:cSld>
  <p:clrMapOvr>
    <a:masterClrMapping/>
  </p:clrMapOvr>
  <p:transition>
    <p:pull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Carl Menger</a:t>
            </a:r>
          </a:p>
        </p:txBody>
      </p:sp>
      <p:pic>
        <p:nvPicPr>
          <p:cNvPr id="8" name="Content Placeholder 7" descr="Menger3.jpg"/>
          <p:cNvPicPr>
            <a:picLocks noGrp="1" noChangeAspect="1"/>
          </p:cNvPicPr>
          <p:nvPr>
            <p:ph idx="1"/>
          </p:nvPr>
        </p:nvPicPr>
        <p:blipFill>
          <a:blip r:embed="rId2" cstate="print"/>
          <a:stretch>
            <a:fillRect/>
          </a:stretch>
        </p:blipFill>
        <p:spPr>
          <a:xfrm>
            <a:off x="838200" y="1524000"/>
            <a:ext cx="3276600" cy="4068763"/>
          </a:xfrm>
        </p:spPr>
      </p:pic>
      <p:pic>
        <p:nvPicPr>
          <p:cNvPr id="9" name="Content Placeholder 3" descr="menger2.gif"/>
          <p:cNvPicPr>
            <a:picLocks noChangeAspect="1"/>
          </p:cNvPicPr>
          <p:nvPr/>
        </p:nvPicPr>
        <p:blipFill>
          <a:blip r:embed="rId3" cstate="print"/>
          <a:stretch>
            <a:fillRect/>
          </a:stretch>
        </p:blipFill>
        <p:spPr>
          <a:xfrm>
            <a:off x="5297836" y="2025015"/>
            <a:ext cx="2474564" cy="3537585"/>
          </a:xfrm>
          <a:prstGeom prst="rect">
            <a:avLst/>
          </a:prstGeom>
        </p:spPr>
      </p:pic>
    </p:spTree>
  </p:cSld>
  <p:clrMapOvr>
    <a:masterClrMapping/>
  </p:clrMapOvr>
  <p:transition>
    <p:pull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Notable Modern Austrian</a:t>
            </a:r>
          </a:p>
        </p:txBody>
      </p:sp>
      <p:pic>
        <p:nvPicPr>
          <p:cNvPr id="4" name="Content Placeholder 3" descr="Salerno_Serpico.jpg"/>
          <p:cNvPicPr>
            <a:picLocks noGrp="1" noChangeAspect="1"/>
          </p:cNvPicPr>
          <p:nvPr>
            <p:ph idx="1"/>
          </p:nvPr>
        </p:nvPicPr>
        <p:blipFill>
          <a:blip r:embed="rId2" cstate="print"/>
          <a:stretch>
            <a:fillRect/>
          </a:stretch>
        </p:blipFill>
        <p:spPr>
          <a:xfrm>
            <a:off x="1142999" y="1496192"/>
            <a:ext cx="2895601" cy="3609208"/>
          </a:xfrm>
        </p:spPr>
      </p:pic>
      <p:pic>
        <p:nvPicPr>
          <p:cNvPr id="5" name="Content Placeholder 3" descr="me_0031.JPG"/>
          <p:cNvPicPr>
            <a:picLocks noChangeAspect="1"/>
          </p:cNvPicPr>
          <p:nvPr/>
        </p:nvPicPr>
        <p:blipFill>
          <a:blip r:embed="rId3" cstate="print"/>
          <a:stretch>
            <a:fillRect/>
          </a:stretch>
        </p:blipFill>
        <p:spPr>
          <a:xfrm>
            <a:off x="4876800" y="1524000"/>
            <a:ext cx="2598420" cy="3901440"/>
          </a:xfrm>
          <a:prstGeom prst="rect">
            <a:avLst/>
          </a:prstGeom>
        </p:spPr>
      </p:pic>
    </p:spTree>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dirty="0"/>
              <a:t>Menger versus Jevons and </a:t>
            </a:r>
            <a:r>
              <a:rPr lang="en-US" sz="3200" dirty="0" err="1"/>
              <a:t>Walras</a:t>
            </a:r>
            <a:endParaRPr lang="en-US" sz="3200" dirty="0"/>
          </a:p>
        </p:txBody>
      </p:sp>
      <p:sp>
        <p:nvSpPr>
          <p:cNvPr id="3" name="Content Placeholder 2"/>
          <p:cNvSpPr>
            <a:spLocks noGrp="1"/>
          </p:cNvSpPr>
          <p:nvPr>
            <p:ph idx="1"/>
          </p:nvPr>
        </p:nvSpPr>
        <p:spPr>
          <a:xfrm>
            <a:off x="457200" y="1295400"/>
            <a:ext cx="8229600" cy="4830763"/>
          </a:xfrm>
        </p:spPr>
        <p:txBody>
          <a:bodyPr>
            <a:normAutofit/>
          </a:bodyPr>
          <a:lstStyle/>
          <a:p>
            <a:r>
              <a:rPr lang="en-US" sz="2000" dirty="0"/>
              <a:t>Jevons and </a:t>
            </a:r>
            <a:r>
              <a:rPr lang="en-US" sz="2000" dirty="0" err="1"/>
              <a:t>Walras</a:t>
            </a:r>
            <a:r>
              <a:rPr lang="en-US" sz="2000" dirty="0"/>
              <a:t> viewed utility as a </a:t>
            </a:r>
            <a:r>
              <a:rPr lang="en-US" sz="2000" b="1" dirty="0"/>
              <a:t>quantity</a:t>
            </a:r>
            <a:r>
              <a:rPr lang="en-US" sz="2000" dirty="0"/>
              <a:t> of satisfaction received from goods, which could be added up and compared between individuals.</a:t>
            </a:r>
          </a:p>
          <a:p>
            <a:pPr>
              <a:buNone/>
            </a:pPr>
            <a:r>
              <a:rPr lang="en-US" sz="2000" dirty="0"/>
              <a:t> </a:t>
            </a:r>
          </a:p>
          <a:p>
            <a:r>
              <a:rPr lang="en-US" sz="2000" dirty="0"/>
              <a:t>Menger viewed utility as the result of an individual actor’s </a:t>
            </a:r>
            <a:r>
              <a:rPr lang="en-US" sz="2000" b="1" dirty="0"/>
              <a:t>judgment</a:t>
            </a:r>
            <a:r>
              <a:rPr lang="en-US" sz="2000" dirty="0"/>
              <a:t> about the importance of concrete goods in satisfying his wants and improving his or her well-being.</a:t>
            </a:r>
          </a:p>
          <a:p>
            <a:pPr>
              <a:buNone/>
            </a:pPr>
            <a:endParaRPr lang="en-US" sz="2000" dirty="0"/>
          </a:p>
          <a:p>
            <a:r>
              <a:rPr lang="en-US" sz="2000" dirty="0"/>
              <a:t>For Menger utilities or satisfactions are </a:t>
            </a:r>
            <a:r>
              <a:rPr lang="en-US" sz="2000" b="1" dirty="0"/>
              <a:t>ranked </a:t>
            </a:r>
            <a:r>
              <a:rPr lang="en-US" sz="2000" dirty="0"/>
              <a:t>when choosing: </a:t>
            </a:r>
          </a:p>
          <a:p>
            <a:pPr marL="857250" lvl="1" indent="-457200">
              <a:buNone/>
            </a:pPr>
            <a:r>
              <a:rPr lang="en-US" sz="2000" dirty="0"/>
              <a:t>1</a:t>
            </a:r>
            <a:r>
              <a:rPr lang="en-US" sz="2000" baseline="30000" dirty="0"/>
              <a:t>st</a:t>
            </a:r>
            <a:r>
              <a:rPr lang="en-US" sz="2000" dirty="0"/>
              <a:t>   bottle of water </a:t>
            </a:r>
          </a:p>
          <a:p>
            <a:pPr marL="857250" lvl="1" indent="-457200">
              <a:buNone/>
            </a:pPr>
            <a:r>
              <a:rPr lang="en-US" sz="2000" dirty="0"/>
              <a:t>2</a:t>
            </a:r>
            <a:r>
              <a:rPr lang="en-US" sz="2000" baseline="30000" dirty="0"/>
              <a:t>nd</a:t>
            </a:r>
            <a:r>
              <a:rPr lang="en-US" sz="2000" dirty="0"/>
              <a:t>  can of Coke </a:t>
            </a:r>
          </a:p>
          <a:p>
            <a:pPr marL="857250" lvl="1" indent="-457200">
              <a:buNone/>
            </a:pPr>
            <a:r>
              <a:rPr lang="en-US" sz="2000" dirty="0"/>
              <a:t>3</a:t>
            </a:r>
            <a:r>
              <a:rPr lang="en-US" sz="2000" baseline="30000" dirty="0"/>
              <a:t>rd</a:t>
            </a:r>
            <a:r>
              <a:rPr lang="en-US" sz="2000" dirty="0"/>
              <a:t>  granola bar</a:t>
            </a:r>
          </a:p>
        </p:txBody>
      </p:sp>
    </p:spTree>
  </p:cSld>
  <p:clrMapOvr>
    <a:masterClrMapping/>
  </p:clrMapOvr>
  <p:transition>
    <p:pull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err="1"/>
              <a:t>Menger’s</a:t>
            </a:r>
            <a:r>
              <a:rPr lang="en-US" sz="3200" dirty="0"/>
              <a:t> Achievement</a:t>
            </a:r>
          </a:p>
        </p:txBody>
      </p:sp>
      <p:sp>
        <p:nvSpPr>
          <p:cNvPr id="3" name="Content Placeholder 2"/>
          <p:cNvSpPr>
            <a:spLocks noGrp="1"/>
          </p:cNvSpPr>
          <p:nvPr>
            <p:ph idx="1"/>
          </p:nvPr>
        </p:nvSpPr>
        <p:spPr>
          <a:xfrm>
            <a:off x="457200" y="1371600"/>
            <a:ext cx="8229600" cy="4754563"/>
          </a:xfrm>
        </p:spPr>
        <p:txBody>
          <a:bodyPr>
            <a:normAutofit/>
          </a:bodyPr>
          <a:lstStyle/>
          <a:p>
            <a:r>
              <a:rPr lang="en-US" sz="2400" dirty="0"/>
              <a:t>Menger discovered much more than the principle of marginal utility—he developed an entire system of economics based on </a:t>
            </a:r>
            <a:r>
              <a:rPr lang="en-US" sz="2400" b="1" dirty="0"/>
              <a:t>subjective value</a:t>
            </a:r>
            <a:r>
              <a:rPr lang="en-US" sz="2400" dirty="0"/>
              <a:t> and </a:t>
            </a:r>
            <a:r>
              <a:rPr lang="en-US" sz="2400" b="1" dirty="0"/>
              <a:t>individual choice.  </a:t>
            </a:r>
            <a:endParaRPr lang="en-US" sz="2400" dirty="0"/>
          </a:p>
          <a:p>
            <a:pPr>
              <a:buNone/>
            </a:pPr>
            <a:endParaRPr lang="en-US" sz="2400" dirty="0"/>
          </a:p>
          <a:p>
            <a:r>
              <a:rPr lang="en-US" sz="2400" dirty="0"/>
              <a:t>Menger was creative genius.  He drew on many different influences but his vision of </a:t>
            </a:r>
            <a:r>
              <a:rPr lang="en-US" sz="2400" b="1" dirty="0"/>
              <a:t> </a:t>
            </a:r>
            <a:r>
              <a:rPr lang="en-US" sz="2400" dirty="0"/>
              <a:t>the economy as the systematic outcome of humans striving to satisfy their wants was unique  and revolutionary.   </a:t>
            </a:r>
          </a:p>
        </p:txBody>
      </p:sp>
    </p:spTree>
  </p:cSld>
  <p:clrMapOvr>
    <a:masterClrMapping/>
  </p:clrMapOvr>
  <p:transition>
    <p:pull dir="d"/>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3210</TotalTime>
  <Words>1884</Words>
  <Application>Microsoft Office PowerPoint</Application>
  <PresentationFormat>On-screen Show (4:3)</PresentationFormat>
  <Paragraphs>178</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Wingdings</vt:lpstr>
      <vt:lpstr>Office Theme</vt:lpstr>
      <vt:lpstr>THE BIRTH OF THE AUSTRIAN SCHOOL</vt:lpstr>
      <vt:lpstr>The Marginalist Revolution</vt:lpstr>
      <vt:lpstr>Marginal Utility</vt:lpstr>
      <vt:lpstr> William Stanley Jevons</vt:lpstr>
      <vt:lpstr>Leon Walras</vt:lpstr>
      <vt:lpstr>Carl Menger</vt:lpstr>
      <vt:lpstr>Notable Modern Austrian</vt:lpstr>
      <vt:lpstr>Menger versus Jevons and Walras</vt:lpstr>
      <vt:lpstr>Menger’s Achievement</vt:lpstr>
      <vt:lpstr>Menger: Founder of the Austrian School</vt:lpstr>
      <vt:lpstr>Menger: Founder of the Austrian School</vt:lpstr>
      <vt:lpstr>Classical Economics 1776-1871</vt:lpstr>
      <vt:lpstr>Contributions of Classical School</vt:lpstr>
      <vt:lpstr>The Main Flaw in Classical Economics</vt:lpstr>
      <vt:lpstr>The Paradox of Value</vt:lpstr>
      <vt:lpstr>Diamonds and Water</vt:lpstr>
      <vt:lpstr>The Erroneous Solution of the Classical Economists</vt:lpstr>
      <vt:lpstr>Menger’s Aim:  A Realistic Price Theory</vt:lpstr>
      <vt:lpstr>Causal-Realist Economics</vt:lpstr>
      <vt:lpstr>So What Is Economics All About?</vt:lpstr>
      <vt:lpstr>Menger on Action and Causation</vt:lpstr>
      <vt:lpstr>Subjective and Objective Elements of Action</vt:lpstr>
      <vt:lpstr>Menger’s Theory of a Good</vt:lpstr>
      <vt:lpstr>Menger and Economizing</vt:lpstr>
      <vt:lpstr>Value and the Law of Marginal Utility</vt:lpstr>
      <vt:lpstr>Crusoe’s Value Scale for Sacks of Wheat</vt:lpstr>
      <vt:lpstr>Short Quiz</vt:lpstr>
      <vt:lpstr>The Orders of Goods and the Production Structure</vt:lpstr>
      <vt:lpstr>Menger’s Law of Imputation</vt:lpstr>
      <vt:lpstr>Causality, Production, and Value Imputation</vt:lpstr>
      <vt:lpstr>Analysis of Exchange</vt:lpstr>
      <vt:lpstr>Analysis of Exchange</vt:lpstr>
      <vt:lpstr>The Law of Marginal Productivity </vt:lpstr>
      <vt:lpstr>Menger’s Solution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BIRTH OF THE AUSTRIAN SCHOOL</dc:title>
  <dc:creator>Joe</dc:creator>
  <cp:lastModifiedBy>Joseph Salerno</cp:lastModifiedBy>
  <cp:revision>139</cp:revision>
  <cp:lastPrinted>2025-07-16T21:09:49Z</cp:lastPrinted>
  <dcterms:created xsi:type="dcterms:W3CDTF">2014-07-16T20:45:02Z</dcterms:created>
  <dcterms:modified xsi:type="dcterms:W3CDTF">2025-07-20T23:47:21Z</dcterms:modified>
</cp:coreProperties>
</file>