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77" r:id="rId4"/>
    <p:sldId id="264" r:id="rId5"/>
    <p:sldId id="263" r:id="rId6"/>
    <p:sldId id="267" r:id="rId7"/>
    <p:sldId id="265" r:id="rId8"/>
    <p:sldId id="266" r:id="rId9"/>
    <p:sldId id="268" r:id="rId10"/>
    <p:sldId id="269" r:id="rId11"/>
    <p:sldId id="281" r:id="rId12"/>
    <p:sldId id="280" r:id="rId13"/>
    <p:sldId id="258" r:id="rId14"/>
    <p:sldId id="283" r:id="rId15"/>
    <p:sldId id="261" r:id="rId16"/>
    <p:sldId id="262" r:id="rId17"/>
    <p:sldId id="287" r:id="rId18"/>
    <p:sldId id="271" r:id="rId19"/>
    <p:sldId id="284" r:id="rId20"/>
    <p:sldId id="285" r:id="rId21"/>
    <p:sldId id="260" r:id="rId22"/>
    <p:sldId id="286" r:id="rId23"/>
    <p:sldId id="273" r:id="rId24"/>
    <p:sldId id="276" r:id="rId25"/>
    <p:sldId id="274" r:id="rId26"/>
    <p:sldId id="275" r:id="rId27"/>
    <p:sldId id="257" r:id="rId28"/>
    <p:sldId id="278" r:id="rId29"/>
    <p:sldId id="279" r:id="rId30"/>
    <p:sldId id="282" r:id="rId3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05D3B-B47E-4726-94A1-610B4BABB8EB}" type="datetimeFigureOut">
              <a:rPr lang="en-US" smtClean="0"/>
              <a:pPr/>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F54A3-E476-46BA-98B1-585A451353C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05D3B-B47E-4726-94A1-610B4BABB8EB}" type="datetimeFigureOut">
              <a:rPr lang="en-US" smtClean="0"/>
              <a:pPr/>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F54A3-E476-46BA-98B1-585A451353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05D3B-B47E-4726-94A1-610B4BABB8EB}" type="datetimeFigureOut">
              <a:rPr lang="en-US" smtClean="0"/>
              <a:pPr/>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F54A3-E476-46BA-98B1-585A451353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05D3B-B47E-4726-94A1-610B4BABB8EB}" type="datetimeFigureOut">
              <a:rPr lang="en-US" smtClean="0"/>
              <a:pPr/>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F54A3-E476-46BA-98B1-585A451353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05D3B-B47E-4726-94A1-610B4BABB8EB}" type="datetimeFigureOut">
              <a:rPr lang="en-US" smtClean="0"/>
              <a:pPr/>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F54A3-E476-46BA-98B1-585A451353C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05D3B-B47E-4726-94A1-610B4BABB8EB}" type="datetimeFigureOut">
              <a:rPr lang="en-US" smtClean="0"/>
              <a:pPr/>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1F54A3-E476-46BA-98B1-585A451353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05D3B-B47E-4726-94A1-610B4BABB8EB}" type="datetimeFigureOut">
              <a:rPr lang="en-US" smtClean="0"/>
              <a:pPr/>
              <a:t>7/21/2025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1F54A3-E476-46BA-98B1-585A451353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05D3B-B47E-4726-94A1-610B4BABB8EB}" type="datetimeFigureOut">
              <a:rPr lang="en-US" smtClean="0"/>
              <a:pPr/>
              <a:t>7/21/2025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1F54A3-E476-46BA-98B1-585A451353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05D3B-B47E-4726-94A1-610B4BABB8EB}" type="datetimeFigureOut">
              <a:rPr lang="en-US" smtClean="0"/>
              <a:pPr/>
              <a:t>7/21/2025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1F54A3-E476-46BA-98B1-585A451353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05D3B-B47E-4726-94A1-610B4BABB8EB}" type="datetimeFigureOut">
              <a:rPr lang="en-US" smtClean="0"/>
              <a:pPr/>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1F54A3-E476-46BA-98B1-585A451353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05D3B-B47E-4726-94A1-610B4BABB8EB}" type="datetimeFigureOut">
              <a:rPr lang="en-US" smtClean="0"/>
              <a:pPr/>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1F54A3-E476-46BA-98B1-585A451353C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05D3B-B47E-4726-94A1-610B4BABB8EB}" type="datetimeFigureOut">
              <a:rPr lang="en-US" smtClean="0"/>
              <a:pPr/>
              <a:t>7/21/2025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1F54A3-E476-46BA-98B1-585A451353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Calculation and Socialism</a:t>
            </a:r>
          </a:p>
        </p:txBody>
      </p:sp>
      <p:sp>
        <p:nvSpPr>
          <p:cNvPr id="5" name="Subtitle 4"/>
          <p:cNvSpPr>
            <a:spLocks noGrp="1"/>
          </p:cNvSpPr>
          <p:nvPr>
            <p:ph type="subTitle" idx="1"/>
          </p:nvPr>
        </p:nvSpPr>
        <p:spPr/>
        <p:txBody>
          <a:bodyPr/>
          <a:lstStyle/>
          <a:p>
            <a:r>
              <a:rPr lang="en-US" dirty="0">
                <a:solidFill>
                  <a:schemeClr val="tx1"/>
                </a:solidFill>
              </a:rPr>
              <a:t>Mises University 2025</a:t>
            </a:r>
          </a:p>
          <a:p>
            <a:r>
              <a:rPr lang="en-US" dirty="0">
                <a:solidFill>
                  <a:schemeClr val="tx1"/>
                </a:solidFill>
              </a:rPr>
              <a:t>Joseph T. Salerno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a:t>Fourier’s Ramblings—2 </a:t>
            </a:r>
          </a:p>
        </p:txBody>
      </p:sp>
      <p:sp>
        <p:nvSpPr>
          <p:cNvPr id="3" name="Content Placeholder 2"/>
          <p:cNvSpPr>
            <a:spLocks noGrp="1"/>
          </p:cNvSpPr>
          <p:nvPr>
            <p:ph idx="1"/>
          </p:nvPr>
        </p:nvSpPr>
        <p:spPr>
          <a:xfrm>
            <a:off x="457200" y="1295400"/>
            <a:ext cx="8229600" cy="4830763"/>
          </a:xfrm>
        </p:spPr>
        <p:txBody>
          <a:bodyPr>
            <a:normAutofit/>
          </a:bodyPr>
          <a:lstStyle/>
          <a:p>
            <a:r>
              <a:rPr lang="en-US" sz="2400" dirty="0"/>
              <a:t>Fourier detailed the  changes accompanying  “harmony”: </a:t>
            </a:r>
          </a:p>
          <a:p>
            <a:pPr marL="457200" indent="-457200">
              <a:buFont typeface="+mj-lt"/>
              <a:buAutoNum type="arabicPeriod"/>
            </a:pPr>
            <a:endParaRPr lang="en-US" sz="2000" dirty="0"/>
          </a:p>
          <a:p>
            <a:pPr marL="457200" indent="-457200">
              <a:buFont typeface="+mj-lt"/>
              <a:buAutoNum type="arabicPeriod"/>
            </a:pPr>
            <a:r>
              <a:rPr lang="en-US" sz="2000" dirty="0"/>
              <a:t>six new moons would replace the one in existence. </a:t>
            </a:r>
          </a:p>
          <a:p>
            <a:pPr marL="457200" indent="-457200">
              <a:buFont typeface="+mj-lt"/>
              <a:buAutoNum type="arabicPeriod"/>
            </a:pPr>
            <a:r>
              <a:rPr lang="en-US" sz="2000" dirty="0"/>
              <a:t>a halo, showering gentle dew would circle the north pole.</a:t>
            </a:r>
          </a:p>
          <a:p>
            <a:pPr marL="457200" indent="-457200">
              <a:buFont typeface="+mj-lt"/>
              <a:buAutoNum type="arabicPeriod"/>
            </a:pPr>
            <a:r>
              <a:rPr lang="en-US" sz="2000" dirty="0"/>
              <a:t>the seas would turn to Kool-Aid.</a:t>
            </a:r>
          </a:p>
          <a:p>
            <a:pPr marL="457200" indent="-457200">
              <a:buFont typeface="+mj-lt"/>
              <a:buAutoNum type="arabicPeriod"/>
            </a:pPr>
            <a:r>
              <a:rPr lang="en-US" sz="2000" dirty="0"/>
              <a:t>all violent or repulsive beasts would be replaced by their opposites [and] would be commonplace and serviceable to mankind.  </a:t>
            </a:r>
            <a:r>
              <a:rPr lang="en-US" sz="2000" dirty="0">
                <a:solidFill>
                  <a:srgbClr val="C00000"/>
                </a:solidFill>
              </a:rPr>
              <a:t>Anti-lions would offer themselves to humans to be ridden and roasted anti-chickens would fly into human mouths.  </a:t>
            </a:r>
          </a:p>
          <a:p>
            <a:pPr marL="457200" indent="-457200">
              <a:buFont typeface="+mj-lt"/>
              <a:buAutoNum type="arabicPeriod"/>
            </a:pPr>
            <a:r>
              <a:rPr lang="en-US" sz="2000" dirty="0"/>
              <a:t>The human lifespan in the harmonic stage would stretch to 144 years and 5/6 of this time would be devoted to the unrestrained pursuit of sexual love.  [Free love a part of almost all Utopian schemes]</a:t>
            </a:r>
            <a:endParaRPr lang="en-US"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Response of the Classical Economists</a:t>
            </a:r>
          </a:p>
        </p:txBody>
      </p:sp>
      <p:sp>
        <p:nvSpPr>
          <p:cNvPr id="3" name="Content Placeholder 2"/>
          <p:cNvSpPr>
            <a:spLocks noGrp="1"/>
          </p:cNvSpPr>
          <p:nvPr>
            <p:ph idx="1"/>
          </p:nvPr>
        </p:nvSpPr>
        <p:spPr/>
        <p:txBody>
          <a:bodyPr>
            <a:normAutofit/>
          </a:bodyPr>
          <a:lstStyle/>
          <a:p>
            <a:r>
              <a:rPr lang="en-US" sz="2000" dirty="0"/>
              <a:t>The incentive problem:  “Who will take out the garbage under socialism?”  The price system provides the needed incentives through the profit and loss mechanism (supply and demand) to supply the right goods in the right amounts (“invisible” hand)</a:t>
            </a:r>
          </a:p>
          <a:p>
            <a:endParaRPr lang="en-US" sz="2000" dirty="0"/>
          </a:p>
          <a:p>
            <a:r>
              <a:rPr lang="en-US" sz="2000" dirty="0"/>
              <a:t>Socialist answer: “The New Socialist Man” would work for the community welfare and not monetary profit.</a:t>
            </a:r>
          </a:p>
          <a:p>
            <a:endParaRPr lang="en-US" sz="2000" dirty="0"/>
          </a:p>
          <a:p>
            <a:r>
              <a:rPr lang="en-US" sz="2000" dirty="0"/>
              <a:t>Both sides implicitly assumed that if the incentive problem could be solved socialism would be as productive as capitalism.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a:t>Marx’s Brilliant Polemical Ploy</a:t>
            </a:r>
          </a:p>
        </p:txBody>
      </p:sp>
      <p:sp>
        <p:nvSpPr>
          <p:cNvPr id="3" name="Content Placeholder 2"/>
          <p:cNvSpPr>
            <a:spLocks noGrp="1"/>
          </p:cNvSpPr>
          <p:nvPr>
            <p:ph idx="1"/>
          </p:nvPr>
        </p:nvSpPr>
        <p:spPr>
          <a:xfrm>
            <a:off x="457200" y="1219200"/>
            <a:ext cx="8229600" cy="4906963"/>
          </a:xfrm>
        </p:spPr>
        <p:txBody>
          <a:bodyPr/>
          <a:lstStyle/>
          <a:p>
            <a:r>
              <a:rPr lang="en-US" sz="2400" dirty="0"/>
              <a:t>Marx realized the harm that the crazy </a:t>
            </a:r>
            <a:r>
              <a:rPr lang="en-US" sz="2400" dirty="0" err="1"/>
              <a:t>scribblings</a:t>
            </a:r>
            <a:r>
              <a:rPr lang="en-US" sz="2400" dirty="0"/>
              <a:t> of the Utopian Socialists did to the socialist cause.</a:t>
            </a:r>
          </a:p>
          <a:p>
            <a:r>
              <a:rPr lang="en-US" sz="2400" dirty="0"/>
              <a:t>He devised the doctrine of “Scientific Socialism” to counter them:</a:t>
            </a:r>
          </a:p>
          <a:p>
            <a:pPr marL="914400" lvl="1" indent="-457200">
              <a:buFont typeface="+mj-lt"/>
              <a:buAutoNum type="arabicPeriod"/>
            </a:pPr>
            <a:r>
              <a:rPr lang="en-US" sz="2000" dirty="0"/>
              <a:t>The “inexorable laws of history” dictated that socialism would replace capitalism just as capitalism had replaced feudalism and feudalism had replaced classical slave societies.</a:t>
            </a:r>
          </a:p>
          <a:p>
            <a:pPr marL="914400" lvl="1" indent="-457200">
              <a:buFont typeface="+mj-lt"/>
              <a:buAutoNum type="arabicPeriod"/>
            </a:pPr>
            <a:r>
              <a:rPr lang="en-US" sz="2000" dirty="0"/>
              <a:t>Therefore it was unscientific to speculate about what a future socialist society would look like  or to try to speed up its arrival.</a:t>
            </a:r>
          </a:p>
          <a:p>
            <a:r>
              <a:rPr lang="en-US" sz="2400" dirty="0"/>
              <a:t>Marx’s writings, therefore, were mainly a critique of capitalism and its “contradictions.” (</a:t>
            </a:r>
            <a:r>
              <a:rPr lang="en-US" sz="2400" i="1" dirty="0"/>
              <a:t>Das </a:t>
            </a:r>
            <a:r>
              <a:rPr lang="en-US" sz="2400" i="1" dirty="0" err="1"/>
              <a:t>Kapital</a:t>
            </a:r>
            <a:r>
              <a:rPr lang="en-US" sz="24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a:t>Mises’s Impossibility Thesis</a:t>
            </a:r>
          </a:p>
        </p:txBody>
      </p:sp>
      <p:sp>
        <p:nvSpPr>
          <p:cNvPr id="3" name="Content Placeholder 2"/>
          <p:cNvSpPr>
            <a:spLocks noGrp="1"/>
          </p:cNvSpPr>
          <p:nvPr>
            <p:ph idx="1"/>
          </p:nvPr>
        </p:nvSpPr>
        <p:spPr>
          <a:xfrm>
            <a:off x="457200" y="1143000"/>
            <a:ext cx="8229600" cy="4983163"/>
          </a:xfrm>
        </p:spPr>
        <p:txBody>
          <a:bodyPr>
            <a:normAutofit/>
          </a:bodyPr>
          <a:lstStyle/>
          <a:p>
            <a:pPr>
              <a:lnSpc>
                <a:spcPct val="120000"/>
              </a:lnSpc>
            </a:pPr>
            <a:endParaRPr lang="en-US" sz="2400" dirty="0"/>
          </a:p>
          <a:p>
            <a:pPr>
              <a:lnSpc>
                <a:spcPct val="120000"/>
              </a:lnSpc>
            </a:pPr>
            <a:r>
              <a:rPr lang="en-US" sz="2400" dirty="0"/>
              <a:t>In a developed industrial economy with complicated production processes and many different kinds of capital goods, the rational allocation of resources is impossible without economic calculation using actual market prices.   </a:t>
            </a:r>
            <a:r>
              <a:rPr lang="en-US" sz="2400" b="1" dirty="0"/>
              <a:t>A socialist economy is </a:t>
            </a:r>
            <a:r>
              <a:rPr lang="en-US" sz="2400" b="1" i="1" dirty="0"/>
              <a:t>impossible</a:t>
            </a:r>
            <a:r>
              <a:rPr lang="en-US" sz="2400" b="1" dirty="0"/>
              <a:t> because it cannot generate prices for capital goods and natural resources</a:t>
            </a:r>
            <a:r>
              <a:rPr lang="en-US" sz="2600" b="1" dirty="0"/>
              <a:t>.</a:t>
            </a:r>
          </a:p>
          <a:p>
            <a:pPr>
              <a:buNone/>
            </a:pPr>
            <a:r>
              <a:rPr lang="en-US" sz="2600" dirty="0"/>
              <a: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a:t>Mises’s Argument</a:t>
            </a:r>
          </a:p>
        </p:txBody>
      </p:sp>
      <p:sp>
        <p:nvSpPr>
          <p:cNvPr id="3" name="Content Placeholder 2"/>
          <p:cNvSpPr>
            <a:spLocks noGrp="1"/>
          </p:cNvSpPr>
          <p:nvPr>
            <p:ph idx="1"/>
          </p:nvPr>
        </p:nvSpPr>
        <p:spPr>
          <a:xfrm>
            <a:off x="457200" y="1295400"/>
            <a:ext cx="8229600" cy="4830763"/>
          </a:xfrm>
        </p:spPr>
        <p:txBody>
          <a:bodyPr>
            <a:normAutofit/>
          </a:bodyPr>
          <a:lstStyle/>
          <a:p>
            <a:pPr marL="971550" lvl="1" indent="-514350">
              <a:buFont typeface="+mj-lt"/>
              <a:buAutoNum type="arabicPeriod"/>
            </a:pPr>
            <a:r>
              <a:rPr lang="en-US" sz="2000" dirty="0"/>
              <a:t>Socialism abolishes private property in capital goods and natural resources.  </a:t>
            </a:r>
          </a:p>
          <a:p>
            <a:pPr marL="971550" lvl="1" indent="-514350">
              <a:buFont typeface="+mj-lt"/>
              <a:buAutoNum type="arabicPeriod"/>
            </a:pPr>
            <a:r>
              <a:rPr lang="en-US" sz="2000" dirty="0"/>
              <a:t>Since the socialist State is sole owner of the material factors of production, they can no longer be exchanged.  </a:t>
            </a:r>
          </a:p>
          <a:p>
            <a:pPr marL="971550" lvl="1" indent="-514350">
              <a:buFont typeface="+mj-lt"/>
              <a:buAutoNum type="arabicPeriod"/>
            </a:pPr>
            <a:r>
              <a:rPr lang="en-US" sz="2000" dirty="0"/>
              <a:t>Without exchange there can be no market prices.  </a:t>
            </a:r>
          </a:p>
          <a:p>
            <a:pPr marL="971550" lvl="1" indent="-514350">
              <a:buFont typeface="+mj-lt"/>
              <a:buAutoNum type="arabicPeriod"/>
            </a:pPr>
            <a:r>
              <a:rPr lang="en-US" sz="2000" dirty="0"/>
              <a:t>Under socialism, therefore, the State cannot calculate the costs of production for the goods its produces.  </a:t>
            </a:r>
          </a:p>
          <a:p>
            <a:pPr marL="971550" lvl="1" indent="-514350">
              <a:buFont typeface="+mj-lt"/>
              <a:buAutoNum type="arabicPeriod"/>
            </a:pPr>
            <a:r>
              <a:rPr lang="en-US" sz="2000" dirty="0"/>
              <a:t>Without calculation of profit and loss,  socialist planners  cannot know the most valuable uses of scarce resources and therefore a socialist </a:t>
            </a:r>
            <a:r>
              <a:rPr lang="en-US" sz="2000" i="1" dirty="0"/>
              <a:t>economy</a:t>
            </a:r>
            <a:r>
              <a:rPr lang="en-US" sz="2000" dirty="0"/>
              <a:t> is impossible</a:t>
            </a:r>
            <a:endParaRPr lang="en-US" sz="2000" b="1"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a:t>The Essence of Socialism</a:t>
            </a:r>
          </a:p>
        </p:txBody>
      </p:sp>
      <p:sp>
        <p:nvSpPr>
          <p:cNvPr id="3" name="Content Placeholder 2"/>
          <p:cNvSpPr>
            <a:spLocks noGrp="1"/>
          </p:cNvSpPr>
          <p:nvPr>
            <p:ph idx="1"/>
          </p:nvPr>
        </p:nvSpPr>
        <p:spPr>
          <a:xfrm>
            <a:off x="457200" y="1219200"/>
            <a:ext cx="8229600" cy="4906963"/>
          </a:xfrm>
        </p:spPr>
        <p:txBody>
          <a:bodyPr>
            <a:normAutofit/>
          </a:bodyPr>
          <a:lstStyle/>
          <a:p>
            <a:pPr>
              <a:lnSpc>
                <a:spcPct val="150000"/>
              </a:lnSpc>
            </a:pPr>
            <a:r>
              <a:rPr lang="en-US" sz="2000" b="1" dirty="0">
                <a:solidFill>
                  <a:srgbClr val="7030A0"/>
                </a:solidFill>
              </a:rPr>
              <a:t>“The essential mark of socialism is that </a:t>
            </a:r>
            <a:r>
              <a:rPr lang="en-US" sz="2000" b="1" i="1" dirty="0">
                <a:solidFill>
                  <a:srgbClr val="7030A0"/>
                </a:solidFill>
              </a:rPr>
              <a:t>one will</a:t>
            </a:r>
            <a:r>
              <a:rPr lang="en-US" sz="2000" b="1" dirty="0">
                <a:solidFill>
                  <a:srgbClr val="7030A0"/>
                </a:solidFill>
              </a:rPr>
              <a:t> alone acts</a:t>
            </a:r>
            <a:r>
              <a:rPr lang="en-US" sz="2000" dirty="0">
                <a:solidFill>
                  <a:srgbClr val="7030A0"/>
                </a:solidFill>
              </a:rPr>
              <a:t>. </a:t>
            </a:r>
            <a:r>
              <a:rPr lang="en-US" sz="2000" dirty="0"/>
              <a:t>It is immaterial whose will it is. . . . The main thing is that the employment of all factors of production is directed by one agency only. One will alone chooses, decides, directs, acts, gives orders. The distinctive mark of socialism is the oneness and indivisibility of the will directing all production activities within the whole social system. (</a:t>
            </a:r>
            <a:r>
              <a:rPr lang="en-US" sz="2000" b="1" dirty="0"/>
              <a:t>Ludwig von Mises, Human Action, pp. 691-92)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a:t>The Preconditions of Economic Calculation</a:t>
            </a:r>
          </a:p>
        </p:txBody>
      </p:sp>
      <p:sp>
        <p:nvSpPr>
          <p:cNvPr id="3" name="Content Placeholder 2"/>
          <p:cNvSpPr>
            <a:spLocks noGrp="1"/>
          </p:cNvSpPr>
          <p:nvPr>
            <p:ph idx="1"/>
          </p:nvPr>
        </p:nvSpPr>
        <p:spPr>
          <a:xfrm>
            <a:off x="457200" y="1447800"/>
            <a:ext cx="8229600" cy="4678363"/>
          </a:xfrm>
        </p:spPr>
        <p:txBody>
          <a:bodyPr>
            <a:normAutofit/>
          </a:bodyPr>
          <a:lstStyle/>
          <a:p>
            <a:pPr marL="514350" indent="-514350">
              <a:buFont typeface="+mj-lt"/>
              <a:buAutoNum type="arabicPeriod"/>
            </a:pPr>
            <a:r>
              <a:rPr lang="en-US" sz="2400" dirty="0"/>
              <a:t>private property in all stages of goods, including  capital goods of every kind.</a:t>
            </a:r>
          </a:p>
          <a:p>
            <a:pPr marL="514350" indent="-514350">
              <a:buFont typeface="+mj-lt"/>
              <a:buAutoNum type="arabicPeriod"/>
            </a:pPr>
            <a:r>
              <a:rPr lang="en-US" sz="2400" dirty="0"/>
              <a:t>freedom to exchange all kinds of goods and services.</a:t>
            </a:r>
          </a:p>
          <a:p>
            <a:pPr marL="514350" indent="-514350">
              <a:buFont typeface="+mj-lt"/>
              <a:buAutoNum type="arabicPeriod"/>
            </a:pPr>
            <a:r>
              <a:rPr lang="en-US" sz="2400" dirty="0"/>
              <a:t>sound money—i.e., a money whose value is independent of political influence, such as gold.</a:t>
            </a:r>
          </a:p>
          <a:p>
            <a:r>
              <a:rPr lang="en-US" sz="2400" b="1" dirty="0">
                <a:solidFill>
                  <a:srgbClr val="C00000"/>
                </a:solidFill>
              </a:rPr>
              <a:t>Socialism abolishes all three of these preconditions and therefore nullifies economic calculation, division of labor, and society itself.</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94E7E-ADB7-4C65-8C8E-7CEB74BE4ACD}"/>
              </a:ext>
            </a:extLst>
          </p:cNvPr>
          <p:cNvSpPr>
            <a:spLocks noGrp="1"/>
          </p:cNvSpPr>
          <p:nvPr>
            <p:ph type="title"/>
          </p:nvPr>
        </p:nvSpPr>
        <p:spPr>
          <a:xfrm>
            <a:off x="457200" y="274638"/>
            <a:ext cx="8229600" cy="715962"/>
          </a:xfrm>
        </p:spPr>
        <p:txBody>
          <a:bodyPr>
            <a:normAutofit/>
          </a:bodyPr>
          <a:lstStyle/>
          <a:p>
            <a:r>
              <a:rPr kumimoji="0" lang="en-US" sz="3600" b="0" i="0" u="none" strike="noStrike" kern="1200" cap="none" spc="0" normalizeH="0" baseline="0" noProof="0">
                <a:ln>
                  <a:noFill/>
                </a:ln>
                <a:solidFill>
                  <a:prstClr val="black"/>
                </a:solidFill>
                <a:effectLst/>
                <a:uLnTx/>
                <a:uFillTx/>
                <a:latin typeface="Calibri"/>
                <a:ea typeface="+mj-ea"/>
                <a:cs typeface="+mj-cs"/>
              </a:rPr>
              <a:t>Production Function for a Car</a:t>
            </a:r>
            <a:endParaRPr lang="en-US" dirty="0"/>
          </a:p>
        </p:txBody>
      </p:sp>
      <p:sp>
        <p:nvSpPr>
          <p:cNvPr id="10" name="Content Placeholder 9">
            <a:extLst>
              <a:ext uri="{FF2B5EF4-FFF2-40B4-BE49-F238E27FC236}">
                <a16:creationId xmlns:a16="http://schemas.microsoft.com/office/drawing/2014/main" id="{86D05E3E-3664-445B-881A-50AB96982EC9}"/>
              </a:ext>
            </a:extLst>
          </p:cNvPr>
          <p:cNvSpPr>
            <a:spLocks noGrp="1"/>
          </p:cNvSpPr>
          <p:nvPr>
            <p:ph idx="1"/>
          </p:nvPr>
        </p:nvSpPr>
        <p:spPr>
          <a:xfrm>
            <a:off x="685800" y="1013618"/>
            <a:ext cx="8229600" cy="5234782"/>
          </a:xfr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P tons steel  + Q hrs. machine time + R hrs. unskilled labor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 S </a:t>
            </a:r>
            <a:r>
              <a:rPr kumimoji="0" lang="en-US" sz="2400" b="0" i="0" u="none" strike="noStrike" kern="1200" cap="none" spc="0" normalizeH="0" baseline="0" noProof="0" dirty="0" err="1">
                <a:ln>
                  <a:noFill/>
                </a:ln>
                <a:solidFill>
                  <a:prstClr val="black"/>
                </a:solidFill>
                <a:effectLst/>
                <a:uLnTx/>
                <a:uFillTx/>
                <a:latin typeface="Calibri"/>
                <a:ea typeface="+mn-ea"/>
                <a:cs typeface="+mn-cs"/>
              </a:rPr>
              <a:t>hrs</a:t>
            </a:r>
            <a:r>
              <a:rPr kumimoji="0" lang="en-US" sz="2400" b="0" i="0" u="none" strike="noStrike" kern="1200" cap="none" spc="0" normalizeH="0" baseline="0" noProof="0" dirty="0">
                <a:ln>
                  <a:noFill/>
                </a:ln>
                <a:solidFill>
                  <a:prstClr val="black"/>
                </a:solidFill>
                <a:effectLst/>
                <a:uLnTx/>
                <a:uFillTx/>
                <a:latin typeface="Calibri"/>
                <a:ea typeface="+mn-ea"/>
                <a:cs typeface="+mn-cs"/>
              </a:rPr>
              <a:t> engineering labor + T sq. ft. factory space + U kilowatt hrs. electricity +  V gallons paint + . . . = Cadillac CT5-V </a:t>
            </a:r>
            <a:r>
              <a:rPr kumimoji="0" lang="en-US" sz="2400" b="0" i="0" u="none" strike="noStrike" kern="1200" cap="none" spc="0" normalizeH="0" baseline="0" noProof="0" dirty="0" err="1">
                <a:ln>
                  <a:noFill/>
                </a:ln>
                <a:solidFill>
                  <a:prstClr val="black"/>
                </a:solidFill>
                <a:effectLst/>
                <a:uLnTx/>
                <a:uFillTx/>
                <a:latin typeface="Calibri"/>
                <a:ea typeface="+mn-ea"/>
                <a:cs typeface="+mn-cs"/>
              </a:rPr>
              <a:t>Blackwing</a:t>
            </a:r>
            <a:endParaRPr lang="en-US" dirty="0"/>
          </a:p>
        </p:txBody>
      </p:sp>
      <p:pic>
        <p:nvPicPr>
          <p:cNvPr id="1026" name="Picture 2" descr="New 2026 Summit White Cadillac V-Series image 1">
            <a:extLst>
              <a:ext uri="{FF2B5EF4-FFF2-40B4-BE49-F238E27FC236}">
                <a16:creationId xmlns:a16="http://schemas.microsoft.com/office/drawing/2014/main" id="{08BB785B-A689-4344-23CD-2889BA37B0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590800"/>
            <a:ext cx="5105400" cy="340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822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a:t>Economic Calculation </a:t>
            </a:r>
          </a:p>
        </p:txBody>
      </p:sp>
      <p:sp>
        <p:nvSpPr>
          <p:cNvPr id="3" name="Content Placeholder 2"/>
          <p:cNvSpPr>
            <a:spLocks noGrp="1"/>
          </p:cNvSpPr>
          <p:nvPr>
            <p:ph idx="1"/>
          </p:nvPr>
        </p:nvSpPr>
        <p:spPr>
          <a:xfrm>
            <a:off x="457200" y="1371600"/>
            <a:ext cx="8229600" cy="4754563"/>
          </a:xfrm>
        </p:spPr>
        <p:txBody>
          <a:bodyPr>
            <a:normAutofit/>
          </a:bodyPr>
          <a:lstStyle/>
          <a:p>
            <a:r>
              <a:rPr lang="en-US" sz="2000" dirty="0"/>
              <a:t>How can we calculate the cost of producing this car under socialism?</a:t>
            </a:r>
          </a:p>
          <a:p>
            <a:pPr marL="0" indent="0">
              <a:buNone/>
            </a:pPr>
            <a:endParaRPr lang="en-US" sz="2000" dirty="0"/>
          </a:p>
          <a:p>
            <a:r>
              <a:rPr lang="en-US" sz="2000" dirty="0"/>
              <a:t>In the market economy all resources ( steel, engineering services, electricity) are exchanged and have market prices, so firms can calculate costs of anything.  Assume that average cost of producing the car is $60,000. Firms forecast the future sale price ($70,000 or $55,000) and make the decision to produce or not accordingly.</a:t>
            </a:r>
          </a:p>
          <a:p>
            <a:endParaRPr lang="en-US" sz="2000" dirty="0"/>
          </a:p>
          <a:p>
            <a:r>
              <a:rPr lang="en-US" sz="2000" dirty="0"/>
              <a:t>Also, calculation allows firms to determine what technology is least costly: more labor and less equipment or more computerized robotics and less labor.  Titanium, steel or fiber glass bumper?</a:t>
            </a:r>
          </a:p>
          <a:p>
            <a:endParaRPr lang="en-US" sz="2400" dirty="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17399" y="643467"/>
            <a:ext cx="8408193" cy="744836"/>
          </a:xfrm>
        </p:spPr>
        <p:txBody>
          <a:bodyPr vert="horz" lIns="91440" tIns="45720" rIns="91440" bIns="45720" rtlCol="0" anchor="ctr">
            <a:normAutofit/>
          </a:bodyPr>
          <a:lstStyle/>
          <a:p>
            <a:pPr>
              <a:lnSpc>
                <a:spcPct val="90000"/>
              </a:lnSpc>
            </a:pPr>
            <a:r>
              <a:rPr lang="en-US" sz="2800" kern="1200">
                <a:solidFill>
                  <a:schemeClr val="bg1"/>
                </a:solidFill>
                <a:latin typeface="+mj-lt"/>
                <a:ea typeface="+mj-ea"/>
                <a:cs typeface="+mj-cs"/>
              </a:rPr>
              <a:t>Calculation and Home Building in Montana</a:t>
            </a:r>
          </a:p>
        </p:txBody>
      </p:sp>
      <p:pic>
        <p:nvPicPr>
          <p:cNvPr id="4" name="Content Placeholder 3" descr="modular home in indiana.jpg"/>
          <p:cNvPicPr>
            <a:picLocks noGrp="1" noChangeAspect="1"/>
          </p:cNvPicPr>
          <p:nvPr>
            <p:ph idx="1"/>
          </p:nvPr>
        </p:nvPicPr>
        <p:blipFill>
          <a:blip r:embed="rId2" cstate="print"/>
          <a:stretch>
            <a:fillRect/>
          </a:stretch>
        </p:blipFill>
        <p:spPr>
          <a:xfrm>
            <a:off x="1056640" y="1675227"/>
            <a:ext cx="7030718" cy="439419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a:t>Mises’s Article</a:t>
            </a:r>
          </a:p>
        </p:txBody>
      </p:sp>
      <p:sp>
        <p:nvSpPr>
          <p:cNvPr id="3" name="Content Placeholder 2"/>
          <p:cNvSpPr>
            <a:spLocks noGrp="1"/>
          </p:cNvSpPr>
          <p:nvPr>
            <p:ph idx="1"/>
          </p:nvPr>
        </p:nvSpPr>
        <p:spPr>
          <a:xfrm>
            <a:off x="457200" y="1219200"/>
            <a:ext cx="8229600" cy="4906963"/>
          </a:xfrm>
          <a:ln>
            <a:solidFill>
              <a:schemeClr val="accent1"/>
            </a:solidFill>
          </a:ln>
        </p:spPr>
        <p:txBody>
          <a:bodyPr>
            <a:normAutofit lnSpcReduction="10000"/>
          </a:bodyPr>
          <a:lstStyle/>
          <a:p>
            <a:r>
              <a:rPr lang="en-US" sz="2400" dirty="0"/>
              <a:t>Ludwig von Mises, </a:t>
            </a:r>
            <a:r>
              <a:rPr lang="en-US" sz="2400" i="1" dirty="0"/>
              <a:t>Economic Calculation in a Socialist Commonwealth </a:t>
            </a:r>
            <a:r>
              <a:rPr lang="en-US" sz="2400" dirty="0"/>
              <a:t>(1920):</a:t>
            </a:r>
          </a:p>
          <a:p>
            <a:pPr>
              <a:buNone/>
            </a:pPr>
            <a:r>
              <a:rPr lang="en-US" sz="2400" dirty="0"/>
              <a:t> </a:t>
            </a:r>
          </a:p>
          <a:p>
            <a:pPr marL="971550" lvl="1" indent="-514350">
              <a:buFont typeface="+mj-lt"/>
              <a:buAutoNum type="arabicPeriod"/>
            </a:pPr>
            <a:r>
              <a:rPr lang="en-US" sz="2000" dirty="0"/>
              <a:t>destroyed the intellectual foundations                                                     of the case for socialist central planning;</a:t>
            </a:r>
          </a:p>
          <a:p>
            <a:pPr marL="971550" lvl="1" indent="-514350">
              <a:buFont typeface="+mj-lt"/>
              <a:buAutoNum type="arabicPeriod"/>
            </a:pPr>
            <a:endParaRPr lang="en-US" sz="2000" dirty="0"/>
          </a:p>
          <a:p>
            <a:pPr marL="971550" lvl="1" indent="-514350">
              <a:buFont typeface="+mj-lt"/>
              <a:buAutoNum type="arabicPeriod"/>
            </a:pPr>
            <a:r>
              <a:rPr lang="en-US" sz="2000" dirty="0"/>
              <a:t>was a revolutionary breakthrough In                                                  economic theory which demonstrated the                                                nature and function of the price system.</a:t>
            </a:r>
          </a:p>
          <a:p>
            <a:pPr marL="914400" lvl="1" indent="-457200">
              <a:buFont typeface="+mj-lt"/>
              <a:buAutoNum type="arabicPeriod"/>
            </a:pPr>
            <a:endParaRPr lang="en-US" sz="2000" dirty="0"/>
          </a:p>
          <a:p>
            <a:endParaRPr lang="en-US" sz="2400" dirty="0"/>
          </a:p>
          <a:p>
            <a:endParaRPr lang="en-US" sz="2400" dirty="0"/>
          </a:p>
          <a:p>
            <a:pPr>
              <a:buNone/>
            </a:pPr>
            <a:r>
              <a:rPr lang="en-US" sz="2400" dirty="0"/>
              <a:t>                                                                            </a:t>
            </a:r>
          </a:p>
        </p:txBody>
      </p:sp>
      <p:pic>
        <p:nvPicPr>
          <p:cNvPr id="4" name="Picture 3" descr="Economic_Calculation_in _Soc_Com.jpg"/>
          <p:cNvPicPr>
            <a:picLocks noChangeAspect="1"/>
          </p:cNvPicPr>
          <p:nvPr/>
        </p:nvPicPr>
        <p:blipFill>
          <a:blip r:embed="rId2" cstate="print"/>
          <a:stretch>
            <a:fillRect/>
          </a:stretch>
        </p:blipFill>
        <p:spPr>
          <a:xfrm>
            <a:off x="6019800" y="1981200"/>
            <a:ext cx="2286000" cy="374904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687 Miles</a:t>
            </a:r>
          </a:p>
        </p:txBody>
      </p:sp>
      <p:pic>
        <p:nvPicPr>
          <p:cNvPr id="11266" name="Picture 2" descr="Map from Omaha, Nebraska to Biddle, Montana 59314"/>
          <p:cNvPicPr>
            <a:picLocks noGrp="1" noChangeAspect="1" noChangeArrowheads="1"/>
          </p:cNvPicPr>
          <p:nvPr>
            <p:ph idx="1"/>
          </p:nvPr>
        </p:nvPicPr>
        <p:blipFill>
          <a:blip r:embed="rId2" cstate="print"/>
          <a:srcRect/>
          <a:stretch>
            <a:fillRect/>
          </a:stretch>
        </p:blipFill>
        <p:spPr bwMode="auto">
          <a:xfrm>
            <a:off x="685800" y="2190076"/>
            <a:ext cx="7924800" cy="2907649"/>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a:t>Direct Valuation in Crusoe Economy</a:t>
            </a:r>
          </a:p>
        </p:txBody>
      </p:sp>
      <p:sp>
        <p:nvSpPr>
          <p:cNvPr id="3" name="Content Placeholder 2"/>
          <p:cNvSpPr>
            <a:spLocks noGrp="1"/>
          </p:cNvSpPr>
          <p:nvPr>
            <p:ph idx="1"/>
          </p:nvPr>
        </p:nvSpPr>
        <p:spPr>
          <a:xfrm>
            <a:off x="457200" y="1295400"/>
            <a:ext cx="8229600" cy="4830763"/>
          </a:xfrm>
        </p:spPr>
        <p:txBody>
          <a:bodyPr>
            <a:normAutofit/>
          </a:bodyPr>
          <a:lstStyle/>
          <a:p>
            <a:r>
              <a:rPr lang="en-US" sz="2600" u="sng" dirty="0"/>
              <a:t>Crusoe’s Scale of Value for Allocating Labor (3 hour units)</a:t>
            </a:r>
            <a:endParaRPr lang="en-US" sz="2600" dirty="0"/>
          </a:p>
          <a:p>
            <a:pPr>
              <a:buNone/>
            </a:pPr>
            <a:r>
              <a:rPr lang="en-US" dirty="0"/>
              <a:t> </a:t>
            </a:r>
            <a:r>
              <a:rPr lang="en-US" sz="2400" dirty="0"/>
              <a:t>			1</a:t>
            </a:r>
            <a:r>
              <a:rPr lang="en-US" sz="2400" baseline="30000" dirty="0"/>
              <a:t>st</a:t>
            </a:r>
            <a:r>
              <a:rPr lang="en-US" sz="2400" dirty="0"/>
              <a:t>  2 fish </a:t>
            </a:r>
          </a:p>
          <a:p>
            <a:pPr>
              <a:buNone/>
            </a:pPr>
            <a:r>
              <a:rPr lang="en-US" sz="2400" dirty="0"/>
              <a:t> 			2</a:t>
            </a:r>
            <a:r>
              <a:rPr lang="en-US" sz="2400" baseline="30000" dirty="0"/>
              <a:t>nd</a:t>
            </a:r>
            <a:r>
              <a:rPr lang="en-US" sz="2400" dirty="0"/>
              <a:t>  3 lbs. wild mushrooms</a:t>
            </a:r>
          </a:p>
          <a:p>
            <a:pPr>
              <a:buNone/>
            </a:pPr>
            <a:r>
              <a:rPr lang="en-US" sz="2400" dirty="0"/>
              <a:t> 			3</a:t>
            </a:r>
            <a:r>
              <a:rPr lang="en-US" sz="2400" baseline="30000" dirty="0"/>
              <a:t>rd</a:t>
            </a:r>
            <a:r>
              <a:rPr lang="en-US" sz="2400" dirty="0"/>
              <a:t>  8 coconuts</a:t>
            </a:r>
          </a:p>
          <a:p>
            <a:pPr>
              <a:buNone/>
            </a:pPr>
            <a:r>
              <a:rPr lang="en-US" sz="2400" dirty="0"/>
              <a:t> 			4</a:t>
            </a:r>
            <a:r>
              <a:rPr lang="en-US" sz="2400" baseline="30000" dirty="0"/>
              <a:t>th</a:t>
            </a:r>
            <a:r>
              <a:rPr lang="en-US" sz="2400" dirty="0"/>
              <a:t>  1 sack berries</a:t>
            </a:r>
          </a:p>
          <a:p>
            <a:pPr>
              <a:buNone/>
            </a:pPr>
            <a:endParaRPr lang="en-US" sz="2400" dirty="0"/>
          </a:p>
          <a:p>
            <a:r>
              <a:rPr lang="en-US" sz="2400" b="1" dirty="0">
                <a:solidFill>
                  <a:srgbClr val="00B050"/>
                </a:solidFill>
              </a:rPr>
              <a:t>Quick Quiz: What is the cost of producing a rabbit that requires 6 hours to hunt and catch?  Can Crusoe allocate his labor rationally without calculation using cardinal numbers?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a:t>Production in the Former USSR</a:t>
            </a:r>
          </a:p>
        </p:txBody>
      </p:sp>
      <p:sp>
        <p:nvSpPr>
          <p:cNvPr id="3" name="Content Placeholder 2"/>
          <p:cNvSpPr>
            <a:spLocks noGrp="1"/>
          </p:cNvSpPr>
          <p:nvPr>
            <p:ph idx="1"/>
          </p:nvPr>
        </p:nvSpPr>
        <p:spPr>
          <a:xfrm>
            <a:off x="457200" y="1295400"/>
            <a:ext cx="8229600" cy="4830763"/>
          </a:xfrm>
        </p:spPr>
        <p:txBody>
          <a:bodyPr/>
          <a:lstStyle/>
          <a:p>
            <a:r>
              <a:rPr lang="en-US" sz="2800" dirty="0"/>
              <a:t>Gross output planning—GOSPLAN </a:t>
            </a:r>
          </a:p>
          <a:p>
            <a:r>
              <a:rPr lang="en-US" sz="2800" dirty="0"/>
              <a:t>Problems</a:t>
            </a:r>
          </a:p>
          <a:p>
            <a:pPr lvl="1"/>
            <a:r>
              <a:rPr lang="en-US" sz="2400" dirty="0"/>
              <a:t>Difficult to specify qualities and varieties of product.</a:t>
            </a:r>
          </a:p>
          <a:p>
            <a:pPr lvl="1">
              <a:buNone/>
            </a:pPr>
            <a:endParaRPr lang="en-US" sz="2400" dirty="0"/>
          </a:p>
          <a:p>
            <a:pPr lvl="1"/>
            <a:r>
              <a:rPr lang="en-US" sz="2400" dirty="0"/>
              <a:t>Cases of agriculture, women’s clothing, construction, chandeliers etc.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a:t>Soviet Nail Cartoon</a:t>
            </a:r>
          </a:p>
        </p:txBody>
      </p:sp>
      <p:pic>
        <p:nvPicPr>
          <p:cNvPr id="4" name="Content Placeholder 3" descr="Soviet nail.jpg"/>
          <p:cNvPicPr>
            <a:picLocks noGrp="1" noChangeAspect="1"/>
          </p:cNvPicPr>
          <p:nvPr>
            <p:ph idx="1"/>
          </p:nvPr>
        </p:nvPicPr>
        <p:blipFill>
          <a:blip r:embed="rId2" cstate="print"/>
          <a:stretch>
            <a:fillRect/>
          </a:stretch>
        </p:blipFill>
        <p:spPr>
          <a:xfrm>
            <a:off x="3048000" y="1143000"/>
            <a:ext cx="2590800" cy="4674719"/>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a:t>Social Appraisement Process</a:t>
            </a:r>
          </a:p>
        </p:txBody>
      </p:sp>
      <p:sp>
        <p:nvSpPr>
          <p:cNvPr id="3" name="Content Placeholder 2"/>
          <p:cNvSpPr>
            <a:spLocks noGrp="1"/>
          </p:cNvSpPr>
          <p:nvPr>
            <p:ph idx="1"/>
          </p:nvPr>
        </p:nvSpPr>
        <p:spPr>
          <a:xfrm>
            <a:off x="457200" y="1219200"/>
            <a:ext cx="8229600" cy="4906963"/>
          </a:xfrm>
        </p:spPr>
        <p:txBody>
          <a:bodyPr>
            <a:normAutofit/>
          </a:bodyPr>
          <a:lstStyle/>
          <a:p>
            <a:pPr>
              <a:lnSpc>
                <a:spcPct val="150000"/>
              </a:lnSpc>
            </a:pPr>
            <a:r>
              <a:rPr lang="en-US" sz="2400" dirty="0"/>
              <a:t>The process by which the market economy driven by entrepreneurs determines the money prices of all resources to be used in economic calculation of costs of production.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a:t>How Social Appraisement Works</a:t>
            </a:r>
          </a:p>
        </p:txBody>
      </p:sp>
      <p:sp>
        <p:nvSpPr>
          <p:cNvPr id="3" name="Content Placeholder 2"/>
          <p:cNvSpPr>
            <a:spLocks noGrp="1"/>
          </p:cNvSpPr>
          <p:nvPr>
            <p:ph idx="1"/>
          </p:nvPr>
        </p:nvSpPr>
        <p:spPr>
          <a:xfrm>
            <a:off x="457200" y="1143000"/>
            <a:ext cx="8229600" cy="4983163"/>
          </a:xfrm>
        </p:spPr>
        <p:txBody>
          <a:bodyPr>
            <a:normAutofit/>
          </a:bodyPr>
          <a:lstStyle/>
          <a:p>
            <a:pPr marL="0" marR="0" algn="ctr">
              <a:lnSpc>
                <a:spcPct val="115000"/>
              </a:lnSpc>
              <a:spcBef>
                <a:spcPts val="0"/>
              </a:spcBef>
              <a:spcAft>
                <a:spcPts val="1000"/>
              </a:spcAft>
              <a:buNone/>
            </a:pPr>
            <a:r>
              <a:rPr lang="en-US" sz="2400" dirty="0">
                <a:ea typeface="Calibri"/>
                <a:cs typeface="Times New Roman"/>
              </a:rPr>
              <a:t>Future Prices of Consumer Goods </a:t>
            </a:r>
          </a:p>
          <a:p>
            <a:pPr marL="0" marR="0" algn="ctr">
              <a:lnSpc>
                <a:spcPct val="115000"/>
              </a:lnSpc>
              <a:spcBef>
                <a:spcPts val="0"/>
              </a:spcBef>
              <a:spcAft>
                <a:spcPts val="1000"/>
              </a:spcAft>
              <a:buNone/>
            </a:pPr>
            <a:r>
              <a:rPr lang="en-US" sz="2400" b="1" dirty="0">
                <a:ea typeface="Calibri"/>
                <a:cs typeface="Times New Roman"/>
              </a:rPr>
              <a:t>↑ </a:t>
            </a:r>
            <a:endParaRPr lang="en-US" sz="2400" dirty="0">
              <a:ea typeface="Calibri"/>
              <a:cs typeface="Times New Roman"/>
            </a:endParaRPr>
          </a:p>
          <a:p>
            <a:pPr marL="0" marR="0" algn="ctr">
              <a:lnSpc>
                <a:spcPct val="115000"/>
              </a:lnSpc>
              <a:spcBef>
                <a:spcPts val="0"/>
              </a:spcBef>
              <a:spcAft>
                <a:spcPts val="1000"/>
              </a:spcAft>
              <a:buNone/>
            </a:pPr>
            <a:r>
              <a:rPr lang="en-US" sz="2400" b="1" dirty="0">
                <a:solidFill>
                  <a:srgbClr val="C00000"/>
                </a:solidFill>
                <a:ea typeface="Calibri"/>
                <a:cs typeface="Times New Roman"/>
              </a:rPr>
              <a:t>(1. appraises future prices based on present consumer prices and forecasted changes in S and D)</a:t>
            </a:r>
            <a:endParaRPr lang="en-US" sz="2400" dirty="0">
              <a:ea typeface="Calibri"/>
              <a:cs typeface="Times New Roman"/>
            </a:endParaRPr>
          </a:p>
          <a:p>
            <a:pPr marL="0" marR="0" algn="ctr">
              <a:lnSpc>
                <a:spcPct val="115000"/>
              </a:lnSpc>
              <a:spcBef>
                <a:spcPts val="0"/>
              </a:spcBef>
              <a:spcAft>
                <a:spcPts val="1000"/>
              </a:spcAft>
              <a:buNone/>
            </a:pPr>
            <a:r>
              <a:rPr lang="en-US" sz="2400" b="1" dirty="0">
                <a:solidFill>
                  <a:srgbClr val="7030A0"/>
                </a:solidFill>
                <a:ea typeface="Calibri"/>
                <a:cs typeface="Times New Roman"/>
              </a:rPr>
              <a:t>ENTREPRENEURS</a:t>
            </a:r>
            <a:endParaRPr lang="en-US" sz="2400" dirty="0">
              <a:solidFill>
                <a:srgbClr val="7030A0"/>
              </a:solidFill>
              <a:ea typeface="Calibri"/>
              <a:cs typeface="Times New Roman"/>
            </a:endParaRPr>
          </a:p>
          <a:p>
            <a:pPr marL="0" marR="0" algn="ctr">
              <a:lnSpc>
                <a:spcPct val="115000"/>
              </a:lnSpc>
              <a:spcBef>
                <a:spcPts val="0"/>
              </a:spcBef>
              <a:spcAft>
                <a:spcPts val="1000"/>
              </a:spcAft>
              <a:buNone/>
            </a:pPr>
            <a:r>
              <a:rPr lang="en-US" sz="2400" b="1" dirty="0">
                <a:solidFill>
                  <a:srgbClr val="C00000"/>
                </a:solidFill>
                <a:ea typeface="Calibri"/>
                <a:cs typeface="Times New Roman"/>
              </a:rPr>
              <a:t>(2. bids based on anticipated future consumer prices)</a:t>
            </a:r>
            <a:endParaRPr lang="en-US" sz="2400" dirty="0">
              <a:ea typeface="Calibri"/>
              <a:cs typeface="Times New Roman"/>
            </a:endParaRPr>
          </a:p>
          <a:p>
            <a:pPr marL="0" marR="0" algn="ctr">
              <a:lnSpc>
                <a:spcPct val="115000"/>
              </a:lnSpc>
              <a:spcBef>
                <a:spcPts val="0"/>
              </a:spcBef>
              <a:spcAft>
                <a:spcPts val="1000"/>
              </a:spcAft>
              <a:buNone/>
            </a:pPr>
            <a:r>
              <a:rPr lang="en-US" sz="2400" b="1" dirty="0">
                <a:ea typeface="Calibri"/>
                <a:cs typeface="Times New Roman"/>
              </a:rPr>
              <a:t>↓</a:t>
            </a:r>
            <a:endParaRPr lang="en-US" sz="2400" dirty="0">
              <a:ea typeface="Calibri"/>
              <a:cs typeface="Times New Roman"/>
            </a:endParaRPr>
          </a:p>
          <a:p>
            <a:pPr marL="0" marR="0" algn="ctr">
              <a:lnSpc>
                <a:spcPct val="115000"/>
              </a:lnSpc>
              <a:spcBef>
                <a:spcPts val="0"/>
              </a:spcBef>
              <a:spcAft>
                <a:spcPts val="1000"/>
              </a:spcAft>
              <a:buNone/>
            </a:pPr>
            <a:r>
              <a:rPr lang="en-US" sz="2400" dirty="0">
                <a:ea typeface="Calibri"/>
                <a:cs typeface="Times New Roman"/>
              </a:rPr>
              <a:t>Current Structure of Resource Prices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dirty="0"/>
              <a:t>The Intellectual Division of Labor</a:t>
            </a:r>
          </a:p>
        </p:txBody>
      </p:sp>
      <p:sp>
        <p:nvSpPr>
          <p:cNvPr id="3" name="Content Placeholder 2"/>
          <p:cNvSpPr>
            <a:spLocks noGrp="1"/>
          </p:cNvSpPr>
          <p:nvPr>
            <p:ph idx="1"/>
          </p:nvPr>
        </p:nvSpPr>
        <p:spPr>
          <a:xfrm>
            <a:off x="457200" y="1143000"/>
            <a:ext cx="8229600" cy="4983163"/>
          </a:xfrm>
        </p:spPr>
        <p:txBody>
          <a:bodyPr>
            <a:normAutofit/>
          </a:bodyPr>
          <a:lstStyle/>
          <a:p>
            <a:pPr marL="457200" indent="-457200">
              <a:buFont typeface="+mj-lt"/>
              <a:buAutoNum type="arabicPeriod"/>
            </a:pPr>
            <a:r>
              <a:rPr lang="en-US" sz="2400" dirty="0"/>
              <a:t>Everyone is involved in generating the price structure—consumers, capitalists, entrepreneurs, and laborers—through their valuations, choices and exchanges.</a:t>
            </a:r>
          </a:p>
          <a:p>
            <a:pPr marL="457200" indent="-457200">
              <a:buFont typeface="+mj-lt"/>
              <a:buAutoNum type="arabicPeriod"/>
            </a:pPr>
            <a:endParaRPr lang="en-US" sz="2400" dirty="0"/>
          </a:p>
          <a:p>
            <a:pPr marL="457200" indent="-457200">
              <a:buFont typeface="+mj-lt"/>
              <a:buAutoNum type="arabicPeriod"/>
            </a:pPr>
            <a:r>
              <a:rPr lang="en-US" sz="2400" dirty="0"/>
              <a:t>Prices are a genuine </a:t>
            </a:r>
            <a:r>
              <a:rPr lang="en-US" sz="2400" i="1" dirty="0"/>
              <a:t>social phenomenon</a:t>
            </a:r>
            <a:r>
              <a:rPr lang="en-US" sz="2400" dirty="0"/>
              <a:t>—everyone contributes a little bit to the formation of the price structure but it exists beyond the </a:t>
            </a:r>
            <a:r>
              <a:rPr lang="en-US" sz="2400" i="1" dirty="0"/>
              <a:t>individual</a:t>
            </a:r>
            <a:r>
              <a:rPr lang="en-US" sz="2400" dirty="0"/>
              <a:t> human will and mind.</a:t>
            </a:r>
          </a:p>
          <a:p>
            <a:pPr marL="457200" indent="-457200">
              <a:buFont typeface="+mj-lt"/>
              <a:buAutoNum type="arabicPeriod"/>
            </a:pPr>
            <a:endParaRPr lang="en-US" sz="2400" dirty="0"/>
          </a:p>
          <a:p>
            <a:pPr marL="457200" indent="-457200">
              <a:buFont typeface="+mj-lt"/>
              <a:buAutoNum type="arabicPeriod"/>
            </a:pPr>
            <a:r>
              <a:rPr lang="en-US" sz="2400" dirty="0"/>
              <a:t>The price structure allows entrepreneurs to compute money costs of any conceivable production process and compare costs to anticipated prices of the product. </a:t>
            </a:r>
          </a:p>
          <a:p>
            <a:pPr marL="514350" indent="-514350">
              <a:buNone/>
            </a:pPr>
            <a:endParaRPr lang="en-US" sz="2400" dirty="0"/>
          </a:p>
          <a:p>
            <a:pPr>
              <a:buNone/>
            </a:pPr>
            <a:endParaRPr lang="en-US" sz="2800" b="1"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Socialist Response to Mises 1</a:t>
            </a:r>
          </a:p>
        </p:txBody>
      </p:sp>
      <p:sp>
        <p:nvSpPr>
          <p:cNvPr id="3" name="Content Placeholder 2"/>
          <p:cNvSpPr>
            <a:spLocks noGrp="1"/>
          </p:cNvSpPr>
          <p:nvPr>
            <p:ph idx="1"/>
          </p:nvPr>
        </p:nvSpPr>
        <p:spPr/>
        <p:txBody>
          <a:bodyPr>
            <a:normAutofit/>
          </a:bodyPr>
          <a:lstStyle/>
          <a:p>
            <a:r>
              <a:rPr lang="en-US" b="1" u="sng" dirty="0"/>
              <a:t>Naïve Marxist Responses, 1920s </a:t>
            </a:r>
          </a:p>
          <a:p>
            <a:pPr marL="971550" lvl="1" indent="-514350">
              <a:buFont typeface="+mj-lt"/>
              <a:buAutoNum type="arabicPeriod"/>
            </a:pPr>
            <a:r>
              <a:rPr lang="en-US" sz="3200" dirty="0"/>
              <a:t>Calculation in Kind (adding apples and oranges)</a:t>
            </a:r>
          </a:p>
          <a:p>
            <a:pPr marL="971550" lvl="1" indent="-514350">
              <a:buFont typeface="+mj-lt"/>
              <a:buAutoNum type="arabicPeriod"/>
            </a:pPr>
            <a:r>
              <a:rPr lang="en-US" sz="3200" dirty="0"/>
              <a:t>Calculating with Labor Hours</a:t>
            </a:r>
          </a:p>
          <a:p>
            <a:pPr marL="971550" lvl="1" indent="-514350">
              <a:buFont typeface="+mj-lt"/>
              <a:buAutoNum type="arabicPeriod"/>
            </a:pPr>
            <a:r>
              <a:rPr lang="en-US" sz="3200" dirty="0"/>
              <a:t>Assuming a Stationary Economy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Socialist Responses to Mises 2</a:t>
            </a:r>
          </a:p>
        </p:txBody>
      </p:sp>
      <p:sp>
        <p:nvSpPr>
          <p:cNvPr id="3" name="Content Placeholder 2"/>
          <p:cNvSpPr>
            <a:spLocks noGrp="1"/>
          </p:cNvSpPr>
          <p:nvPr>
            <p:ph idx="1"/>
          </p:nvPr>
        </p:nvSpPr>
        <p:spPr/>
        <p:txBody>
          <a:bodyPr>
            <a:normAutofit/>
          </a:bodyPr>
          <a:lstStyle/>
          <a:p>
            <a:r>
              <a:rPr lang="en-US" b="1" u="sng" dirty="0"/>
              <a:t>Sophisticated Neoclassical Responses </a:t>
            </a:r>
          </a:p>
          <a:p>
            <a:pPr marL="971550" lvl="1" indent="-514350">
              <a:buFont typeface="+mj-lt"/>
              <a:buAutoNum type="arabicPeriod"/>
            </a:pPr>
            <a:r>
              <a:rPr lang="en-US" sz="3200" dirty="0"/>
              <a:t>The Trial and Error Method </a:t>
            </a:r>
          </a:p>
          <a:p>
            <a:pPr marL="971550" lvl="1" indent="-514350">
              <a:buFont typeface="+mj-lt"/>
              <a:buAutoNum type="arabicPeriod"/>
            </a:pPr>
            <a:r>
              <a:rPr lang="en-US" sz="3200" dirty="0"/>
              <a:t>Market Socialism (Oscar Lange, Abba Lerner)</a:t>
            </a:r>
          </a:p>
          <a:p>
            <a:pPr marL="971550" lvl="1" indent="-514350">
              <a:buFont typeface="+mj-lt"/>
              <a:buAutoNum type="arabicPeriod"/>
            </a:pPr>
            <a:r>
              <a:rPr lang="en-US" sz="3200" dirty="0"/>
              <a:t>Mathematical Solution (</a:t>
            </a:r>
            <a:r>
              <a:rPr lang="en-US" sz="3200" dirty="0" err="1"/>
              <a:t>Enrico</a:t>
            </a:r>
            <a:r>
              <a:rPr lang="en-US" sz="3200" dirty="0"/>
              <a:t> </a:t>
            </a:r>
            <a:r>
              <a:rPr lang="en-US" sz="3200" dirty="0" err="1"/>
              <a:t>Barone</a:t>
            </a:r>
            <a:r>
              <a:rPr lang="en-US" sz="3200" dirty="0"/>
              <a:t>, H.D. Dickinson)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br>
              <a:rPr lang="en-US" sz="3200" dirty="0"/>
            </a:br>
            <a:r>
              <a:rPr lang="en-US" sz="3200" dirty="0"/>
              <a:t>Austrian Replies: F. A. Hayek and Lionel Robbins</a:t>
            </a:r>
            <a:br>
              <a:rPr lang="en-US" sz="3200" dirty="0"/>
            </a:br>
            <a:endParaRPr lang="en-US" sz="3200" dirty="0"/>
          </a:p>
        </p:txBody>
      </p:sp>
      <p:sp>
        <p:nvSpPr>
          <p:cNvPr id="3" name="Content Placeholder 2"/>
          <p:cNvSpPr>
            <a:spLocks noGrp="1"/>
          </p:cNvSpPr>
          <p:nvPr>
            <p:ph idx="1"/>
          </p:nvPr>
        </p:nvSpPr>
        <p:spPr>
          <a:xfrm>
            <a:off x="457200" y="1676400"/>
            <a:ext cx="8229600" cy="4449763"/>
          </a:xfrm>
        </p:spPr>
        <p:txBody>
          <a:bodyPr>
            <a:normAutofit/>
          </a:bodyPr>
          <a:lstStyle/>
          <a:p>
            <a:pPr marL="514350" indent="-514350">
              <a:buFont typeface="+mj-lt"/>
              <a:buAutoNum type="arabicPeriod"/>
            </a:pPr>
            <a:r>
              <a:rPr lang="en-US" sz="2800" dirty="0"/>
              <a:t>Impracticality of acquiring the necessary knowledge and solving equations in the pre-computer age</a:t>
            </a:r>
          </a:p>
          <a:p>
            <a:pPr marL="514350" indent="-514350">
              <a:buFont typeface="+mj-lt"/>
              <a:buAutoNum type="arabicPeriod"/>
            </a:pPr>
            <a:r>
              <a:rPr lang="en-US" sz="2800" dirty="0"/>
              <a:t>Impracticality of changing prices in a timely manner and the loss of knowledge in prices. </a:t>
            </a:r>
          </a:p>
          <a:p>
            <a:pPr marL="971550" lvl="1" indent="-51435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a:t>Scientific  Vs. Utopian Socialism</a:t>
            </a:r>
          </a:p>
        </p:txBody>
      </p:sp>
      <p:sp>
        <p:nvSpPr>
          <p:cNvPr id="3" name="Content Placeholder 2"/>
          <p:cNvSpPr>
            <a:spLocks noGrp="1"/>
          </p:cNvSpPr>
          <p:nvPr>
            <p:ph idx="1"/>
          </p:nvPr>
        </p:nvSpPr>
        <p:spPr>
          <a:xfrm>
            <a:off x="457200" y="1295400"/>
            <a:ext cx="8229600" cy="4830763"/>
          </a:xfrm>
        </p:spPr>
        <p:txBody>
          <a:bodyPr>
            <a:normAutofit/>
          </a:bodyPr>
          <a:lstStyle/>
          <a:p>
            <a:pPr marL="0" marR="0" algn="ctr">
              <a:spcBef>
                <a:spcPts val="0"/>
              </a:spcBef>
              <a:spcAft>
                <a:spcPts val="0"/>
              </a:spcAft>
              <a:buNone/>
            </a:pPr>
            <a:r>
              <a:rPr lang="en-US" sz="2200" dirty="0">
                <a:latin typeface="Times New Roman"/>
                <a:ea typeface="SimSun"/>
              </a:rPr>
              <a:t>UTOPIAN SOCIALISTS</a:t>
            </a:r>
          </a:p>
          <a:p>
            <a:pPr marL="0" marR="0">
              <a:spcBef>
                <a:spcPts val="0"/>
              </a:spcBef>
              <a:spcAft>
                <a:spcPts val="0"/>
              </a:spcAft>
              <a:buNone/>
            </a:pPr>
            <a:r>
              <a:rPr lang="en-US" sz="2200" dirty="0">
                <a:latin typeface="Times New Roman"/>
                <a:ea typeface="SimSun"/>
              </a:rPr>
              <a:t> </a:t>
            </a:r>
          </a:p>
          <a:p>
            <a:pPr marL="0" marR="0" algn="ctr">
              <a:spcBef>
                <a:spcPts val="0"/>
              </a:spcBef>
              <a:spcAft>
                <a:spcPts val="0"/>
              </a:spcAft>
              <a:buNone/>
            </a:pPr>
            <a:r>
              <a:rPr lang="en-US" sz="2200" dirty="0">
                <a:latin typeface="Times New Roman"/>
                <a:ea typeface="SimSun"/>
              </a:rPr>
              <a:t>Charles Fourier (1772-1837)</a:t>
            </a:r>
          </a:p>
          <a:p>
            <a:pPr marL="0" marR="0" algn="ctr">
              <a:spcBef>
                <a:spcPts val="0"/>
              </a:spcBef>
              <a:spcAft>
                <a:spcPts val="0"/>
              </a:spcAft>
              <a:buNone/>
            </a:pPr>
            <a:r>
              <a:rPr lang="en-US" sz="2200" dirty="0">
                <a:latin typeface="Times New Roman"/>
                <a:ea typeface="SimSun"/>
              </a:rPr>
              <a:t>Henri Saint-Simon (1760-1825)</a:t>
            </a:r>
          </a:p>
          <a:p>
            <a:pPr marL="0" marR="0" algn="ctr">
              <a:spcBef>
                <a:spcPts val="0"/>
              </a:spcBef>
              <a:spcAft>
                <a:spcPts val="0"/>
              </a:spcAft>
              <a:buNone/>
            </a:pPr>
            <a:r>
              <a:rPr lang="en-US" sz="2200" dirty="0">
                <a:latin typeface="Times New Roman"/>
                <a:ea typeface="SimSun"/>
              </a:rPr>
              <a:t>Robert Owen (1771-1858)</a:t>
            </a:r>
          </a:p>
          <a:p>
            <a:pPr marL="0" marR="0" algn="ctr">
              <a:spcBef>
                <a:spcPts val="0"/>
              </a:spcBef>
              <a:spcAft>
                <a:spcPts val="0"/>
              </a:spcAft>
              <a:buNone/>
            </a:pPr>
            <a:r>
              <a:rPr lang="en-US" sz="2200" dirty="0">
                <a:latin typeface="Times New Roman"/>
                <a:ea typeface="SimSun"/>
              </a:rPr>
              <a:t> </a:t>
            </a:r>
          </a:p>
          <a:p>
            <a:pPr marL="0" marR="0" algn="ctr">
              <a:spcBef>
                <a:spcPts val="0"/>
              </a:spcBef>
              <a:spcAft>
                <a:spcPts val="0"/>
              </a:spcAft>
              <a:buNone/>
            </a:pPr>
            <a:r>
              <a:rPr lang="en-US" sz="2200" dirty="0">
                <a:latin typeface="Times New Roman"/>
                <a:ea typeface="SimSun"/>
              </a:rPr>
              <a:t>“SCIENTIFIC” SOCIALISTS</a:t>
            </a:r>
          </a:p>
          <a:p>
            <a:pPr marL="0" marR="0" algn="ctr">
              <a:spcBef>
                <a:spcPts val="0"/>
              </a:spcBef>
              <a:spcAft>
                <a:spcPts val="0"/>
              </a:spcAft>
              <a:buNone/>
            </a:pPr>
            <a:endParaRPr lang="en-US" sz="2200" dirty="0">
              <a:latin typeface="Times New Roman"/>
              <a:ea typeface="SimSun"/>
            </a:endParaRPr>
          </a:p>
          <a:p>
            <a:pPr marL="0" marR="0" algn="ctr">
              <a:spcBef>
                <a:spcPts val="0"/>
              </a:spcBef>
              <a:spcAft>
                <a:spcPts val="0"/>
              </a:spcAft>
              <a:buNone/>
            </a:pPr>
            <a:r>
              <a:rPr lang="en-US" sz="2200" dirty="0">
                <a:latin typeface="Times New Roman"/>
                <a:ea typeface="SimSun"/>
              </a:rPr>
              <a:t> Karl Marx (1818-83)</a:t>
            </a:r>
          </a:p>
          <a:p>
            <a:pPr marL="0" marR="0" algn="ctr">
              <a:spcBef>
                <a:spcPts val="0"/>
              </a:spcBef>
              <a:spcAft>
                <a:spcPts val="0"/>
              </a:spcAft>
              <a:buNone/>
            </a:pPr>
            <a:r>
              <a:rPr lang="en-US" sz="2200" dirty="0">
                <a:latin typeface="Times New Roman"/>
                <a:ea typeface="SimSun"/>
              </a:rPr>
              <a:t>Friedrich Engels (1820 -1895)</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a:t>Austrian Replies: Mises</a:t>
            </a:r>
          </a:p>
        </p:txBody>
      </p:sp>
      <p:sp>
        <p:nvSpPr>
          <p:cNvPr id="3" name="Content Placeholder 2"/>
          <p:cNvSpPr>
            <a:spLocks noGrp="1"/>
          </p:cNvSpPr>
          <p:nvPr>
            <p:ph idx="1"/>
          </p:nvPr>
        </p:nvSpPr>
        <p:spPr>
          <a:xfrm>
            <a:off x="457200" y="1295400"/>
            <a:ext cx="8229600" cy="4830763"/>
          </a:xfrm>
        </p:spPr>
        <p:txBody>
          <a:bodyPr>
            <a:normAutofit/>
          </a:bodyPr>
          <a:lstStyle/>
          <a:p>
            <a:pPr marL="571500" indent="-514350">
              <a:buFont typeface="+mj-lt"/>
              <a:buAutoNum type="arabicPeriod"/>
            </a:pPr>
            <a:r>
              <a:rPr lang="en-US" sz="2400" dirty="0"/>
              <a:t>The market economy is an entrepreneurial and not a managerial process in which the creation and destruction of firms and production processes are a regular occurrence</a:t>
            </a:r>
          </a:p>
          <a:p>
            <a:pPr marL="571500" indent="-514350">
              <a:buFont typeface="+mj-lt"/>
              <a:buAutoNum type="arabicPeriod"/>
            </a:pPr>
            <a:r>
              <a:rPr lang="en-US" sz="2400" dirty="0"/>
              <a:t>It is impossible to allocate capital without real market prices and stock, bond and commodities markets.</a:t>
            </a:r>
          </a:p>
          <a:p>
            <a:pPr marL="571500" indent="-514350">
              <a:buFont typeface="+mj-lt"/>
              <a:buAutoNum type="arabicPeriod"/>
            </a:pPr>
            <a:r>
              <a:rPr lang="en-US" sz="2400" dirty="0"/>
              <a:t>Equilibrium prices yielded by mathematical equations are useless for a dynamic economy because they do not take into account change in tastes, technology etc; profits and losses; and changes in the kinds of capital goods needed.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a:t>CHARLES FOURIER</a:t>
            </a:r>
          </a:p>
        </p:txBody>
      </p:sp>
      <p:pic>
        <p:nvPicPr>
          <p:cNvPr id="6" name="Content Placeholder 5" descr="fourier.jpg"/>
          <p:cNvPicPr>
            <a:picLocks noGrp="1" noChangeAspect="1"/>
          </p:cNvPicPr>
          <p:nvPr>
            <p:ph idx="1"/>
          </p:nvPr>
        </p:nvPicPr>
        <p:blipFill>
          <a:blip r:embed="rId2" cstate="print"/>
          <a:stretch>
            <a:fillRect/>
          </a:stretch>
        </p:blipFill>
        <p:spPr>
          <a:xfrm>
            <a:off x="2590800" y="1525186"/>
            <a:ext cx="4419600" cy="4237616"/>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a:t>The </a:t>
            </a:r>
            <a:r>
              <a:rPr lang="en-US" sz="3600" dirty="0" err="1"/>
              <a:t>Phalanstère</a:t>
            </a:r>
            <a:endParaRPr lang="en-US" sz="3600" dirty="0"/>
          </a:p>
        </p:txBody>
      </p:sp>
      <p:sp>
        <p:nvSpPr>
          <p:cNvPr id="3" name="Content Placeholder 2"/>
          <p:cNvSpPr>
            <a:spLocks noGrp="1"/>
          </p:cNvSpPr>
          <p:nvPr>
            <p:ph idx="1"/>
          </p:nvPr>
        </p:nvSpPr>
        <p:spPr>
          <a:xfrm>
            <a:off x="457200" y="1219200"/>
            <a:ext cx="8229600" cy="4906963"/>
          </a:xfrm>
        </p:spPr>
        <p:txBody>
          <a:bodyPr>
            <a:normAutofit/>
          </a:bodyPr>
          <a:lstStyle/>
          <a:p>
            <a:r>
              <a:rPr lang="en-US" sz="2400" dirty="0"/>
              <a:t>Garden cities modeled after a grand hotel containing 1,500-1600 residents  and based on the phalanx, an ancient Greek military formation</a:t>
            </a:r>
          </a:p>
          <a:p>
            <a:r>
              <a:rPr lang="en-US" sz="2400" dirty="0"/>
              <a:t>Each resident would be able to purchase accommodations according to his/her individual tastes and income</a:t>
            </a:r>
          </a:p>
          <a:p>
            <a:r>
              <a:rPr lang="en-US" sz="2400" dirty="0"/>
              <a:t>All residents would be a stockholder in the city</a:t>
            </a:r>
          </a:p>
          <a:p>
            <a:r>
              <a:rPr lang="en-US" sz="2400" dirty="0"/>
              <a:t>Collective production</a:t>
            </a:r>
          </a:p>
          <a:p>
            <a:r>
              <a:rPr lang="en-US" sz="2400" dirty="0"/>
              <a:t>All would share meals in a communal kitchen</a:t>
            </a:r>
          </a:p>
          <a:p>
            <a:r>
              <a:rPr lang="en-US" sz="2400" dirty="0"/>
              <a:t>Dirty work would be shared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a:t>Sketch of the </a:t>
            </a:r>
            <a:r>
              <a:rPr lang="en-US" sz="3200" dirty="0" err="1"/>
              <a:t>Phalanstère</a:t>
            </a:r>
            <a:endParaRPr lang="en-US" sz="3200" dirty="0"/>
          </a:p>
        </p:txBody>
      </p:sp>
      <p:pic>
        <p:nvPicPr>
          <p:cNvPr id="4" name="Content Placeholder 3" descr="PHALAN~1.JPG"/>
          <p:cNvPicPr>
            <a:picLocks noGrp="1" noChangeAspect="1"/>
          </p:cNvPicPr>
          <p:nvPr>
            <p:ph idx="1"/>
          </p:nvPr>
        </p:nvPicPr>
        <p:blipFill>
          <a:blip r:embed="rId2" cstate="print"/>
          <a:stretch>
            <a:fillRect/>
          </a:stretch>
        </p:blipFill>
        <p:spPr>
          <a:xfrm>
            <a:off x="1143000" y="1371600"/>
            <a:ext cx="6431280" cy="301752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a:t>Model of the </a:t>
            </a:r>
            <a:r>
              <a:rPr lang="en-US" sz="3600" dirty="0" err="1"/>
              <a:t>Phalanstère</a:t>
            </a:r>
            <a:endParaRPr lang="en-US" sz="3600" dirty="0"/>
          </a:p>
        </p:txBody>
      </p:sp>
      <p:pic>
        <p:nvPicPr>
          <p:cNvPr id="4" name="Content Placeholder 3" descr="Illustration+to+Charles+Fourier+social+utopia+View+to+a+Phalansterium+(model-1024x768-5640.jpg"/>
          <p:cNvPicPr>
            <a:picLocks noGrp="1" noChangeAspect="1"/>
          </p:cNvPicPr>
          <p:nvPr>
            <p:ph idx="1"/>
          </p:nvPr>
        </p:nvPicPr>
        <p:blipFill>
          <a:blip r:embed="rId2" cstate="print"/>
          <a:stretch>
            <a:fillRect/>
          </a:stretch>
        </p:blipFill>
        <p:spPr>
          <a:xfrm>
            <a:off x="1143000" y="1219201"/>
            <a:ext cx="6818785" cy="46482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a:t>Abandoned </a:t>
            </a:r>
            <a:r>
              <a:rPr lang="en-US" sz="3600" dirty="0" err="1"/>
              <a:t>Phalanstère</a:t>
            </a:r>
            <a:r>
              <a:rPr lang="en-US" sz="3600" dirty="0"/>
              <a:t> (Monmouth, NJ) </a:t>
            </a:r>
          </a:p>
        </p:txBody>
      </p:sp>
      <p:pic>
        <p:nvPicPr>
          <p:cNvPr id="4" name="Content Placeholder 3" descr="800px-Phalanxary_colt_nj.jpg"/>
          <p:cNvPicPr>
            <a:picLocks noGrp="1" noChangeAspect="1"/>
          </p:cNvPicPr>
          <p:nvPr>
            <p:ph idx="1"/>
          </p:nvPr>
        </p:nvPicPr>
        <p:blipFill>
          <a:blip r:embed="rId2" cstate="print"/>
          <a:stretch>
            <a:fillRect/>
          </a:stretch>
        </p:blipFill>
        <p:spPr>
          <a:xfrm>
            <a:off x="1219200" y="1219200"/>
            <a:ext cx="6477228" cy="4525963"/>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a:t>Fourier’s Ramblings—1 </a:t>
            </a:r>
          </a:p>
        </p:txBody>
      </p:sp>
      <p:sp>
        <p:nvSpPr>
          <p:cNvPr id="3" name="Content Placeholder 2"/>
          <p:cNvSpPr>
            <a:spLocks noGrp="1"/>
          </p:cNvSpPr>
          <p:nvPr>
            <p:ph idx="1"/>
          </p:nvPr>
        </p:nvSpPr>
        <p:spPr>
          <a:xfrm>
            <a:off x="457200" y="1143000"/>
            <a:ext cx="8229600" cy="4983163"/>
          </a:xfrm>
        </p:spPr>
        <p:txBody>
          <a:bodyPr>
            <a:normAutofit/>
          </a:bodyPr>
          <a:lstStyle/>
          <a:p>
            <a:pPr>
              <a:lnSpc>
                <a:spcPct val="150000"/>
              </a:lnSpc>
            </a:pPr>
            <a:r>
              <a:rPr lang="en-US" sz="2000" dirty="0"/>
              <a:t>19</a:t>
            </a:r>
            <a:r>
              <a:rPr lang="en-US" sz="2000" baseline="30000" dirty="0"/>
              <a:t>th</a:t>
            </a:r>
            <a:r>
              <a:rPr lang="en-US" sz="2000" dirty="0"/>
              <a:t> century France was allegedly in the 5</a:t>
            </a:r>
            <a:r>
              <a:rPr lang="en-US" sz="2000" baseline="30000" dirty="0"/>
              <a:t>th</a:t>
            </a:r>
            <a:r>
              <a:rPr lang="en-US" sz="2000" dirty="0"/>
              <a:t> stage of advancement, having passed through: 1. confusion; 2. savagery; 3. </a:t>
            </a:r>
            <a:r>
              <a:rPr lang="en-US" sz="2000" dirty="0" err="1"/>
              <a:t>patriarchism</a:t>
            </a:r>
            <a:r>
              <a:rPr lang="en-US" sz="2000" dirty="0"/>
              <a:t>; and 4. barbarity.  </a:t>
            </a:r>
            <a:r>
              <a:rPr lang="en-US" sz="2000" b="1" dirty="0">
                <a:solidFill>
                  <a:srgbClr val="C00000"/>
                </a:solidFill>
              </a:rPr>
              <a:t>After passing through two more stages it would approach the upward slope of harmony—the final stage of utter bliss—which would last for 8,000 years.</a:t>
            </a:r>
            <a:r>
              <a:rPr lang="en-US" sz="2000" dirty="0">
                <a:solidFill>
                  <a:srgbClr val="C00000"/>
                </a:solidFill>
              </a:rPr>
              <a:t>  </a:t>
            </a:r>
            <a:r>
              <a:rPr lang="en-US" sz="2000" b="1" dirty="0">
                <a:solidFill>
                  <a:srgbClr val="C00000"/>
                </a:solidFill>
              </a:rPr>
              <a:t>Then however history would reverse itself,</a:t>
            </a:r>
            <a:r>
              <a:rPr lang="en-US" sz="2000" dirty="0"/>
              <a:t> and society would regress through each stage back to the beginning. </a:t>
            </a:r>
          </a:p>
          <a:p>
            <a:pPr>
              <a:buNone/>
            </a:pPr>
            <a:endParaRPr lang="en-US" sz="2000" b="1" dirty="0"/>
          </a:p>
          <a:p>
            <a:pPr>
              <a:buNone/>
            </a:pPr>
            <a:r>
              <a:rPr lang="en-US" sz="2000" b="1" dirty="0"/>
              <a:t>	(Robert B. </a:t>
            </a:r>
            <a:r>
              <a:rPr lang="en-US" sz="2000" b="1" dirty="0" err="1"/>
              <a:t>Ekelund</a:t>
            </a:r>
            <a:r>
              <a:rPr lang="en-US" sz="2000" b="1" dirty="0"/>
              <a:t>, Jr. and Robert F. Hebert, </a:t>
            </a:r>
            <a:r>
              <a:rPr lang="en-US" sz="2000" b="1" i="1" dirty="0"/>
              <a:t>A History of Economic Theory and Method</a:t>
            </a:r>
            <a:r>
              <a:rPr lang="en-US" sz="2000" b="1" dirty="0"/>
              <a:t>, 5</a:t>
            </a:r>
            <a:r>
              <a:rPr lang="en-US" sz="2000" b="1" baseline="30000" dirty="0"/>
              <a:t>th</a:t>
            </a:r>
            <a:r>
              <a:rPr lang="en-US" sz="2000" b="1" dirty="0"/>
              <a:t> ed., pp. 159-60)</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881</TotalTime>
  <Words>1560</Words>
  <Application>Microsoft Office PowerPoint</Application>
  <PresentationFormat>On-screen Show (4:3)</PresentationFormat>
  <Paragraphs>136</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Times New Roman</vt:lpstr>
      <vt:lpstr>Office Theme</vt:lpstr>
      <vt:lpstr>Calculation and Socialism</vt:lpstr>
      <vt:lpstr>Mises’s Article</vt:lpstr>
      <vt:lpstr>Scientific  Vs. Utopian Socialism</vt:lpstr>
      <vt:lpstr>CHARLES FOURIER</vt:lpstr>
      <vt:lpstr>The Phalanstère</vt:lpstr>
      <vt:lpstr>Sketch of the Phalanstère</vt:lpstr>
      <vt:lpstr>Model of the Phalanstère</vt:lpstr>
      <vt:lpstr>Abandoned Phalanstère (Monmouth, NJ) </vt:lpstr>
      <vt:lpstr>Fourier’s Ramblings—1 </vt:lpstr>
      <vt:lpstr>Fourier’s Ramblings—2 </vt:lpstr>
      <vt:lpstr>Response of the Classical Economists</vt:lpstr>
      <vt:lpstr>Marx’s Brilliant Polemical Ploy</vt:lpstr>
      <vt:lpstr>Mises’s Impossibility Thesis</vt:lpstr>
      <vt:lpstr>Mises’s Argument</vt:lpstr>
      <vt:lpstr>The Essence of Socialism</vt:lpstr>
      <vt:lpstr>The Preconditions of Economic Calculation</vt:lpstr>
      <vt:lpstr>Production Function for a Car</vt:lpstr>
      <vt:lpstr>Economic Calculation </vt:lpstr>
      <vt:lpstr>Calculation and Home Building in Montana</vt:lpstr>
      <vt:lpstr>687 Miles</vt:lpstr>
      <vt:lpstr>Direct Valuation in Crusoe Economy</vt:lpstr>
      <vt:lpstr>Production in the Former USSR</vt:lpstr>
      <vt:lpstr>Soviet Nail Cartoon</vt:lpstr>
      <vt:lpstr>Social Appraisement Process</vt:lpstr>
      <vt:lpstr>How Social Appraisement Works</vt:lpstr>
      <vt:lpstr>The Intellectual Division of Labor</vt:lpstr>
      <vt:lpstr>Socialist Response to Mises 1</vt:lpstr>
      <vt:lpstr>Socialist Responses to Mises 2</vt:lpstr>
      <vt:lpstr> Austrian Replies: F. A. Hayek and Lionel Robbins </vt:lpstr>
      <vt:lpstr>Austrian Replies: Mises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Calculation and Socialism</dc:title>
  <dc:creator>Joe</dc:creator>
  <cp:lastModifiedBy>Joseph Salerno</cp:lastModifiedBy>
  <cp:revision>90</cp:revision>
  <dcterms:created xsi:type="dcterms:W3CDTF">2014-07-20T17:18:37Z</dcterms:created>
  <dcterms:modified xsi:type="dcterms:W3CDTF">2025-07-21T20:58:43Z</dcterms:modified>
</cp:coreProperties>
</file>