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5" r:id="rId3"/>
    <p:sldId id="286" r:id="rId4"/>
    <p:sldId id="259" r:id="rId5"/>
    <p:sldId id="279" r:id="rId6"/>
    <p:sldId id="287" r:id="rId7"/>
    <p:sldId id="281" r:id="rId8"/>
    <p:sldId id="282" r:id="rId9"/>
    <p:sldId id="288" r:id="rId10"/>
    <p:sldId id="284" r:id="rId11"/>
    <p:sldId id="263" r:id="rId12"/>
    <p:sldId id="289" r:id="rId13"/>
    <p:sldId id="275" r:id="rId14"/>
    <p:sldId id="290" r:id="rId15"/>
    <p:sldId id="291" r:id="rId16"/>
    <p:sldId id="413" r:id="rId17"/>
    <p:sldId id="270" r:id="rId18"/>
    <p:sldId id="41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92918-D7E2-46D8-A3D3-C2ACFFF91910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ED3F0-A5DA-418C-97BA-54DEAE064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4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FBC06-02CF-410E-9563-C1B9A4CD8E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74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9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0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6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4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7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25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2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3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7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7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F4E22-B2D1-4331-8DED-8C14461A1AF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3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46412"/>
            <a:ext cx="9144000" cy="18963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Growth Versus Prosperity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55826"/>
            <a:ext cx="9144000" cy="1655762"/>
          </a:xfrm>
        </p:spPr>
        <p:txBody>
          <a:bodyPr/>
          <a:lstStyle/>
          <a:p>
            <a:r>
              <a:rPr lang="en-US" b="1" dirty="0"/>
              <a:t>Mises University</a:t>
            </a:r>
          </a:p>
          <a:p>
            <a:r>
              <a:rPr lang="en-US" b="1" dirty="0"/>
              <a:t>Auburn, Alabama</a:t>
            </a:r>
          </a:p>
        </p:txBody>
      </p:sp>
    </p:spTree>
    <p:extLst>
      <p:ext uri="{BB962C8B-B14F-4D97-AF65-F5344CB8AC3E}">
        <p14:creationId xmlns:p14="http://schemas.microsoft.com/office/powerpoint/2010/main" val="250758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Modern Growth Theory: Critique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4336" y="1968560"/>
            <a:ext cx="102633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Aggregation</a:t>
            </a:r>
            <a:r>
              <a:rPr lang="en-US" sz="2400" dirty="0"/>
              <a:t> led to focusing on increasing inputs perceived as </a:t>
            </a:r>
            <a:r>
              <a:rPr lang="en-US" sz="2400" b="1" dirty="0"/>
              <a:t>homogenous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b="1" dirty="0"/>
              <a:t>Math Models: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Good at describing equilibrium conditions; bad at describing dynamic economic order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Economic efficiency becomes simple technical engineering problem of constrained maximization.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National Income Accounting </a:t>
            </a:r>
            <a:r>
              <a:rPr lang="en-US" sz="2400" dirty="0"/>
              <a:t>contributes to bias of </a:t>
            </a:r>
            <a:r>
              <a:rPr lang="en-US" sz="2400" b="1" dirty="0"/>
              <a:t>planning</a:t>
            </a:r>
            <a:r>
              <a:rPr lang="en-US" sz="2400" dirty="0"/>
              <a:t> and </a:t>
            </a:r>
            <a:r>
              <a:rPr lang="en-US" sz="2400" b="1" dirty="0"/>
              <a:t>focusing on inputs and growth </a:t>
            </a:r>
            <a:r>
              <a:rPr lang="en-US" sz="2400" dirty="0"/>
              <a:t>of output rather than on economic progress </a:t>
            </a:r>
          </a:p>
        </p:txBody>
      </p:sp>
    </p:spTree>
    <p:extLst>
      <p:ext uri="{BB962C8B-B14F-4D97-AF65-F5344CB8AC3E}">
        <p14:creationId xmlns:p14="http://schemas.microsoft.com/office/powerpoint/2010/main" val="131091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Recommended Literature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4811" y="1501765"/>
            <a:ext cx="9162378" cy="4991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ts val="1000"/>
              </a:spcBef>
            </a:pPr>
            <a:r>
              <a:rPr lang="en-US" sz="2000" dirty="0"/>
              <a:t>Foundational: </a:t>
            </a:r>
            <a:r>
              <a:rPr lang="en-US" sz="2000" dirty="0" err="1"/>
              <a:t>Menger</a:t>
            </a:r>
            <a:r>
              <a:rPr lang="en-US" sz="2000" dirty="0"/>
              <a:t>, Bohm-</a:t>
            </a:r>
            <a:r>
              <a:rPr lang="en-US" sz="2000" dirty="0" err="1"/>
              <a:t>Bawerk</a:t>
            </a:r>
            <a:r>
              <a:rPr lang="en-US" sz="2000" dirty="0"/>
              <a:t>, Mises, and Rothbard</a:t>
            </a:r>
          </a:p>
          <a:p>
            <a:pPr marL="457200" indent="-457200">
              <a:spcBef>
                <a:spcPts val="1000"/>
              </a:spcBef>
            </a:pPr>
            <a:r>
              <a:rPr lang="en-US" sz="2000" dirty="0"/>
              <a:t>Espinosa, Victor I. (2020) ‘Epistemological Problems of Development Economics’, </a:t>
            </a:r>
            <a:r>
              <a:rPr lang="en-US" sz="2000" i="1" dirty="0" err="1"/>
              <a:t>Procesos</a:t>
            </a:r>
            <a:r>
              <a:rPr lang="en-US" sz="2000" i="1" dirty="0"/>
              <a:t> de Mercado: </a:t>
            </a:r>
            <a:r>
              <a:rPr lang="en-US" sz="2000" i="1" dirty="0" err="1"/>
              <a:t>Revista</a:t>
            </a:r>
            <a:r>
              <a:rPr lang="en-US" sz="2000" i="1" dirty="0"/>
              <a:t> </a:t>
            </a:r>
            <a:r>
              <a:rPr lang="en-US" sz="2000" i="1" dirty="0" err="1"/>
              <a:t>Europea</a:t>
            </a:r>
            <a:r>
              <a:rPr lang="en-US" sz="2000" i="1" dirty="0"/>
              <a:t> de </a:t>
            </a:r>
            <a:r>
              <a:rPr lang="en-US" sz="2000" i="1" dirty="0" err="1"/>
              <a:t>Econnomía</a:t>
            </a:r>
            <a:r>
              <a:rPr lang="en-US" sz="2000" i="1" dirty="0"/>
              <a:t> </a:t>
            </a:r>
            <a:r>
              <a:rPr lang="en-US" sz="2000" i="1" dirty="0" err="1"/>
              <a:t>Política</a:t>
            </a:r>
            <a:r>
              <a:rPr lang="en-US" sz="2000" dirty="0"/>
              <a:t>, XVII (1), 55–93.</a:t>
            </a:r>
          </a:p>
          <a:p>
            <a:pPr indent="-457200">
              <a:spcBef>
                <a:spcPts val="1000"/>
              </a:spcBef>
            </a:pPr>
            <a:r>
              <a:rPr lang="en-US" sz="2000" dirty="0"/>
              <a:t>Holcombe, Randall. (2007) </a:t>
            </a:r>
            <a:r>
              <a:rPr lang="en-US" sz="2000" i="1" dirty="0"/>
              <a:t>Entrepreneurship and Economic Progress</a:t>
            </a:r>
          </a:p>
          <a:p>
            <a:pPr indent="-457200">
              <a:spcBef>
                <a:spcPts val="1000"/>
              </a:spcBef>
            </a:pPr>
            <a:r>
              <a:rPr lang="en-US" sz="2000" dirty="0"/>
              <a:t>Huerta de Soto, Jesus. (2006) </a:t>
            </a:r>
            <a:r>
              <a:rPr lang="en-US" sz="2000" i="1" dirty="0"/>
              <a:t>Money, Bank Credit, and Economic Cycles</a:t>
            </a:r>
            <a:r>
              <a:rPr lang="en-US" sz="2000" dirty="0"/>
              <a:t>, Chapter 5</a:t>
            </a:r>
          </a:p>
          <a:p>
            <a:pPr indent="-457200">
              <a:spcBef>
                <a:spcPts val="1000"/>
              </a:spcBef>
            </a:pPr>
            <a:r>
              <a:rPr lang="en-US" sz="2000" dirty="0"/>
              <a:t>_______. (2009) </a:t>
            </a:r>
            <a:r>
              <a:rPr lang="en-US" sz="2000" i="1" dirty="0"/>
              <a:t>The Theory of Dynamic Efficiency</a:t>
            </a:r>
            <a:r>
              <a:rPr lang="en-US" sz="2000" dirty="0"/>
              <a:t>.</a:t>
            </a:r>
          </a:p>
          <a:p>
            <a:pPr marL="457200" indent="-457200">
              <a:spcBef>
                <a:spcPts val="1000"/>
              </a:spcBef>
            </a:pPr>
            <a:r>
              <a:rPr lang="en-US" sz="2000" dirty="0"/>
              <a:t>Ritenour, Shawn (2023) </a:t>
            </a:r>
            <a:r>
              <a:rPr lang="en-US" sz="2000" i="1" dirty="0"/>
              <a:t>The Economics of Prosperity: Rethinking Economic Growth and Development</a:t>
            </a:r>
          </a:p>
          <a:p>
            <a:pPr marL="457200" indent="-457200">
              <a:spcBef>
                <a:spcPts val="1000"/>
              </a:spcBef>
            </a:pPr>
            <a:r>
              <a:rPr lang="en-US" sz="2000" dirty="0"/>
              <a:t>Shenoy, Sudha. (2007) ‘Investment Chains through History or an Historian's Outline of Development, Using Goods of Ever Higher Orders’, </a:t>
            </a:r>
            <a:r>
              <a:rPr lang="en-US" sz="2000" i="1" dirty="0"/>
              <a:t>Indian Journal of Economics and Business</a:t>
            </a:r>
            <a:r>
              <a:rPr lang="en-US" sz="2000" dirty="0"/>
              <a:t>, Special Issue, 185-215.</a:t>
            </a:r>
          </a:p>
          <a:p>
            <a:pPr marL="457200" indent="-457200">
              <a:spcBef>
                <a:spcPts val="1000"/>
              </a:spcBef>
            </a:pPr>
            <a:r>
              <a:rPr lang="en-US" sz="2000" dirty="0"/>
              <a:t>_______. (2010) </a:t>
            </a:r>
            <a:r>
              <a:rPr lang="en-US" sz="2000" i="1" dirty="0"/>
              <a:t>Towards a Theoretical Framework for British and International Economic History: Early Modern England. A Case Study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395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Economics of Prosperity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CF3234-CB88-68A5-CF27-E7560591D0BB}"/>
              </a:ext>
            </a:extLst>
          </p:cNvPr>
          <p:cNvSpPr txBox="1">
            <a:spLocks/>
          </p:cNvSpPr>
          <p:nvPr/>
        </p:nvSpPr>
        <p:spPr>
          <a:xfrm>
            <a:off x="448282" y="1587713"/>
            <a:ext cx="5635232" cy="8913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000000"/>
              </a:buClr>
              <a:buSzPct val="75000"/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000000"/>
                </a:solidFill>
                <a:cs typeface="Helvetica" panose="020B0604020202020204" pitchFamily="34" charset="0"/>
              </a:rPr>
              <a:t>Analysis:</a:t>
            </a:r>
            <a:r>
              <a:rPr lang="en-US" sz="2200" dirty="0">
                <a:solidFill>
                  <a:srgbClr val="000000"/>
                </a:solidFill>
                <a:cs typeface="Helvetica" panose="020B0604020202020204" pitchFamily="34" charset="0"/>
              </a:rPr>
              <a:t> Breaking complex substance into smaller parts to gain better understanding of 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C4F00-6B03-332F-235B-DDE6DD656D9D}"/>
              </a:ext>
            </a:extLst>
          </p:cNvPr>
          <p:cNvSpPr txBox="1"/>
          <p:nvPr/>
        </p:nvSpPr>
        <p:spPr>
          <a:xfrm>
            <a:off x="6221766" y="5973899"/>
            <a:ext cx="5157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cs typeface="Helvetica" panose="020B0604020202020204" pitchFamily="34" charset="0"/>
              </a:rPr>
              <a:t>Synthesis:</a:t>
            </a:r>
            <a:r>
              <a:rPr lang="en-US" sz="2200" dirty="0">
                <a:solidFill>
                  <a:srgbClr val="000000"/>
                </a:solidFill>
                <a:cs typeface="Helvetica" panose="020B0604020202020204" pitchFamily="34" charset="0"/>
              </a:rPr>
              <a:t> </a:t>
            </a:r>
            <a:r>
              <a:rPr lang="en-US" sz="2200" dirty="0"/>
              <a:t>putting the pieces back together again in a new or different whole. </a:t>
            </a:r>
            <a:endParaRPr lang="en-US" sz="2200" dirty="0">
              <a:solidFill>
                <a:srgbClr val="000000"/>
              </a:solidFill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206C4-F76D-328B-DFC7-5633A7B2E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11" y="2525704"/>
            <a:ext cx="3305175" cy="4139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59A7F-5F4B-DE6A-AC9F-18790A7B3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515" y="1664196"/>
            <a:ext cx="3053649" cy="41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7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" y="415925"/>
            <a:ext cx="1110996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Vehicles of Prosperity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20275" y="2480359"/>
            <a:ext cx="4315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Market division of labor</a:t>
            </a:r>
          </a:p>
        </p:txBody>
      </p:sp>
      <p:pic>
        <p:nvPicPr>
          <p:cNvPr id="5" name="Picture 4" descr="A mural of a person working on a blueprint&#10;&#10;AI-generated content may be incorrect.">
            <a:extLst>
              <a:ext uri="{FF2B5EF4-FFF2-40B4-BE49-F238E27FC236}">
                <a16:creationId xmlns:a16="http://schemas.microsoft.com/office/drawing/2014/main" id="{E9D732CC-6E68-6EB3-6410-CD21158F1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20" y="1708965"/>
            <a:ext cx="3980180" cy="258608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4BAA1FC-90F4-7CE4-A2A4-35EF18FF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661" y="4728441"/>
            <a:ext cx="2968539" cy="198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 group of men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B553FF5E-AE6A-11C9-C204-6A9DBBD23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2" r="4749" b="19294"/>
          <a:stretch/>
        </p:blipFill>
        <p:spPr>
          <a:xfrm>
            <a:off x="694651" y="3804006"/>
            <a:ext cx="2651248" cy="2074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80689-CE60-CFB3-B6AB-C920EE12186E}"/>
              </a:ext>
            </a:extLst>
          </p:cNvPr>
          <p:cNvSpPr txBox="1"/>
          <p:nvPr/>
        </p:nvSpPr>
        <p:spPr>
          <a:xfrm>
            <a:off x="6532880" y="5716988"/>
            <a:ext cx="461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Capital Accumulation</a:t>
            </a:r>
          </a:p>
        </p:txBody>
      </p:sp>
    </p:spTree>
    <p:extLst>
      <p:ext uri="{BB962C8B-B14F-4D97-AF65-F5344CB8AC3E}">
        <p14:creationId xmlns:p14="http://schemas.microsoft.com/office/powerpoint/2010/main" val="428880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76428-78C4-82F9-8574-4B111EFE9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85B6-6960-E979-8625-B9F853ED9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415925"/>
            <a:ext cx="1110996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Vehicles of Prosperity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577309-8D25-6494-22F4-77567EF26686}"/>
              </a:ext>
            </a:extLst>
          </p:cNvPr>
          <p:cNvSpPr txBox="1"/>
          <p:nvPr/>
        </p:nvSpPr>
        <p:spPr>
          <a:xfrm>
            <a:off x="497018" y="5275717"/>
            <a:ext cx="1119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Technological Improvement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3EF311-1E76-AC12-E6F3-CEAD71F3E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53" y="1741488"/>
            <a:ext cx="10973751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3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5077C-E715-BD41-0DBA-6053B92AF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888F3-72DE-21E0-AAC9-625297F7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415925"/>
            <a:ext cx="1110996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Vehicles of Prosperity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42F1F2-477A-F077-781C-1F17617337A8}"/>
              </a:ext>
            </a:extLst>
          </p:cNvPr>
          <p:cNvSpPr txBox="1"/>
          <p:nvPr/>
        </p:nvSpPr>
        <p:spPr>
          <a:xfrm>
            <a:off x="2418080" y="6203295"/>
            <a:ext cx="761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Entrepreneurship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AA4F0-DF29-DD26-F1EE-0464F4A40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80" y="1857705"/>
            <a:ext cx="7616510" cy="42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40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F692-7FB0-4B34-9F95-C9BF96C1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5" y="254893"/>
            <a:ext cx="10935729" cy="1210993"/>
          </a:xfrm>
        </p:spPr>
        <p:txBody>
          <a:bodyPr>
            <a:noAutofit/>
          </a:bodyPr>
          <a:lstStyle/>
          <a:p>
            <a:pPr algn="ctr"/>
            <a:r>
              <a:rPr lang="en-US" sz="6000" u="none" dirty="0">
                <a:solidFill>
                  <a:srgbClr val="0070C0"/>
                </a:solidFill>
                <a:latin typeface="+mn-lt"/>
                <a:cs typeface="Helvetica" panose="020B0604020202020204" pitchFamily="34" charset="0"/>
              </a:rPr>
              <a:t>Entrepreneurship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FABF9-47BF-467C-A5AC-7D995E90147B}"/>
              </a:ext>
            </a:extLst>
          </p:cNvPr>
          <p:cNvSpPr txBox="1"/>
          <p:nvPr/>
        </p:nvSpPr>
        <p:spPr>
          <a:xfrm>
            <a:off x="1248549" y="2074822"/>
            <a:ext cx="51563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Helvetica" panose="020B0604020202020204" pitchFamily="34" charset="0"/>
                <a:sym typeface="Symbol" panose="05050102010706020507" pitchFamily="18" charset="2"/>
              </a:rPr>
              <a:t>Many margins:</a:t>
            </a:r>
          </a:p>
          <a:p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Product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Capital Investment</a:t>
            </a:r>
          </a:p>
          <a:p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800" b="1" i="1" dirty="0">
                <a:cs typeface="Helvetica" panose="020B0604020202020204" pitchFamily="34" charset="0"/>
                <a:sym typeface="Symbol" panose="05050102010706020507" pitchFamily="18" charset="2"/>
              </a:rPr>
              <a:t>Economic calculation is crucial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C1E5D-B611-4F42-8C34-B14833E5D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51"/>
          <a:stretch/>
        </p:blipFill>
        <p:spPr>
          <a:xfrm>
            <a:off x="7059276" y="1851135"/>
            <a:ext cx="4269123" cy="44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59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Economic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337BC-4ECD-5D19-9BDC-29BA43A4FAF3}"/>
              </a:ext>
            </a:extLst>
          </p:cNvPr>
          <p:cNvSpPr txBox="1"/>
          <p:nvPr/>
        </p:nvSpPr>
        <p:spPr>
          <a:xfrm>
            <a:off x="424935" y="2423574"/>
            <a:ext cx="4380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Helvetica" panose="020B0604020202020204" pitchFamily="34" charset="0"/>
                <a:sym typeface="Symbol" panose="05050102010706020507" pitchFamily="18" charset="2"/>
              </a:rPr>
              <a:t>Process of Dynamic Efficiency</a:t>
            </a:r>
          </a:p>
          <a:p>
            <a:endParaRPr lang="en-US" sz="24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Helvetica" panose="020B0604020202020204" pitchFamily="34" charset="0"/>
                <a:sym typeface="Symbol" panose="05050102010706020507" pitchFamily="18" charset="2"/>
              </a:rPr>
              <a:t>The happy consequence of a highly developed division of labor, taking advantage of an increasing capital stock embodying better technology, wisely invested by entrepreneurs.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95CE4-96CB-691E-4B52-CC400490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337" y="1869161"/>
            <a:ext cx="6822402" cy="44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48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Economic Institutions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A4540-6AE2-C6EF-D97C-0435C91956A7}"/>
              </a:ext>
            </a:extLst>
          </p:cNvPr>
          <p:cNvSpPr txBox="1"/>
          <p:nvPr/>
        </p:nvSpPr>
        <p:spPr>
          <a:xfrm>
            <a:off x="2688932" y="5606737"/>
            <a:ext cx="6814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Helvetica" panose="020B0604020202020204" pitchFamily="34" charset="0"/>
                <a:sym typeface="Symbol" panose="05050102010706020507" pitchFamily="18" charset="2"/>
              </a:rPr>
              <a:t>Enablers of Economic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77536-7049-03C7-92CB-D0F0C4C9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55" y="2132374"/>
            <a:ext cx="2807876" cy="2807876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3F405-FA99-EDC2-F084-A178B84BA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8" t="2423" r="6655" b="48176"/>
          <a:stretch/>
        </p:blipFill>
        <p:spPr>
          <a:xfrm>
            <a:off x="5904237" y="2132373"/>
            <a:ext cx="5147057" cy="288236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75471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Modern Development Economics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4836" y="1690688"/>
            <a:ext cx="101023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Culmination of historical process incorporating many factors: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“Golden Age of Keynesianism” (1948–73).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Marshall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National income statistics documenting economic inequalities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Creation of international aid agencies (UN, IMF, and WB)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Development of “gap theory” of the “poverty trap”</a:t>
            </a:r>
          </a:p>
        </p:txBody>
      </p:sp>
    </p:spTree>
    <p:extLst>
      <p:ext uri="{BB962C8B-B14F-4D97-AF65-F5344CB8AC3E}">
        <p14:creationId xmlns:p14="http://schemas.microsoft.com/office/powerpoint/2010/main" val="242132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ABF07-D93B-C02F-1894-ACF408B0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7DFB-6E1A-281B-808B-761647F6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Modern Growth Theories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CF32F-5F0C-E2B0-9C61-54AA426C683C}"/>
              </a:ext>
            </a:extLst>
          </p:cNvPr>
          <p:cNvSpPr txBox="1"/>
          <p:nvPr/>
        </p:nvSpPr>
        <p:spPr>
          <a:xfrm>
            <a:off x="1598556" y="2188882"/>
            <a:ext cx="8994887" cy="3472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Suffer from Same Problems as Modern Macro in General</a:t>
            </a:r>
          </a:p>
          <a:p>
            <a:endParaRPr lang="en-US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Excessive Aggregation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Mathematics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Assume efficient coordination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Superficial analysis of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122174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Modern Growth Theories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5759" y="2307120"/>
            <a:ext cx="89204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Harrod–</a:t>
            </a:r>
            <a:r>
              <a:rPr lang="en-US" sz="2400" b="1" kern="0" dirty="0" err="1">
                <a:solidFill>
                  <a:prstClr val="black"/>
                </a:solidFill>
              </a:rPr>
              <a:t>Domar</a:t>
            </a:r>
            <a:r>
              <a:rPr lang="en-US" sz="2400" b="1" kern="0" dirty="0">
                <a:solidFill>
                  <a:prstClr val="black"/>
                </a:solidFill>
              </a:rPr>
              <a:t> Model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Simple Keynesian Cross framework: Y = C + I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Growth rate = savings rate/capital-to-output ratio – depreciation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Key Conclusion: positive relationship between rate of savings and investment and the rate of  growth</a:t>
            </a:r>
          </a:p>
        </p:txBody>
      </p:sp>
    </p:spTree>
    <p:extLst>
      <p:ext uri="{BB962C8B-B14F-4D97-AF65-F5344CB8AC3E}">
        <p14:creationId xmlns:p14="http://schemas.microsoft.com/office/powerpoint/2010/main" val="364648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Modern Growth Theories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880" y="2359623"/>
            <a:ext cx="60756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Neoclassical Growth Model: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Production constraint: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n-US" sz="24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= </a:t>
            </a:r>
            <a:r>
              <a:rPr lang="en-US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24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(K</a:t>
            </a:r>
            <a:r>
              <a:rPr lang="en-US" sz="2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i="1" kern="0" dirty="0">
                <a:solidFill>
                  <a:prstClr val="black"/>
                </a:solidFill>
              </a:rPr>
              <a:t>Y</a:t>
            </a:r>
            <a:r>
              <a:rPr lang="en-US" sz="2400" kern="0" dirty="0">
                <a:solidFill>
                  <a:prstClr val="black"/>
                </a:solidFill>
              </a:rPr>
              <a:t> = Output</a:t>
            </a:r>
          </a:p>
          <a:p>
            <a:pPr lvl="1">
              <a:defRPr/>
            </a:pPr>
            <a:endParaRPr lang="en-US" sz="2400" i="1" kern="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i="1" kern="0" dirty="0">
                <a:solidFill>
                  <a:prstClr val="black"/>
                </a:solidFill>
              </a:rPr>
              <a:t>K</a:t>
            </a:r>
            <a:r>
              <a:rPr lang="en-US" sz="2400" kern="0" dirty="0">
                <a:solidFill>
                  <a:prstClr val="black"/>
                </a:solidFill>
              </a:rPr>
              <a:t> = Capital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i="1" kern="0" dirty="0">
                <a:solidFill>
                  <a:prstClr val="black"/>
                </a:solidFill>
              </a:rPr>
              <a:t>A</a:t>
            </a:r>
            <a:r>
              <a:rPr lang="en-US" sz="2400" kern="0" dirty="0">
                <a:solidFill>
                  <a:prstClr val="black"/>
                </a:solidFill>
              </a:rPr>
              <a:t> = Productivity shift factor: Often assumed to represent technology.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A88552-C70B-44B4-B9CD-4A2EE410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2539999"/>
            <a:ext cx="4647291" cy="34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08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35687-D017-825C-3E20-48117AF87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10408E-2770-548A-5D75-251F38D6445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Modern Growth Theories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EF8B71-4425-320B-318C-6030876852E3}"/>
              </a:ext>
            </a:extLst>
          </p:cNvPr>
          <p:cNvSpPr/>
          <p:nvPr/>
        </p:nvSpPr>
        <p:spPr>
          <a:xfrm>
            <a:off x="436880" y="2359623"/>
            <a:ext cx="6075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Diminishing Returns to Capital:</a:t>
            </a:r>
          </a:p>
          <a:p>
            <a:pPr lvl="0"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</a:rPr>
              <a:t>Increased capital investment eventually will yield maximum output.</a:t>
            </a:r>
          </a:p>
          <a:p>
            <a:pPr lvl="0"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</a:rPr>
              <a:t>Model predicted there would be convergence between MDCs and LDCs.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E2E1C-7E24-E83E-22AF-5188BFF2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2539999"/>
            <a:ext cx="4647291" cy="34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85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Modern Growth Theories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C7DC962-E6E4-4A4B-A43A-35F4BAEF6B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00" y="2518629"/>
            <a:ext cx="5252200" cy="3692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B79AE1-6DEB-C1C5-70D9-CE9F9AA36E40}"/>
              </a:ext>
            </a:extLst>
          </p:cNvPr>
          <p:cNvSpPr/>
          <p:nvPr/>
        </p:nvSpPr>
        <p:spPr>
          <a:xfrm>
            <a:off x="471921" y="2518629"/>
            <a:ext cx="5618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Diminishing Returns to Capital: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Increased capital investment eventually will yield maximum output.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Model predicted there would be convergence between MDCs and LDCs.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</a:rPr>
              <a:t>Continued economic expansion requires increased technology.</a:t>
            </a:r>
          </a:p>
        </p:txBody>
      </p:sp>
    </p:spTree>
    <p:extLst>
      <p:ext uri="{BB962C8B-B14F-4D97-AF65-F5344CB8AC3E}">
        <p14:creationId xmlns:p14="http://schemas.microsoft.com/office/powerpoint/2010/main" val="287846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Modern Growth Theories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45440" y="2388552"/>
            <a:ext cx="600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Endogenous Growth Model: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Diminishing marginal returns to capital are offset by increases in technology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Key Assumption: There are technological spillovers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73DABC-E431-BEA6-58E7-003802FD7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60" y="2388552"/>
            <a:ext cx="5728258" cy="371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AA00D-1611-1DDA-69E7-3582C9922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9D00BB-5D2F-32B9-3DD8-B49B043ABFB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Modern Growth Theories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2EEF2-2F4A-C336-013E-277D21818596}"/>
              </a:ext>
            </a:extLst>
          </p:cNvPr>
          <p:cNvSpPr/>
          <p:nvPr/>
        </p:nvSpPr>
        <p:spPr>
          <a:xfrm>
            <a:off x="439535" y="2526943"/>
            <a:ext cx="5898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Endogenous Growth Model: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Raising the level of capital can lead to ever-increasing growth rates.</a:t>
            </a:r>
          </a:p>
          <a:p>
            <a:pPr lvl="0">
              <a:defRPr/>
            </a:pPr>
            <a:endParaRPr lang="en-US" sz="24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Implies that subsidies to research universities are conducive to sustainable economic growth.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28DF1-17E5-B30E-AFFE-3E7CEFAFD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40" y="1989316"/>
            <a:ext cx="5107825" cy="4122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4EB87-0A72-BEB0-EF74-57CFF6BB7B6B}"/>
              </a:ext>
            </a:extLst>
          </p:cNvPr>
          <p:cNvSpPr txBox="1"/>
          <p:nvPr/>
        </p:nvSpPr>
        <p:spPr>
          <a:xfrm>
            <a:off x="7029392" y="6163965"/>
            <a:ext cx="4338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David M. Gould &amp; Roy J. Ruffin, “What Determines Economic Growth?</a:t>
            </a:r>
          </a:p>
        </p:txBody>
      </p:sp>
    </p:spTree>
    <p:extLst>
      <p:ext uri="{BB962C8B-B14F-4D97-AF65-F5344CB8AC3E}">
        <p14:creationId xmlns:p14="http://schemas.microsoft.com/office/powerpoint/2010/main" val="2454979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630</Words>
  <Application>Microsoft Office PowerPoint</Application>
  <PresentationFormat>Widescreen</PresentationFormat>
  <Paragraphs>113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Helvetica</vt:lpstr>
      <vt:lpstr>Office Theme</vt:lpstr>
      <vt:lpstr>Growth Versus Prosperity</vt:lpstr>
      <vt:lpstr>Modern Development Economics</vt:lpstr>
      <vt:lpstr>Modern Growth Theories</vt:lpstr>
      <vt:lpstr>Modern Growth Theories</vt:lpstr>
      <vt:lpstr>Modern Growth Theories</vt:lpstr>
      <vt:lpstr>Modern Growth Theories</vt:lpstr>
      <vt:lpstr>Modern Growth Theories</vt:lpstr>
      <vt:lpstr>Modern Growth Theories</vt:lpstr>
      <vt:lpstr>Modern Growth Theories</vt:lpstr>
      <vt:lpstr>Modern Growth Theory: Critique</vt:lpstr>
      <vt:lpstr>Recommended Literature</vt:lpstr>
      <vt:lpstr>Economics of Prosperity </vt:lpstr>
      <vt:lpstr>Vehicles of Prosperity</vt:lpstr>
      <vt:lpstr>Vehicles of Prosperity</vt:lpstr>
      <vt:lpstr>Vehicles of Prosperity</vt:lpstr>
      <vt:lpstr>Entrepreneurship</vt:lpstr>
      <vt:lpstr>Economic Progress</vt:lpstr>
      <vt:lpstr>Economic Institutions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Ritenour, Shawn R</dc:creator>
  <cp:lastModifiedBy>Ritenour, Shawn R</cp:lastModifiedBy>
  <cp:revision>67</cp:revision>
  <dcterms:created xsi:type="dcterms:W3CDTF">2019-07-09T17:43:25Z</dcterms:created>
  <dcterms:modified xsi:type="dcterms:W3CDTF">2025-07-23T05:08:49Z</dcterms:modified>
</cp:coreProperties>
</file>