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75" r:id="rId3"/>
    <p:sldId id="280" r:id="rId4"/>
    <p:sldId id="281" r:id="rId5"/>
    <p:sldId id="283" r:id="rId6"/>
    <p:sldId id="282" r:id="rId7"/>
    <p:sldId id="268" r:id="rId8"/>
    <p:sldId id="269" r:id="rId9"/>
    <p:sldId id="270" r:id="rId10"/>
    <p:sldId id="271" r:id="rId11"/>
    <p:sldId id="272" r:id="rId12"/>
    <p:sldId id="274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9" r:id="rId23"/>
    <p:sldId id="267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8BF21-C530-4883-8ACC-93A53B940858}" v="392" dt="2025-07-21T20:39:08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81518" autoAdjust="0"/>
  </p:normalViewPr>
  <p:slideViewPr>
    <p:cSldViewPr snapToGrid="0">
      <p:cViewPr varScale="1">
        <p:scale>
          <a:sx n="48" d="100"/>
          <a:sy n="48" d="100"/>
        </p:scale>
        <p:origin x="102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7458BF21-C530-4883-8ACC-93A53B940858}"/>
    <pc:docChg chg="undo custSel modSld">
      <pc:chgData name="Patrick Newman" userId="3b6d677ab6269c3c" providerId="LiveId" clId="{7458BF21-C530-4883-8ACC-93A53B940858}" dt="2025-07-21T20:42:24.289" v="782" actId="14100"/>
      <pc:docMkLst>
        <pc:docMk/>
      </pc:docMkLst>
      <pc:sldChg chg="modSp">
        <pc:chgData name="Patrick Newman" userId="3b6d677ab6269c3c" providerId="LiveId" clId="{7458BF21-C530-4883-8ACC-93A53B940858}" dt="2025-07-21T19:49:56.703" v="111" actId="13926"/>
        <pc:sldMkLst>
          <pc:docMk/>
          <pc:sldMk cId="2420169959" sldId="257"/>
        </pc:sldMkLst>
        <pc:spChg chg="mod">
          <ac:chgData name="Patrick Newman" userId="3b6d677ab6269c3c" providerId="LiveId" clId="{7458BF21-C530-4883-8ACC-93A53B940858}" dt="2025-07-21T19:49:56.703" v="111" actId="13926"/>
          <ac:spMkLst>
            <pc:docMk/>
            <pc:sldMk cId="2420169959" sldId="257"/>
            <ac:spMk id="3" creationId="{A4FF0887-AA21-0F93-383E-5056BA0F39EF}"/>
          </ac:spMkLst>
        </pc:spChg>
      </pc:sldChg>
      <pc:sldChg chg="addSp delSp modSp mod modAnim">
        <pc:chgData name="Patrick Newman" userId="3b6d677ab6269c3c" providerId="LiveId" clId="{7458BF21-C530-4883-8ACC-93A53B940858}" dt="2025-07-21T20:32:28.653" v="757"/>
        <pc:sldMkLst>
          <pc:docMk/>
          <pc:sldMk cId="860873901" sldId="258"/>
        </pc:sldMkLst>
        <pc:spChg chg="mod">
          <ac:chgData name="Patrick Newman" userId="3b6d677ab6269c3c" providerId="LiveId" clId="{7458BF21-C530-4883-8ACC-93A53B940858}" dt="2025-07-21T20:28:51.872" v="586" actId="20577"/>
          <ac:spMkLst>
            <pc:docMk/>
            <pc:sldMk cId="860873901" sldId="258"/>
            <ac:spMk id="4" creationId="{032C2CC7-FC21-96EA-EA81-DDA4F0D93C6C}"/>
          </ac:spMkLst>
        </pc:spChg>
        <pc:spChg chg="add mod">
          <ac:chgData name="Patrick Newman" userId="3b6d677ab6269c3c" providerId="LiveId" clId="{7458BF21-C530-4883-8ACC-93A53B940858}" dt="2025-07-21T20:31:05.861" v="718"/>
          <ac:spMkLst>
            <pc:docMk/>
            <pc:sldMk cId="860873901" sldId="258"/>
            <ac:spMk id="5" creationId="{AF21ABFA-969C-F4AA-67C8-08BB1BBAD56F}"/>
          </ac:spMkLst>
        </pc:spChg>
        <pc:spChg chg="add del mod">
          <ac:chgData name="Patrick Newman" userId="3b6d677ab6269c3c" providerId="LiveId" clId="{7458BF21-C530-4883-8ACC-93A53B940858}" dt="2025-07-21T20:31:20.770" v="721"/>
          <ac:spMkLst>
            <pc:docMk/>
            <pc:sldMk cId="860873901" sldId="258"/>
            <ac:spMk id="6" creationId="{320E0612-0C88-DED0-9D05-B28D1B732F82}"/>
          </ac:spMkLst>
        </pc:spChg>
        <pc:spChg chg="add mod">
          <ac:chgData name="Patrick Newman" userId="3b6d677ab6269c3c" providerId="LiveId" clId="{7458BF21-C530-4883-8ACC-93A53B940858}" dt="2025-07-21T20:31:27.219" v="722" actId="767"/>
          <ac:spMkLst>
            <pc:docMk/>
            <pc:sldMk cId="860873901" sldId="258"/>
            <ac:spMk id="7" creationId="{0063355C-BD6B-FABD-42CA-53B066D0E2DE}"/>
          </ac:spMkLst>
        </pc:spChg>
        <pc:spChg chg="add mod">
          <ac:chgData name="Patrick Newman" userId="3b6d677ab6269c3c" providerId="LiveId" clId="{7458BF21-C530-4883-8ACC-93A53B940858}" dt="2025-07-21T20:32:21.176" v="755" actId="123"/>
          <ac:spMkLst>
            <pc:docMk/>
            <pc:sldMk cId="860873901" sldId="258"/>
            <ac:spMk id="8" creationId="{742A5B5E-AC7E-CB0B-E063-E59F911AEF53}"/>
          </ac:spMkLst>
        </pc:spChg>
      </pc:sldChg>
      <pc:sldChg chg="modSp">
        <pc:chgData name="Patrick Newman" userId="3b6d677ab6269c3c" providerId="LiveId" clId="{7458BF21-C530-4883-8ACC-93A53B940858}" dt="2025-07-21T20:32:57.243" v="761" actId="403"/>
        <pc:sldMkLst>
          <pc:docMk/>
          <pc:sldMk cId="654577021" sldId="260"/>
        </pc:sldMkLst>
        <pc:graphicFrameChg chg="mod">
          <ac:chgData name="Patrick Newman" userId="3b6d677ab6269c3c" providerId="LiveId" clId="{7458BF21-C530-4883-8ACC-93A53B940858}" dt="2025-07-21T20:32:57.243" v="761" actId="403"/>
          <ac:graphicFrameMkLst>
            <pc:docMk/>
            <pc:sldMk cId="654577021" sldId="260"/>
            <ac:graphicFrameMk id="6" creationId="{65B3A7CC-DC8E-4992-6021-14BD93EE99CD}"/>
          </ac:graphicFrameMkLst>
        </pc:graphicFrameChg>
      </pc:sldChg>
      <pc:sldChg chg="addSp delSp modSp mod delAnim modAnim">
        <pc:chgData name="Patrick Newman" userId="3b6d677ab6269c3c" providerId="LiveId" clId="{7458BF21-C530-4883-8ACC-93A53B940858}" dt="2025-07-21T20:33:47.844" v="764" actId="1076"/>
        <pc:sldMkLst>
          <pc:docMk/>
          <pc:sldMk cId="3603388139" sldId="261"/>
        </pc:sldMkLst>
        <pc:picChg chg="add mod">
          <ac:chgData name="Patrick Newman" userId="3b6d677ab6269c3c" providerId="LiveId" clId="{7458BF21-C530-4883-8ACC-93A53B940858}" dt="2025-07-21T20:33:47.844" v="764" actId="1076"/>
          <ac:picMkLst>
            <pc:docMk/>
            <pc:sldMk cId="3603388139" sldId="261"/>
            <ac:picMk id="4" creationId="{7FC5FAEE-C461-81CC-5731-3CD8CE44D51A}"/>
          </ac:picMkLst>
        </pc:picChg>
        <pc:picChg chg="del">
          <ac:chgData name="Patrick Newman" userId="3b6d677ab6269c3c" providerId="LiveId" clId="{7458BF21-C530-4883-8ACC-93A53B940858}" dt="2025-07-21T20:33:44.124" v="762" actId="478"/>
          <ac:picMkLst>
            <pc:docMk/>
            <pc:sldMk cId="3603388139" sldId="261"/>
            <ac:picMk id="7" creationId="{E52BAED0-9C26-FE37-8A46-DF33B9487A63}"/>
          </ac:picMkLst>
        </pc:picChg>
      </pc:sldChg>
      <pc:sldChg chg="modAnim">
        <pc:chgData name="Patrick Newman" userId="3b6d677ab6269c3c" providerId="LiveId" clId="{7458BF21-C530-4883-8ACC-93A53B940858}" dt="2025-07-21T20:34:31.143" v="767"/>
        <pc:sldMkLst>
          <pc:docMk/>
          <pc:sldMk cId="2890533407" sldId="262"/>
        </pc:sldMkLst>
      </pc:sldChg>
      <pc:sldChg chg="modSp mod">
        <pc:chgData name="Patrick Newman" userId="3b6d677ab6269c3c" providerId="LiveId" clId="{7458BF21-C530-4883-8ACC-93A53B940858}" dt="2025-07-21T20:42:24.289" v="782" actId="14100"/>
        <pc:sldMkLst>
          <pc:docMk/>
          <pc:sldMk cId="753030201" sldId="265"/>
        </pc:sldMkLst>
        <pc:spChg chg="mod">
          <ac:chgData name="Patrick Newman" userId="3b6d677ab6269c3c" providerId="LiveId" clId="{7458BF21-C530-4883-8ACC-93A53B940858}" dt="2025-07-21T20:42:24.289" v="782" actId="14100"/>
          <ac:spMkLst>
            <pc:docMk/>
            <pc:sldMk cId="753030201" sldId="265"/>
            <ac:spMk id="3" creationId="{A143948C-5AEF-CB7E-F847-5B2F6F3D78AA}"/>
          </ac:spMkLst>
        </pc:spChg>
      </pc:sldChg>
      <pc:sldChg chg="modSp mod">
        <pc:chgData name="Patrick Newman" userId="3b6d677ab6269c3c" providerId="LiveId" clId="{7458BF21-C530-4883-8ACC-93A53B940858}" dt="2025-07-21T20:42:16.688" v="781" actId="14100"/>
        <pc:sldMkLst>
          <pc:docMk/>
          <pc:sldMk cId="688415980" sldId="266"/>
        </pc:sldMkLst>
        <pc:spChg chg="mod">
          <ac:chgData name="Patrick Newman" userId="3b6d677ab6269c3c" providerId="LiveId" clId="{7458BF21-C530-4883-8ACC-93A53B940858}" dt="2025-07-21T20:42:16.688" v="781" actId="14100"/>
          <ac:spMkLst>
            <pc:docMk/>
            <pc:sldMk cId="688415980" sldId="266"/>
            <ac:spMk id="3" creationId="{01B02258-1AA6-4053-7E15-E01F32B6D1AD}"/>
          </ac:spMkLst>
        </pc:spChg>
      </pc:sldChg>
      <pc:sldChg chg="modSp mod">
        <pc:chgData name="Patrick Newman" userId="3b6d677ab6269c3c" providerId="LiveId" clId="{7458BF21-C530-4883-8ACC-93A53B940858}" dt="2025-07-21T19:46:48.899" v="0" actId="13926"/>
        <pc:sldMkLst>
          <pc:docMk/>
          <pc:sldMk cId="4163952427" sldId="269"/>
        </pc:sldMkLst>
        <pc:spChg chg="mod">
          <ac:chgData name="Patrick Newman" userId="3b6d677ab6269c3c" providerId="LiveId" clId="{7458BF21-C530-4883-8ACC-93A53B940858}" dt="2025-07-21T19:46:48.899" v="0" actId="13926"/>
          <ac:spMkLst>
            <pc:docMk/>
            <pc:sldMk cId="4163952427" sldId="269"/>
            <ac:spMk id="2" creationId="{A142368B-F45C-17AA-7314-A7E8ACDEA18D}"/>
          </ac:spMkLst>
        </pc:spChg>
      </pc:sldChg>
      <pc:sldChg chg="modSp">
        <pc:chgData name="Patrick Newman" userId="3b6d677ab6269c3c" providerId="LiveId" clId="{7458BF21-C530-4883-8ACC-93A53B940858}" dt="2025-07-21T20:38:12.480" v="768" actId="5793"/>
        <pc:sldMkLst>
          <pc:docMk/>
          <pc:sldMk cId="4180195789" sldId="271"/>
        </pc:sldMkLst>
        <pc:spChg chg="mod">
          <ac:chgData name="Patrick Newman" userId="3b6d677ab6269c3c" providerId="LiveId" clId="{7458BF21-C530-4883-8ACC-93A53B940858}" dt="2025-07-21T20:38:12.480" v="768" actId="5793"/>
          <ac:spMkLst>
            <pc:docMk/>
            <pc:sldMk cId="4180195789" sldId="271"/>
            <ac:spMk id="3" creationId="{014555F2-F021-8F8D-E5B5-DEB9758A3A56}"/>
          </ac:spMkLst>
        </pc:spChg>
      </pc:sldChg>
      <pc:sldChg chg="modSp">
        <pc:chgData name="Patrick Newman" userId="3b6d677ab6269c3c" providerId="LiveId" clId="{7458BF21-C530-4883-8ACC-93A53B940858}" dt="2025-07-21T19:49:20.860" v="67" actId="20577"/>
        <pc:sldMkLst>
          <pc:docMk/>
          <pc:sldMk cId="3397926763" sldId="272"/>
        </pc:sldMkLst>
        <pc:spChg chg="mod">
          <ac:chgData name="Patrick Newman" userId="3b6d677ab6269c3c" providerId="LiveId" clId="{7458BF21-C530-4883-8ACC-93A53B940858}" dt="2025-07-21T19:49:20.860" v="67" actId="20577"/>
          <ac:spMkLst>
            <pc:docMk/>
            <pc:sldMk cId="3397926763" sldId="272"/>
            <ac:spMk id="3" creationId="{5C887D0D-3C51-9264-E793-A7A36BFE1E7D}"/>
          </ac:spMkLst>
        </pc:spChg>
      </pc:sldChg>
      <pc:sldChg chg="modAnim">
        <pc:chgData name="Patrick Newman" userId="3b6d677ab6269c3c" providerId="LiveId" clId="{7458BF21-C530-4883-8ACC-93A53B940858}" dt="2025-07-21T20:39:08.388" v="773"/>
        <pc:sldMkLst>
          <pc:docMk/>
          <pc:sldMk cId="3705693982" sldId="274"/>
        </pc:sldMkLst>
      </pc:sldChg>
      <pc:sldChg chg="modSp mod">
        <pc:chgData name="Patrick Newman" userId="3b6d677ab6269c3c" providerId="LiveId" clId="{7458BF21-C530-4883-8ACC-93A53B940858}" dt="2025-07-21T20:42:11.130" v="780" actId="14100"/>
        <pc:sldMkLst>
          <pc:docMk/>
          <pc:sldMk cId="3820239580" sldId="277"/>
        </pc:sldMkLst>
        <pc:spChg chg="mod">
          <ac:chgData name="Patrick Newman" userId="3b6d677ab6269c3c" providerId="LiveId" clId="{7458BF21-C530-4883-8ACC-93A53B940858}" dt="2025-07-21T20:42:11.130" v="780" actId="14100"/>
          <ac:spMkLst>
            <pc:docMk/>
            <pc:sldMk cId="3820239580" sldId="277"/>
            <ac:spMk id="3" creationId="{32D07406-A3E5-BAD6-8476-1DF76A41F534}"/>
          </ac:spMkLst>
        </pc:spChg>
      </pc:sldChg>
      <pc:sldChg chg="modSp mod">
        <pc:chgData name="Patrick Newman" userId="3b6d677ab6269c3c" providerId="LiveId" clId="{7458BF21-C530-4883-8ACC-93A53B940858}" dt="2025-07-21T20:41:43.426" v="779" actId="14100"/>
        <pc:sldMkLst>
          <pc:docMk/>
          <pc:sldMk cId="2373854722" sldId="279"/>
        </pc:sldMkLst>
        <pc:cxnChg chg="mod">
          <ac:chgData name="Patrick Newman" userId="3b6d677ab6269c3c" providerId="LiveId" clId="{7458BF21-C530-4883-8ACC-93A53B940858}" dt="2025-07-21T20:41:43.426" v="779" actId="14100"/>
          <ac:cxnSpMkLst>
            <pc:docMk/>
            <pc:sldMk cId="2373854722" sldId="279"/>
            <ac:cxnSpMk id="5" creationId="{87B37F20-1BC6-5425-1A6E-ACF0BE28525C}"/>
          </ac:cxnSpMkLst>
        </pc:cxnChg>
        <pc:cxnChg chg="mod">
          <ac:chgData name="Patrick Newman" userId="3b6d677ab6269c3c" providerId="LiveId" clId="{7458BF21-C530-4883-8ACC-93A53B940858}" dt="2025-07-21T20:41:32.756" v="776" actId="14100"/>
          <ac:cxnSpMkLst>
            <pc:docMk/>
            <pc:sldMk cId="2373854722" sldId="279"/>
            <ac:cxnSpMk id="7" creationId="{49081B3F-563E-9880-1A22-EFCAD285D551}"/>
          </ac:cxnSpMkLst>
        </pc:cxnChg>
      </pc:sldChg>
      <pc:sldChg chg="modSp mod modAnim">
        <pc:chgData name="Patrick Newman" userId="3b6d677ab6269c3c" providerId="LiveId" clId="{7458BF21-C530-4883-8ACC-93A53B940858}" dt="2025-07-21T20:13:27.040" v="345" actId="14100"/>
        <pc:sldMkLst>
          <pc:docMk/>
          <pc:sldMk cId="2979512487" sldId="280"/>
        </pc:sldMkLst>
        <pc:spChg chg="mod">
          <ac:chgData name="Patrick Newman" userId="3b6d677ab6269c3c" providerId="LiveId" clId="{7458BF21-C530-4883-8ACC-93A53B940858}" dt="2025-07-21T20:13:27.040" v="345" actId="14100"/>
          <ac:spMkLst>
            <pc:docMk/>
            <pc:sldMk cId="2979512487" sldId="280"/>
            <ac:spMk id="3" creationId="{FCE835A4-7DA5-1E9B-9F02-E37461DBA286}"/>
          </ac:spMkLst>
        </pc:spChg>
      </pc:sldChg>
      <pc:sldChg chg="addSp delSp modSp mod modAnim">
        <pc:chgData name="Patrick Newman" userId="3b6d677ab6269c3c" providerId="LiveId" clId="{7458BF21-C530-4883-8ACC-93A53B940858}" dt="2025-07-21T20:38:21.180" v="769" actId="1076"/>
        <pc:sldMkLst>
          <pc:docMk/>
          <pc:sldMk cId="145713455" sldId="282"/>
        </pc:sldMkLst>
        <pc:spChg chg="mod">
          <ac:chgData name="Patrick Newman" userId="3b6d677ab6269c3c" providerId="LiveId" clId="{7458BF21-C530-4883-8ACC-93A53B940858}" dt="2025-07-21T20:27:38.246" v="583" actId="1076"/>
          <ac:spMkLst>
            <pc:docMk/>
            <pc:sldMk cId="145713455" sldId="282"/>
            <ac:spMk id="3" creationId="{9BF2EB77-1CA4-682D-A0A0-E6ADF95EDDE7}"/>
          </ac:spMkLst>
        </pc:spChg>
        <pc:spChg chg="add mod">
          <ac:chgData name="Patrick Newman" userId="3b6d677ab6269c3c" providerId="LiveId" clId="{7458BF21-C530-4883-8ACC-93A53B940858}" dt="2025-07-21T20:27:48.659" v="585" actId="14100"/>
          <ac:spMkLst>
            <pc:docMk/>
            <pc:sldMk cId="145713455" sldId="282"/>
            <ac:spMk id="4" creationId="{3A98A4A2-1673-E499-C83A-72E941C402A5}"/>
          </ac:spMkLst>
        </pc:spChg>
        <pc:spChg chg="add del mod">
          <ac:chgData name="Patrick Newman" userId="3b6d677ab6269c3c" providerId="LiveId" clId="{7458BF21-C530-4883-8ACC-93A53B940858}" dt="2025-07-21T20:26:17.209" v="572"/>
          <ac:spMkLst>
            <pc:docMk/>
            <pc:sldMk cId="145713455" sldId="282"/>
            <ac:spMk id="5" creationId="{3EBEA9DD-628D-83D5-A4ED-CCFD40F09598}"/>
          </ac:spMkLst>
        </pc:spChg>
        <pc:spChg chg="add mod">
          <ac:chgData name="Patrick Newman" userId="3b6d677ab6269c3c" providerId="LiveId" clId="{7458BF21-C530-4883-8ACC-93A53B940858}" dt="2025-07-21T20:38:21.180" v="769" actId="1076"/>
          <ac:spMkLst>
            <pc:docMk/>
            <pc:sldMk cId="145713455" sldId="282"/>
            <ac:spMk id="6" creationId="{E3912A47-EEDF-7D0C-4A44-5ADE4467A3B7}"/>
          </ac:spMkLst>
        </pc:spChg>
      </pc:sldChg>
      <pc:sldChg chg="modSp mod">
        <pc:chgData name="Patrick Newman" userId="3b6d677ab6269c3c" providerId="LiveId" clId="{7458BF21-C530-4883-8ACC-93A53B940858}" dt="2025-07-21T20:16:37.818" v="347" actId="403"/>
        <pc:sldMkLst>
          <pc:docMk/>
          <pc:sldMk cId="2034042424" sldId="285"/>
        </pc:sldMkLst>
        <pc:spChg chg="mod">
          <ac:chgData name="Patrick Newman" userId="3b6d677ab6269c3c" providerId="LiveId" clId="{7458BF21-C530-4883-8ACC-93A53B940858}" dt="2025-07-21T20:16:37.818" v="347" actId="403"/>
          <ac:spMkLst>
            <pc:docMk/>
            <pc:sldMk cId="2034042424" sldId="285"/>
            <ac:spMk id="3" creationId="{F4595030-63D6-E816-7CCE-73E9F59C49C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6d677ab6269c3c/Desktop/Work/Presentations/MU2025Tariff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6d677ab6269c3c/Desktop/Work/Presentations/MU2025Tariff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\Downloads\A019RE1A156NBEA.csv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6d677ab6269c3c/Desktop/Work/Presentations/usgs_1792_2025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Average Effective Tariff Rate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Average Effective Tariff Rate (%)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Sheet1!$A$1:$A$205</c:f>
              <c:numCache>
                <c:formatCode>General</c:formatCode>
                <c:ptCount val="205"/>
                <c:pt idx="0">
                  <c:v>1821</c:v>
                </c:pt>
                <c:pt idx="1">
                  <c:v>1822</c:v>
                </c:pt>
                <c:pt idx="2">
                  <c:v>1823</c:v>
                </c:pt>
                <c:pt idx="3">
                  <c:v>1824</c:v>
                </c:pt>
                <c:pt idx="4">
                  <c:v>1825</c:v>
                </c:pt>
                <c:pt idx="5">
                  <c:v>1826</c:v>
                </c:pt>
                <c:pt idx="6">
                  <c:v>1827</c:v>
                </c:pt>
                <c:pt idx="7">
                  <c:v>1828</c:v>
                </c:pt>
                <c:pt idx="8">
                  <c:v>1829</c:v>
                </c:pt>
                <c:pt idx="9">
                  <c:v>1830</c:v>
                </c:pt>
                <c:pt idx="10">
                  <c:v>1831</c:v>
                </c:pt>
                <c:pt idx="11">
                  <c:v>1832</c:v>
                </c:pt>
                <c:pt idx="12">
                  <c:v>1833</c:v>
                </c:pt>
                <c:pt idx="13">
                  <c:v>1834</c:v>
                </c:pt>
                <c:pt idx="14">
                  <c:v>1835</c:v>
                </c:pt>
                <c:pt idx="15">
                  <c:v>1836</c:v>
                </c:pt>
                <c:pt idx="16">
                  <c:v>1837</c:v>
                </c:pt>
                <c:pt idx="17">
                  <c:v>1838</c:v>
                </c:pt>
                <c:pt idx="18">
                  <c:v>1839</c:v>
                </c:pt>
                <c:pt idx="19">
                  <c:v>1840</c:v>
                </c:pt>
                <c:pt idx="20">
                  <c:v>1841</c:v>
                </c:pt>
                <c:pt idx="21">
                  <c:v>1842</c:v>
                </c:pt>
                <c:pt idx="22">
                  <c:v>1843</c:v>
                </c:pt>
                <c:pt idx="23">
                  <c:v>1844</c:v>
                </c:pt>
                <c:pt idx="24">
                  <c:v>1845</c:v>
                </c:pt>
                <c:pt idx="25">
                  <c:v>1846</c:v>
                </c:pt>
                <c:pt idx="26">
                  <c:v>1847</c:v>
                </c:pt>
                <c:pt idx="27">
                  <c:v>1848</c:v>
                </c:pt>
                <c:pt idx="28">
                  <c:v>1849</c:v>
                </c:pt>
                <c:pt idx="29">
                  <c:v>1850</c:v>
                </c:pt>
                <c:pt idx="30">
                  <c:v>1851</c:v>
                </c:pt>
                <c:pt idx="31">
                  <c:v>1852</c:v>
                </c:pt>
                <c:pt idx="32">
                  <c:v>1853</c:v>
                </c:pt>
                <c:pt idx="33">
                  <c:v>1854</c:v>
                </c:pt>
                <c:pt idx="34">
                  <c:v>1855</c:v>
                </c:pt>
                <c:pt idx="35">
                  <c:v>1856</c:v>
                </c:pt>
                <c:pt idx="36">
                  <c:v>1857</c:v>
                </c:pt>
                <c:pt idx="37">
                  <c:v>1858</c:v>
                </c:pt>
                <c:pt idx="38">
                  <c:v>1859</c:v>
                </c:pt>
                <c:pt idx="39">
                  <c:v>1860</c:v>
                </c:pt>
                <c:pt idx="40">
                  <c:v>1861</c:v>
                </c:pt>
                <c:pt idx="41">
                  <c:v>1862</c:v>
                </c:pt>
                <c:pt idx="42">
                  <c:v>1863</c:v>
                </c:pt>
                <c:pt idx="43">
                  <c:v>1864</c:v>
                </c:pt>
                <c:pt idx="44">
                  <c:v>1865</c:v>
                </c:pt>
                <c:pt idx="45">
                  <c:v>1866</c:v>
                </c:pt>
                <c:pt idx="46">
                  <c:v>1867</c:v>
                </c:pt>
                <c:pt idx="47">
                  <c:v>1868</c:v>
                </c:pt>
                <c:pt idx="48">
                  <c:v>1869</c:v>
                </c:pt>
                <c:pt idx="49">
                  <c:v>1870</c:v>
                </c:pt>
                <c:pt idx="50">
                  <c:v>1871</c:v>
                </c:pt>
                <c:pt idx="51">
                  <c:v>1872</c:v>
                </c:pt>
                <c:pt idx="52">
                  <c:v>1873</c:v>
                </c:pt>
                <c:pt idx="53">
                  <c:v>1874</c:v>
                </c:pt>
                <c:pt idx="54">
                  <c:v>1875</c:v>
                </c:pt>
                <c:pt idx="55">
                  <c:v>1876</c:v>
                </c:pt>
                <c:pt idx="56">
                  <c:v>1877</c:v>
                </c:pt>
                <c:pt idx="57">
                  <c:v>1878</c:v>
                </c:pt>
                <c:pt idx="58">
                  <c:v>1879</c:v>
                </c:pt>
                <c:pt idx="59">
                  <c:v>1880</c:v>
                </c:pt>
                <c:pt idx="60">
                  <c:v>1881</c:v>
                </c:pt>
                <c:pt idx="61">
                  <c:v>1882</c:v>
                </c:pt>
                <c:pt idx="62">
                  <c:v>1883</c:v>
                </c:pt>
                <c:pt idx="63">
                  <c:v>1884</c:v>
                </c:pt>
                <c:pt idx="64">
                  <c:v>1885</c:v>
                </c:pt>
                <c:pt idx="65">
                  <c:v>1886</c:v>
                </c:pt>
                <c:pt idx="66">
                  <c:v>1887</c:v>
                </c:pt>
                <c:pt idx="67">
                  <c:v>1888</c:v>
                </c:pt>
                <c:pt idx="68">
                  <c:v>1889</c:v>
                </c:pt>
                <c:pt idx="69">
                  <c:v>1890</c:v>
                </c:pt>
                <c:pt idx="70">
                  <c:v>1891</c:v>
                </c:pt>
                <c:pt idx="71">
                  <c:v>1892</c:v>
                </c:pt>
                <c:pt idx="72">
                  <c:v>1893</c:v>
                </c:pt>
                <c:pt idx="73">
                  <c:v>1894</c:v>
                </c:pt>
                <c:pt idx="74">
                  <c:v>1895</c:v>
                </c:pt>
                <c:pt idx="75">
                  <c:v>1896</c:v>
                </c:pt>
                <c:pt idx="76">
                  <c:v>1897</c:v>
                </c:pt>
                <c:pt idx="77">
                  <c:v>1898</c:v>
                </c:pt>
                <c:pt idx="78">
                  <c:v>1899</c:v>
                </c:pt>
                <c:pt idx="79">
                  <c:v>1900</c:v>
                </c:pt>
                <c:pt idx="80">
                  <c:v>1901</c:v>
                </c:pt>
                <c:pt idx="81">
                  <c:v>1902</c:v>
                </c:pt>
                <c:pt idx="82">
                  <c:v>1903</c:v>
                </c:pt>
                <c:pt idx="83">
                  <c:v>1904</c:v>
                </c:pt>
                <c:pt idx="84">
                  <c:v>1905</c:v>
                </c:pt>
                <c:pt idx="85">
                  <c:v>1906</c:v>
                </c:pt>
                <c:pt idx="86">
                  <c:v>1907</c:v>
                </c:pt>
                <c:pt idx="87">
                  <c:v>1908</c:v>
                </c:pt>
                <c:pt idx="88">
                  <c:v>1909</c:v>
                </c:pt>
                <c:pt idx="89">
                  <c:v>1910</c:v>
                </c:pt>
                <c:pt idx="90">
                  <c:v>1911</c:v>
                </c:pt>
                <c:pt idx="91">
                  <c:v>1912</c:v>
                </c:pt>
                <c:pt idx="92">
                  <c:v>1913</c:v>
                </c:pt>
                <c:pt idx="93">
                  <c:v>1914</c:v>
                </c:pt>
                <c:pt idx="94">
                  <c:v>1915</c:v>
                </c:pt>
                <c:pt idx="95">
                  <c:v>1916</c:v>
                </c:pt>
                <c:pt idx="96">
                  <c:v>1917</c:v>
                </c:pt>
                <c:pt idx="97">
                  <c:v>1918</c:v>
                </c:pt>
                <c:pt idx="98">
                  <c:v>1919</c:v>
                </c:pt>
                <c:pt idx="99">
                  <c:v>1920</c:v>
                </c:pt>
                <c:pt idx="100">
                  <c:v>1921</c:v>
                </c:pt>
                <c:pt idx="101">
                  <c:v>1922</c:v>
                </c:pt>
                <c:pt idx="102">
                  <c:v>1923</c:v>
                </c:pt>
                <c:pt idx="103">
                  <c:v>1924</c:v>
                </c:pt>
                <c:pt idx="104">
                  <c:v>1925</c:v>
                </c:pt>
                <c:pt idx="105">
                  <c:v>1926</c:v>
                </c:pt>
                <c:pt idx="106">
                  <c:v>1927</c:v>
                </c:pt>
                <c:pt idx="107">
                  <c:v>1928</c:v>
                </c:pt>
                <c:pt idx="108">
                  <c:v>1929</c:v>
                </c:pt>
                <c:pt idx="109">
                  <c:v>1930</c:v>
                </c:pt>
                <c:pt idx="110">
                  <c:v>1931</c:v>
                </c:pt>
                <c:pt idx="111">
                  <c:v>1932</c:v>
                </c:pt>
                <c:pt idx="112">
                  <c:v>1933</c:v>
                </c:pt>
                <c:pt idx="113">
                  <c:v>1934</c:v>
                </c:pt>
                <c:pt idx="114">
                  <c:v>1935</c:v>
                </c:pt>
                <c:pt idx="115">
                  <c:v>1936</c:v>
                </c:pt>
                <c:pt idx="116">
                  <c:v>1937</c:v>
                </c:pt>
                <c:pt idx="117">
                  <c:v>1938</c:v>
                </c:pt>
                <c:pt idx="118">
                  <c:v>1939</c:v>
                </c:pt>
                <c:pt idx="119">
                  <c:v>1940</c:v>
                </c:pt>
                <c:pt idx="120">
                  <c:v>1941</c:v>
                </c:pt>
                <c:pt idx="121">
                  <c:v>1942</c:v>
                </c:pt>
                <c:pt idx="122">
                  <c:v>1943</c:v>
                </c:pt>
                <c:pt idx="123">
                  <c:v>1944</c:v>
                </c:pt>
                <c:pt idx="124">
                  <c:v>1945</c:v>
                </c:pt>
                <c:pt idx="125">
                  <c:v>1946</c:v>
                </c:pt>
                <c:pt idx="126">
                  <c:v>1947</c:v>
                </c:pt>
                <c:pt idx="127">
                  <c:v>1948</c:v>
                </c:pt>
                <c:pt idx="128">
                  <c:v>1949</c:v>
                </c:pt>
                <c:pt idx="129">
                  <c:v>1950</c:v>
                </c:pt>
                <c:pt idx="130">
                  <c:v>1951</c:v>
                </c:pt>
                <c:pt idx="131">
                  <c:v>1952</c:v>
                </c:pt>
                <c:pt idx="132">
                  <c:v>1953</c:v>
                </c:pt>
                <c:pt idx="133">
                  <c:v>1954</c:v>
                </c:pt>
                <c:pt idx="134">
                  <c:v>1955</c:v>
                </c:pt>
                <c:pt idx="135">
                  <c:v>1956</c:v>
                </c:pt>
                <c:pt idx="136">
                  <c:v>1957</c:v>
                </c:pt>
                <c:pt idx="137">
                  <c:v>1958</c:v>
                </c:pt>
                <c:pt idx="138">
                  <c:v>1959</c:v>
                </c:pt>
                <c:pt idx="139">
                  <c:v>1960</c:v>
                </c:pt>
                <c:pt idx="140">
                  <c:v>1961</c:v>
                </c:pt>
                <c:pt idx="141">
                  <c:v>1962</c:v>
                </c:pt>
                <c:pt idx="142">
                  <c:v>1963</c:v>
                </c:pt>
                <c:pt idx="143">
                  <c:v>1964</c:v>
                </c:pt>
                <c:pt idx="144">
                  <c:v>1965</c:v>
                </c:pt>
                <c:pt idx="145">
                  <c:v>1966</c:v>
                </c:pt>
                <c:pt idx="146">
                  <c:v>1967</c:v>
                </c:pt>
                <c:pt idx="147">
                  <c:v>1968</c:v>
                </c:pt>
                <c:pt idx="148">
                  <c:v>1969</c:v>
                </c:pt>
                <c:pt idx="149">
                  <c:v>1970</c:v>
                </c:pt>
                <c:pt idx="150">
                  <c:v>1971</c:v>
                </c:pt>
                <c:pt idx="151">
                  <c:v>1972</c:v>
                </c:pt>
                <c:pt idx="152">
                  <c:v>1973</c:v>
                </c:pt>
                <c:pt idx="153">
                  <c:v>1974</c:v>
                </c:pt>
                <c:pt idx="154">
                  <c:v>1975</c:v>
                </c:pt>
                <c:pt idx="155">
                  <c:v>1976</c:v>
                </c:pt>
                <c:pt idx="156">
                  <c:v>1977</c:v>
                </c:pt>
                <c:pt idx="157">
                  <c:v>1978</c:v>
                </c:pt>
                <c:pt idx="158">
                  <c:v>1979</c:v>
                </c:pt>
                <c:pt idx="159">
                  <c:v>1980</c:v>
                </c:pt>
                <c:pt idx="160">
                  <c:v>1981</c:v>
                </c:pt>
                <c:pt idx="161">
                  <c:v>1982</c:v>
                </c:pt>
                <c:pt idx="162">
                  <c:v>1983</c:v>
                </c:pt>
                <c:pt idx="163">
                  <c:v>1984</c:v>
                </c:pt>
                <c:pt idx="164">
                  <c:v>1985</c:v>
                </c:pt>
                <c:pt idx="165">
                  <c:v>1986</c:v>
                </c:pt>
                <c:pt idx="166">
                  <c:v>1987</c:v>
                </c:pt>
                <c:pt idx="167">
                  <c:v>1988</c:v>
                </c:pt>
                <c:pt idx="168">
                  <c:v>1989</c:v>
                </c:pt>
                <c:pt idx="169">
                  <c:v>1990</c:v>
                </c:pt>
                <c:pt idx="170">
                  <c:v>1991</c:v>
                </c:pt>
                <c:pt idx="171">
                  <c:v>1992</c:v>
                </c:pt>
                <c:pt idx="172">
                  <c:v>1993</c:v>
                </c:pt>
                <c:pt idx="173">
                  <c:v>1994</c:v>
                </c:pt>
                <c:pt idx="174">
                  <c:v>1995</c:v>
                </c:pt>
                <c:pt idx="175">
                  <c:v>1996</c:v>
                </c:pt>
                <c:pt idx="176">
                  <c:v>1997</c:v>
                </c:pt>
                <c:pt idx="177">
                  <c:v>1998</c:v>
                </c:pt>
                <c:pt idx="178">
                  <c:v>1999</c:v>
                </c:pt>
                <c:pt idx="179">
                  <c:v>2000</c:v>
                </c:pt>
                <c:pt idx="180">
                  <c:v>2001</c:v>
                </c:pt>
                <c:pt idx="181">
                  <c:v>2002</c:v>
                </c:pt>
                <c:pt idx="182">
                  <c:v>2003</c:v>
                </c:pt>
                <c:pt idx="183">
                  <c:v>2004</c:v>
                </c:pt>
                <c:pt idx="184">
                  <c:v>2005</c:v>
                </c:pt>
                <c:pt idx="185">
                  <c:v>2006</c:v>
                </c:pt>
                <c:pt idx="186">
                  <c:v>2007</c:v>
                </c:pt>
                <c:pt idx="187">
                  <c:v>2008</c:v>
                </c:pt>
                <c:pt idx="188">
                  <c:v>2009</c:v>
                </c:pt>
                <c:pt idx="189">
                  <c:v>2010</c:v>
                </c:pt>
                <c:pt idx="190">
                  <c:v>2011</c:v>
                </c:pt>
                <c:pt idx="191">
                  <c:v>2012</c:v>
                </c:pt>
                <c:pt idx="192">
                  <c:v>2013</c:v>
                </c:pt>
                <c:pt idx="193">
                  <c:v>2014</c:v>
                </c:pt>
                <c:pt idx="194">
                  <c:v>2015</c:v>
                </c:pt>
                <c:pt idx="195">
                  <c:v>2016</c:v>
                </c:pt>
                <c:pt idx="196">
                  <c:v>2017</c:v>
                </c:pt>
                <c:pt idx="197">
                  <c:v>2018</c:v>
                </c:pt>
                <c:pt idx="198">
                  <c:v>2019</c:v>
                </c:pt>
                <c:pt idx="199">
                  <c:v>2020</c:v>
                </c:pt>
                <c:pt idx="200">
                  <c:v>2021</c:v>
                </c:pt>
                <c:pt idx="201">
                  <c:v>2022</c:v>
                </c:pt>
                <c:pt idx="202">
                  <c:v>2023</c:v>
                </c:pt>
                <c:pt idx="203">
                  <c:v>2024</c:v>
                </c:pt>
                <c:pt idx="204">
                  <c:v>2025</c:v>
                </c:pt>
              </c:numCache>
            </c:numRef>
          </c:cat>
          <c:val>
            <c:numRef>
              <c:f>Sheet1!$B$1:$B$205</c:f>
              <c:numCache>
                <c:formatCode>General</c:formatCode>
                <c:ptCount val="205"/>
                <c:pt idx="0">
                  <c:v>43.21</c:v>
                </c:pt>
                <c:pt idx="1">
                  <c:v>35.229999999999997</c:v>
                </c:pt>
                <c:pt idx="2">
                  <c:v>43.69</c:v>
                </c:pt>
                <c:pt idx="3">
                  <c:v>47.39</c:v>
                </c:pt>
                <c:pt idx="4">
                  <c:v>47.72</c:v>
                </c:pt>
                <c:pt idx="5">
                  <c:v>45.28</c:v>
                </c:pt>
                <c:pt idx="6">
                  <c:v>50.93</c:v>
                </c:pt>
                <c:pt idx="7">
                  <c:v>44.74</c:v>
                </c:pt>
                <c:pt idx="8">
                  <c:v>50.73</c:v>
                </c:pt>
                <c:pt idx="9">
                  <c:v>57.32</c:v>
                </c:pt>
                <c:pt idx="10">
                  <c:v>44.23</c:v>
                </c:pt>
                <c:pt idx="11">
                  <c:v>38.97</c:v>
                </c:pt>
                <c:pt idx="12">
                  <c:v>28.99</c:v>
                </c:pt>
                <c:pt idx="13">
                  <c:v>21.83</c:v>
                </c:pt>
                <c:pt idx="14">
                  <c:v>21.25</c:v>
                </c:pt>
                <c:pt idx="15">
                  <c:v>19.510000000000002</c:v>
                </c:pt>
                <c:pt idx="16">
                  <c:v>16.05</c:v>
                </c:pt>
                <c:pt idx="17">
                  <c:v>23.11</c:v>
                </c:pt>
                <c:pt idx="18">
                  <c:v>17.57</c:v>
                </c:pt>
                <c:pt idx="19">
                  <c:v>17.600000000000001</c:v>
                </c:pt>
                <c:pt idx="20">
                  <c:v>17.37</c:v>
                </c:pt>
                <c:pt idx="21">
                  <c:v>18.96</c:v>
                </c:pt>
                <c:pt idx="22">
                  <c:v>20.13</c:v>
                </c:pt>
                <c:pt idx="23">
                  <c:v>30.5</c:v>
                </c:pt>
                <c:pt idx="24">
                  <c:v>29.34</c:v>
                </c:pt>
                <c:pt idx="25">
                  <c:v>27.7</c:v>
                </c:pt>
                <c:pt idx="26">
                  <c:v>24.2</c:v>
                </c:pt>
                <c:pt idx="27">
                  <c:v>23.49</c:v>
                </c:pt>
                <c:pt idx="28">
                  <c:v>23.41</c:v>
                </c:pt>
                <c:pt idx="29">
                  <c:v>24.5</c:v>
                </c:pt>
                <c:pt idx="30">
                  <c:v>24.26</c:v>
                </c:pt>
                <c:pt idx="31">
                  <c:v>24.35</c:v>
                </c:pt>
                <c:pt idx="32">
                  <c:v>23.37</c:v>
                </c:pt>
                <c:pt idx="33">
                  <c:v>23.52</c:v>
                </c:pt>
                <c:pt idx="34">
                  <c:v>23.36</c:v>
                </c:pt>
                <c:pt idx="35">
                  <c:v>21.68</c:v>
                </c:pt>
                <c:pt idx="36">
                  <c:v>19.09</c:v>
                </c:pt>
                <c:pt idx="37">
                  <c:v>17.329999999999998</c:v>
                </c:pt>
                <c:pt idx="38">
                  <c:v>15.43</c:v>
                </c:pt>
                <c:pt idx="39">
                  <c:v>15.67</c:v>
                </c:pt>
                <c:pt idx="40">
                  <c:v>14.21</c:v>
                </c:pt>
                <c:pt idx="41">
                  <c:v>26.08</c:v>
                </c:pt>
                <c:pt idx="42">
                  <c:v>28.28</c:v>
                </c:pt>
                <c:pt idx="43">
                  <c:v>32.04</c:v>
                </c:pt>
                <c:pt idx="44">
                  <c:v>38.46</c:v>
                </c:pt>
                <c:pt idx="45">
                  <c:v>41.81</c:v>
                </c:pt>
                <c:pt idx="46">
                  <c:v>44.56</c:v>
                </c:pt>
                <c:pt idx="47">
                  <c:v>46.56</c:v>
                </c:pt>
                <c:pt idx="48">
                  <c:v>44.76</c:v>
                </c:pt>
                <c:pt idx="49">
                  <c:v>44.89</c:v>
                </c:pt>
                <c:pt idx="50">
                  <c:v>40.51</c:v>
                </c:pt>
                <c:pt idx="51">
                  <c:v>37.99</c:v>
                </c:pt>
                <c:pt idx="52">
                  <c:v>27.9</c:v>
                </c:pt>
                <c:pt idx="53">
                  <c:v>28.29</c:v>
                </c:pt>
                <c:pt idx="54">
                  <c:v>29.36</c:v>
                </c:pt>
                <c:pt idx="55">
                  <c:v>31.25</c:v>
                </c:pt>
                <c:pt idx="56">
                  <c:v>29.2</c:v>
                </c:pt>
                <c:pt idx="57">
                  <c:v>29</c:v>
                </c:pt>
                <c:pt idx="58">
                  <c:v>30.33</c:v>
                </c:pt>
                <c:pt idx="59">
                  <c:v>29.12</c:v>
                </c:pt>
                <c:pt idx="60">
                  <c:v>29.79</c:v>
                </c:pt>
                <c:pt idx="61">
                  <c:v>30.16</c:v>
                </c:pt>
                <c:pt idx="62">
                  <c:v>30.04</c:v>
                </c:pt>
                <c:pt idx="63">
                  <c:v>28.5</c:v>
                </c:pt>
                <c:pt idx="64">
                  <c:v>30.75</c:v>
                </c:pt>
                <c:pt idx="65">
                  <c:v>30.35</c:v>
                </c:pt>
                <c:pt idx="66">
                  <c:v>31.52</c:v>
                </c:pt>
                <c:pt idx="67">
                  <c:v>30.55</c:v>
                </c:pt>
                <c:pt idx="68">
                  <c:v>30.02</c:v>
                </c:pt>
                <c:pt idx="69">
                  <c:v>29.59</c:v>
                </c:pt>
                <c:pt idx="70">
                  <c:v>25.5</c:v>
                </c:pt>
                <c:pt idx="71">
                  <c:v>21.5</c:v>
                </c:pt>
                <c:pt idx="72">
                  <c:v>23.8</c:v>
                </c:pt>
                <c:pt idx="73">
                  <c:v>20.5</c:v>
                </c:pt>
                <c:pt idx="74">
                  <c:v>20.2</c:v>
                </c:pt>
                <c:pt idx="75">
                  <c:v>20.5</c:v>
                </c:pt>
                <c:pt idx="76">
                  <c:v>21.8</c:v>
                </c:pt>
                <c:pt idx="77">
                  <c:v>24.6</c:v>
                </c:pt>
                <c:pt idx="78">
                  <c:v>29.3</c:v>
                </c:pt>
                <c:pt idx="79">
                  <c:v>27.5</c:v>
                </c:pt>
                <c:pt idx="80">
                  <c:v>28.8</c:v>
                </c:pt>
                <c:pt idx="81">
                  <c:v>27.8</c:v>
                </c:pt>
                <c:pt idx="82">
                  <c:v>27.8</c:v>
                </c:pt>
                <c:pt idx="83">
                  <c:v>26.2</c:v>
                </c:pt>
                <c:pt idx="84">
                  <c:v>23.7</c:v>
                </c:pt>
                <c:pt idx="85">
                  <c:v>24.2</c:v>
                </c:pt>
                <c:pt idx="86">
                  <c:v>23.3</c:v>
                </c:pt>
                <c:pt idx="87">
                  <c:v>23.9</c:v>
                </c:pt>
                <c:pt idx="88">
                  <c:v>23</c:v>
                </c:pt>
                <c:pt idx="89">
                  <c:v>21.1</c:v>
                </c:pt>
                <c:pt idx="90">
                  <c:v>20.3</c:v>
                </c:pt>
                <c:pt idx="91">
                  <c:v>18.600000000000001</c:v>
                </c:pt>
                <c:pt idx="92">
                  <c:v>17.7</c:v>
                </c:pt>
                <c:pt idx="93">
                  <c:v>14.9</c:v>
                </c:pt>
                <c:pt idx="94">
                  <c:v>12.5</c:v>
                </c:pt>
                <c:pt idx="95">
                  <c:v>9.6</c:v>
                </c:pt>
                <c:pt idx="96">
                  <c:v>6.3</c:v>
                </c:pt>
                <c:pt idx="97">
                  <c:v>5.7</c:v>
                </c:pt>
                <c:pt idx="98">
                  <c:v>6.2</c:v>
                </c:pt>
                <c:pt idx="99">
                  <c:v>6.4</c:v>
                </c:pt>
                <c:pt idx="100">
                  <c:v>11.4</c:v>
                </c:pt>
                <c:pt idx="101">
                  <c:v>14.7</c:v>
                </c:pt>
                <c:pt idx="102">
                  <c:v>15.2</c:v>
                </c:pt>
                <c:pt idx="103">
                  <c:v>14.9</c:v>
                </c:pt>
                <c:pt idx="104">
                  <c:v>13.2</c:v>
                </c:pt>
                <c:pt idx="105">
                  <c:v>13.4</c:v>
                </c:pt>
                <c:pt idx="106">
                  <c:v>13.8</c:v>
                </c:pt>
                <c:pt idx="107">
                  <c:v>13.3</c:v>
                </c:pt>
                <c:pt idx="108">
                  <c:v>13.5</c:v>
                </c:pt>
                <c:pt idx="109">
                  <c:v>15.8</c:v>
                </c:pt>
                <c:pt idx="110">
                  <c:v>17.8</c:v>
                </c:pt>
                <c:pt idx="111">
                  <c:v>19.600000000000001</c:v>
                </c:pt>
                <c:pt idx="112">
                  <c:v>19.8</c:v>
                </c:pt>
                <c:pt idx="113">
                  <c:v>18.399999999999999</c:v>
                </c:pt>
                <c:pt idx="114">
                  <c:v>17.5</c:v>
                </c:pt>
                <c:pt idx="115">
                  <c:v>16.8</c:v>
                </c:pt>
                <c:pt idx="116">
                  <c:v>15.6</c:v>
                </c:pt>
                <c:pt idx="117">
                  <c:v>15.5</c:v>
                </c:pt>
                <c:pt idx="118">
                  <c:v>14.4</c:v>
                </c:pt>
                <c:pt idx="119">
                  <c:v>12.5</c:v>
                </c:pt>
                <c:pt idx="120">
                  <c:v>13.6</c:v>
                </c:pt>
                <c:pt idx="121">
                  <c:v>11.6</c:v>
                </c:pt>
                <c:pt idx="122">
                  <c:v>11.6</c:v>
                </c:pt>
                <c:pt idx="123">
                  <c:v>9.9</c:v>
                </c:pt>
                <c:pt idx="124">
                  <c:v>9.6</c:v>
                </c:pt>
                <c:pt idx="125">
                  <c:v>10.3</c:v>
                </c:pt>
                <c:pt idx="126">
                  <c:v>7.9</c:v>
                </c:pt>
                <c:pt idx="127">
                  <c:v>5.9</c:v>
                </c:pt>
                <c:pt idx="128">
                  <c:v>5.7</c:v>
                </c:pt>
                <c:pt idx="129">
                  <c:v>6.1</c:v>
                </c:pt>
                <c:pt idx="130">
                  <c:v>5.6</c:v>
                </c:pt>
                <c:pt idx="131">
                  <c:v>5.3</c:v>
                </c:pt>
                <c:pt idx="132">
                  <c:v>5.5</c:v>
                </c:pt>
                <c:pt idx="133">
                  <c:v>5.4</c:v>
                </c:pt>
                <c:pt idx="134">
                  <c:v>5.9</c:v>
                </c:pt>
                <c:pt idx="135">
                  <c:v>5.9</c:v>
                </c:pt>
                <c:pt idx="136">
                  <c:v>6</c:v>
                </c:pt>
                <c:pt idx="137">
                  <c:v>6.5</c:v>
                </c:pt>
                <c:pt idx="138">
                  <c:v>7.1</c:v>
                </c:pt>
                <c:pt idx="139">
                  <c:v>7.2</c:v>
                </c:pt>
                <c:pt idx="140">
                  <c:v>7.2</c:v>
                </c:pt>
                <c:pt idx="141">
                  <c:v>7.6</c:v>
                </c:pt>
                <c:pt idx="142">
                  <c:v>7.4</c:v>
                </c:pt>
                <c:pt idx="143">
                  <c:v>7.4</c:v>
                </c:pt>
                <c:pt idx="144">
                  <c:v>7.6</c:v>
                </c:pt>
                <c:pt idx="145">
                  <c:v>7.6</c:v>
                </c:pt>
                <c:pt idx="146">
                  <c:v>7.5</c:v>
                </c:pt>
                <c:pt idx="147">
                  <c:v>7.1</c:v>
                </c:pt>
                <c:pt idx="148">
                  <c:v>7.1</c:v>
                </c:pt>
                <c:pt idx="149">
                  <c:v>6.5</c:v>
                </c:pt>
                <c:pt idx="150">
                  <c:v>6.1</c:v>
                </c:pt>
                <c:pt idx="151">
                  <c:v>5.7</c:v>
                </c:pt>
                <c:pt idx="152">
                  <c:v>5</c:v>
                </c:pt>
                <c:pt idx="153">
                  <c:v>3.8</c:v>
                </c:pt>
                <c:pt idx="154">
                  <c:v>3.9</c:v>
                </c:pt>
                <c:pt idx="155">
                  <c:v>3.9</c:v>
                </c:pt>
                <c:pt idx="156">
                  <c:v>3.7</c:v>
                </c:pt>
                <c:pt idx="157">
                  <c:v>4</c:v>
                </c:pt>
                <c:pt idx="158">
                  <c:v>3.5</c:v>
                </c:pt>
                <c:pt idx="159">
                  <c:v>3.1</c:v>
                </c:pt>
                <c:pt idx="160">
                  <c:v>3.4</c:v>
                </c:pt>
                <c:pt idx="161">
                  <c:v>3.6</c:v>
                </c:pt>
                <c:pt idx="162">
                  <c:v>3.7</c:v>
                </c:pt>
                <c:pt idx="163">
                  <c:v>3.7</c:v>
                </c:pt>
                <c:pt idx="164">
                  <c:v>3.8</c:v>
                </c:pt>
                <c:pt idx="165">
                  <c:v>3.6</c:v>
                </c:pt>
                <c:pt idx="166">
                  <c:v>3.5</c:v>
                </c:pt>
                <c:pt idx="167">
                  <c:v>3.4</c:v>
                </c:pt>
                <c:pt idx="168">
                  <c:v>3.4</c:v>
                </c:pt>
                <c:pt idx="169">
                  <c:v>3.3</c:v>
                </c:pt>
                <c:pt idx="170">
                  <c:v>3.4</c:v>
                </c:pt>
                <c:pt idx="171">
                  <c:v>3.3</c:v>
                </c:pt>
                <c:pt idx="172">
                  <c:v>3.2</c:v>
                </c:pt>
                <c:pt idx="173">
                  <c:v>3</c:v>
                </c:pt>
                <c:pt idx="174">
                  <c:v>2.5</c:v>
                </c:pt>
                <c:pt idx="175">
                  <c:v>2.2999999999999998</c:v>
                </c:pt>
                <c:pt idx="176">
                  <c:v>2.1</c:v>
                </c:pt>
                <c:pt idx="177">
                  <c:v>2</c:v>
                </c:pt>
                <c:pt idx="178">
                  <c:v>1.8</c:v>
                </c:pt>
                <c:pt idx="179">
                  <c:v>1.6</c:v>
                </c:pt>
                <c:pt idx="180">
                  <c:v>1.6</c:v>
                </c:pt>
                <c:pt idx="181">
                  <c:v>1.7</c:v>
                </c:pt>
                <c:pt idx="182">
                  <c:v>1.6</c:v>
                </c:pt>
                <c:pt idx="183">
                  <c:v>1.5</c:v>
                </c:pt>
                <c:pt idx="184">
                  <c:v>1.4</c:v>
                </c:pt>
                <c:pt idx="185">
                  <c:v>1.4</c:v>
                </c:pt>
                <c:pt idx="186">
                  <c:v>1.3</c:v>
                </c:pt>
                <c:pt idx="187">
                  <c:v>1.2</c:v>
                </c:pt>
                <c:pt idx="188">
                  <c:v>1.4</c:v>
                </c:pt>
                <c:pt idx="189">
                  <c:v>1.4</c:v>
                </c:pt>
                <c:pt idx="190">
                  <c:v>1.3</c:v>
                </c:pt>
                <c:pt idx="191">
                  <c:v>1.3</c:v>
                </c:pt>
                <c:pt idx="192">
                  <c:v>1.4</c:v>
                </c:pt>
                <c:pt idx="193">
                  <c:v>1.4</c:v>
                </c:pt>
                <c:pt idx="194">
                  <c:v>1.5</c:v>
                </c:pt>
                <c:pt idx="195">
                  <c:v>1.5</c:v>
                </c:pt>
                <c:pt idx="196">
                  <c:v>1.4</c:v>
                </c:pt>
                <c:pt idx="197">
                  <c:v>1.8</c:v>
                </c:pt>
                <c:pt idx="198">
                  <c:v>2.7</c:v>
                </c:pt>
                <c:pt idx="199">
                  <c:v>2.8</c:v>
                </c:pt>
                <c:pt idx="200">
                  <c:v>3</c:v>
                </c:pt>
                <c:pt idx="201">
                  <c:v>2.8</c:v>
                </c:pt>
                <c:pt idx="202">
                  <c:v>2.4</c:v>
                </c:pt>
                <c:pt idx="203">
                  <c:v>2.5</c:v>
                </c:pt>
                <c:pt idx="204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5-457C-8B4B-92A65C62F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860912"/>
        <c:axId val="1696865232"/>
      </c:lineChart>
      <c:catAx>
        <c:axId val="169686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865232"/>
        <c:crosses val="autoZero"/>
        <c:auto val="1"/>
        <c:lblAlgn val="ctr"/>
        <c:lblOffset val="100"/>
        <c:noMultiLvlLbl val="0"/>
      </c:catAx>
      <c:valAx>
        <c:axId val="169686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8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Average Effective Tariff Rate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Sheet1!$A$130:$A$203</c:f>
              <c:numCache>
                <c:formatCode>General</c:formatCode>
                <c:ptCount val="74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</c:numCache>
            </c:numRef>
          </c:cat>
          <c:val>
            <c:numRef>
              <c:f>Sheet1!$B$130:$B$203</c:f>
              <c:numCache>
                <c:formatCode>General</c:formatCode>
                <c:ptCount val="74"/>
                <c:pt idx="0">
                  <c:v>6.1</c:v>
                </c:pt>
                <c:pt idx="1">
                  <c:v>5.6</c:v>
                </c:pt>
                <c:pt idx="2">
                  <c:v>5.3</c:v>
                </c:pt>
                <c:pt idx="3">
                  <c:v>5.5</c:v>
                </c:pt>
                <c:pt idx="4">
                  <c:v>5.4</c:v>
                </c:pt>
                <c:pt idx="5">
                  <c:v>5.9</c:v>
                </c:pt>
                <c:pt idx="6">
                  <c:v>5.9</c:v>
                </c:pt>
                <c:pt idx="7">
                  <c:v>6</c:v>
                </c:pt>
                <c:pt idx="8">
                  <c:v>6.5</c:v>
                </c:pt>
                <c:pt idx="9">
                  <c:v>7.1</c:v>
                </c:pt>
                <c:pt idx="10">
                  <c:v>7.2</c:v>
                </c:pt>
                <c:pt idx="11">
                  <c:v>7.2</c:v>
                </c:pt>
                <c:pt idx="12">
                  <c:v>7.6</c:v>
                </c:pt>
                <c:pt idx="13">
                  <c:v>7.4</c:v>
                </c:pt>
                <c:pt idx="14">
                  <c:v>7.4</c:v>
                </c:pt>
                <c:pt idx="15">
                  <c:v>7.6</c:v>
                </c:pt>
                <c:pt idx="16">
                  <c:v>7.6</c:v>
                </c:pt>
                <c:pt idx="17">
                  <c:v>7.5</c:v>
                </c:pt>
                <c:pt idx="18">
                  <c:v>7.1</c:v>
                </c:pt>
                <c:pt idx="19">
                  <c:v>7.1</c:v>
                </c:pt>
                <c:pt idx="20">
                  <c:v>6.5</c:v>
                </c:pt>
                <c:pt idx="21">
                  <c:v>6.1</c:v>
                </c:pt>
                <c:pt idx="22">
                  <c:v>5.7</c:v>
                </c:pt>
                <c:pt idx="23">
                  <c:v>5</c:v>
                </c:pt>
                <c:pt idx="24">
                  <c:v>3.8</c:v>
                </c:pt>
                <c:pt idx="25">
                  <c:v>3.9</c:v>
                </c:pt>
                <c:pt idx="26">
                  <c:v>3.9</c:v>
                </c:pt>
                <c:pt idx="27">
                  <c:v>3.7</c:v>
                </c:pt>
                <c:pt idx="28">
                  <c:v>4</c:v>
                </c:pt>
                <c:pt idx="29">
                  <c:v>3.5</c:v>
                </c:pt>
                <c:pt idx="30">
                  <c:v>3.1</c:v>
                </c:pt>
                <c:pt idx="31">
                  <c:v>3.4</c:v>
                </c:pt>
                <c:pt idx="32">
                  <c:v>3.6</c:v>
                </c:pt>
                <c:pt idx="33">
                  <c:v>3.7</c:v>
                </c:pt>
                <c:pt idx="34">
                  <c:v>3.7</c:v>
                </c:pt>
                <c:pt idx="35">
                  <c:v>3.8</c:v>
                </c:pt>
                <c:pt idx="36">
                  <c:v>3.6</c:v>
                </c:pt>
                <c:pt idx="37">
                  <c:v>3.5</c:v>
                </c:pt>
                <c:pt idx="38">
                  <c:v>3.4</c:v>
                </c:pt>
                <c:pt idx="39">
                  <c:v>3.4</c:v>
                </c:pt>
                <c:pt idx="40">
                  <c:v>3.3</c:v>
                </c:pt>
                <c:pt idx="41">
                  <c:v>3.4</c:v>
                </c:pt>
                <c:pt idx="42">
                  <c:v>3.3</c:v>
                </c:pt>
                <c:pt idx="43">
                  <c:v>3.2</c:v>
                </c:pt>
                <c:pt idx="44">
                  <c:v>3</c:v>
                </c:pt>
                <c:pt idx="45">
                  <c:v>2.5</c:v>
                </c:pt>
                <c:pt idx="46">
                  <c:v>2.2999999999999998</c:v>
                </c:pt>
                <c:pt idx="47">
                  <c:v>2.1</c:v>
                </c:pt>
                <c:pt idx="48">
                  <c:v>2</c:v>
                </c:pt>
                <c:pt idx="49">
                  <c:v>1.8</c:v>
                </c:pt>
                <c:pt idx="50">
                  <c:v>1.6</c:v>
                </c:pt>
                <c:pt idx="51">
                  <c:v>1.6</c:v>
                </c:pt>
                <c:pt idx="52">
                  <c:v>1.7</c:v>
                </c:pt>
                <c:pt idx="53">
                  <c:v>1.6</c:v>
                </c:pt>
                <c:pt idx="54">
                  <c:v>1.5</c:v>
                </c:pt>
                <c:pt idx="55">
                  <c:v>1.4</c:v>
                </c:pt>
                <c:pt idx="56">
                  <c:v>1.4</c:v>
                </c:pt>
                <c:pt idx="57">
                  <c:v>1.3</c:v>
                </c:pt>
                <c:pt idx="58">
                  <c:v>1.2</c:v>
                </c:pt>
                <c:pt idx="59">
                  <c:v>1.4</c:v>
                </c:pt>
                <c:pt idx="60">
                  <c:v>1.4</c:v>
                </c:pt>
                <c:pt idx="61">
                  <c:v>1.3</c:v>
                </c:pt>
                <c:pt idx="62">
                  <c:v>1.3</c:v>
                </c:pt>
                <c:pt idx="63">
                  <c:v>1.4</c:v>
                </c:pt>
                <c:pt idx="64">
                  <c:v>1.4</c:v>
                </c:pt>
                <c:pt idx="65">
                  <c:v>1.5</c:v>
                </c:pt>
                <c:pt idx="66">
                  <c:v>1.5</c:v>
                </c:pt>
                <c:pt idx="67">
                  <c:v>1.4</c:v>
                </c:pt>
                <c:pt idx="68">
                  <c:v>1.8</c:v>
                </c:pt>
                <c:pt idx="69">
                  <c:v>2.7</c:v>
                </c:pt>
                <c:pt idx="70">
                  <c:v>2.8</c:v>
                </c:pt>
                <c:pt idx="71">
                  <c:v>3</c:v>
                </c:pt>
                <c:pt idx="72">
                  <c:v>2.8</c:v>
                </c:pt>
                <c:pt idx="73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39-48DD-A374-36F410572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650960"/>
        <c:axId val="1442651440"/>
      </c:lineChart>
      <c:lineChart>
        <c:grouping val="standard"/>
        <c:varyColors val="0"/>
        <c:ser>
          <c:idx val="1"/>
          <c:order val="1"/>
          <c:tx>
            <c:v>Manufacturing Jobs as a Share of Total Domestic Jobs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Sheet1!$A$130:$A$203</c:f>
              <c:numCache>
                <c:formatCode>General</c:formatCode>
                <c:ptCount val="74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</c:numCache>
            </c:numRef>
          </c:cat>
          <c:val>
            <c:numRef>
              <c:f>Sheet1!$C$130:$C$203</c:f>
              <c:numCache>
                <c:formatCode>General</c:formatCode>
                <c:ptCount val="74"/>
                <c:pt idx="0">
                  <c:v>31.1</c:v>
                </c:pt>
                <c:pt idx="1">
                  <c:v>30.9</c:v>
                </c:pt>
                <c:pt idx="2">
                  <c:v>30.7</c:v>
                </c:pt>
                <c:pt idx="3">
                  <c:v>31.5</c:v>
                </c:pt>
                <c:pt idx="4">
                  <c:v>30.2</c:v>
                </c:pt>
                <c:pt idx="5">
                  <c:v>30.5</c:v>
                </c:pt>
                <c:pt idx="6">
                  <c:v>30.3</c:v>
                </c:pt>
                <c:pt idx="7">
                  <c:v>30</c:v>
                </c:pt>
                <c:pt idx="8">
                  <c:v>28.3</c:v>
                </c:pt>
                <c:pt idx="9">
                  <c:v>28.8</c:v>
                </c:pt>
                <c:pt idx="10">
                  <c:v>28.5</c:v>
                </c:pt>
                <c:pt idx="11">
                  <c:v>27.9</c:v>
                </c:pt>
                <c:pt idx="12">
                  <c:v>28.2</c:v>
                </c:pt>
                <c:pt idx="13">
                  <c:v>28</c:v>
                </c:pt>
                <c:pt idx="14">
                  <c:v>27.7</c:v>
                </c:pt>
                <c:pt idx="15">
                  <c:v>28.1</c:v>
                </c:pt>
                <c:pt idx="16">
                  <c:v>28.5</c:v>
                </c:pt>
                <c:pt idx="17">
                  <c:v>28</c:v>
                </c:pt>
                <c:pt idx="18">
                  <c:v>27.7</c:v>
                </c:pt>
                <c:pt idx="19">
                  <c:v>27.6</c:v>
                </c:pt>
                <c:pt idx="20">
                  <c:v>26.5</c:v>
                </c:pt>
                <c:pt idx="21">
                  <c:v>25.5</c:v>
                </c:pt>
                <c:pt idx="22">
                  <c:v>25.6</c:v>
                </c:pt>
                <c:pt idx="23">
                  <c:v>25.8</c:v>
                </c:pt>
                <c:pt idx="24">
                  <c:v>25.3</c:v>
                </c:pt>
                <c:pt idx="25">
                  <c:v>23.6</c:v>
                </c:pt>
                <c:pt idx="26">
                  <c:v>23.9</c:v>
                </c:pt>
                <c:pt idx="27">
                  <c:v>23.9</c:v>
                </c:pt>
                <c:pt idx="28">
                  <c:v>23.8</c:v>
                </c:pt>
                <c:pt idx="29">
                  <c:v>23.6</c:v>
                </c:pt>
                <c:pt idx="30">
                  <c:v>22.7</c:v>
                </c:pt>
                <c:pt idx="31">
                  <c:v>22.4</c:v>
                </c:pt>
                <c:pt idx="32">
                  <c:v>21.3</c:v>
                </c:pt>
                <c:pt idx="33">
                  <c:v>20.8</c:v>
                </c:pt>
                <c:pt idx="34">
                  <c:v>20.8</c:v>
                </c:pt>
                <c:pt idx="35">
                  <c:v>20.2</c:v>
                </c:pt>
                <c:pt idx="36">
                  <c:v>19.5</c:v>
                </c:pt>
                <c:pt idx="37">
                  <c:v>19.100000000000001</c:v>
                </c:pt>
                <c:pt idx="38">
                  <c:v>18.899999999999999</c:v>
                </c:pt>
                <c:pt idx="39">
                  <c:v>18.399999999999999</c:v>
                </c:pt>
                <c:pt idx="40">
                  <c:v>17.899999999999999</c:v>
                </c:pt>
                <c:pt idx="41">
                  <c:v>17.5</c:v>
                </c:pt>
                <c:pt idx="42">
                  <c:v>17.2</c:v>
                </c:pt>
                <c:pt idx="43">
                  <c:v>16.899999999999999</c:v>
                </c:pt>
                <c:pt idx="44">
                  <c:v>16.8</c:v>
                </c:pt>
                <c:pt idx="45">
                  <c:v>16.5</c:v>
                </c:pt>
                <c:pt idx="46">
                  <c:v>16.100000000000001</c:v>
                </c:pt>
                <c:pt idx="47">
                  <c:v>15.9</c:v>
                </c:pt>
                <c:pt idx="48">
                  <c:v>15.6</c:v>
                </c:pt>
                <c:pt idx="49">
                  <c:v>15.1</c:v>
                </c:pt>
                <c:pt idx="50">
                  <c:v>14.7</c:v>
                </c:pt>
                <c:pt idx="51">
                  <c:v>13</c:v>
                </c:pt>
                <c:pt idx="52">
                  <c:v>12.2</c:v>
                </c:pt>
                <c:pt idx="53">
                  <c:v>11.7</c:v>
                </c:pt>
                <c:pt idx="54">
                  <c:v>11.4</c:v>
                </c:pt>
                <c:pt idx="55">
                  <c:v>11.1</c:v>
                </c:pt>
                <c:pt idx="56">
                  <c:v>10.9</c:v>
                </c:pt>
                <c:pt idx="57">
                  <c:v>10.6</c:v>
                </c:pt>
                <c:pt idx="58">
                  <c:v>10.199999999999999</c:v>
                </c:pt>
                <c:pt idx="59">
                  <c:v>9.5</c:v>
                </c:pt>
                <c:pt idx="60">
                  <c:v>9.3000000000000007</c:v>
                </c:pt>
                <c:pt idx="61">
                  <c:v>9.4</c:v>
                </c:pt>
                <c:pt idx="62">
                  <c:v>9.4</c:v>
                </c:pt>
                <c:pt idx="63">
                  <c:v>9.3000000000000007</c:v>
                </c:pt>
                <c:pt idx="64">
                  <c:v>9.1999999999999993</c:v>
                </c:pt>
                <c:pt idx="65">
                  <c:v>9.1</c:v>
                </c:pt>
                <c:pt idx="66">
                  <c:v>9</c:v>
                </c:pt>
                <c:pt idx="67">
                  <c:v>8.9</c:v>
                </c:pt>
                <c:pt idx="68">
                  <c:v>8.9</c:v>
                </c:pt>
                <c:pt idx="69">
                  <c:v>8.9</c:v>
                </c:pt>
                <c:pt idx="70">
                  <c:v>8.9</c:v>
                </c:pt>
                <c:pt idx="71">
                  <c:v>8.8000000000000007</c:v>
                </c:pt>
                <c:pt idx="72">
                  <c:v>8.6999999999999993</c:v>
                </c:pt>
                <c:pt idx="73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39-48DD-A374-36F410572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7853712"/>
        <c:axId val="1757856592"/>
      </c:lineChart>
      <c:catAx>
        <c:axId val="144265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51440"/>
        <c:crosses val="autoZero"/>
        <c:auto val="1"/>
        <c:lblAlgn val="ctr"/>
        <c:lblOffset val="100"/>
        <c:noMultiLvlLbl val="0"/>
      </c:catAx>
      <c:valAx>
        <c:axId val="14426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Tariff</a:t>
                </a:r>
                <a:r>
                  <a:rPr lang="en-US" sz="1800" baseline="0"/>
                  <a:t> Rate %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50960"/>
        <c:crosses val="autoZero"/>
        <c:crossBetween val="between"/>
      </c:valAx>
      <c:valAx>
        <c:axId val="17578565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Jobs Share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853712"/>
        <c:crosses val="max"/>
        <c:crossBetween val="between"/>
      </c:valAx>
      <c:catAx>
        <c:axId val="175785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7856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Trade Surplus or Deficit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Trade Surplus or Deficit as a Percentage of GDP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Sheet1!$A$22:$A$96</c:f>
              <c:numCache>
                <c:formatCode>General</c:formatCode>
                <c:ptCount val="7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</c:numCache>
            </c:numRef>
          </c:cat>
          <c:val>
            <c:numRef>
              <c:f>Sheet1!$B$22:$B$96</c:f>
              <c:numCache>
                <c:formatCode>General</c:formatCode>
                <c:ptCount val="75"/>
                <c:pt idx="0">
                  <c:v>0.2</c:v>
                </c:pt>
                <c:pt idx="1">
                  <c:v>0.7</c:v>
                </c:pt>
                <c:pt idx="2">
                  <c:v>0.3</c:v>
                </c:pt>
                <c:pt idx="3">
                  <c:v>-0.2</c:v>
                </c:pt>
                <c:pt idx="4">
                  <c:v>0.1</c:v>
                </c:pt>
                <c:pt idx="5">
                  <c:v>0.1</c:v>
                </c:pt>
                <c:pt idx="6">
                  <c:v>0.5</c:v>
                </c:pt>
                <c:pt idx="7">
                  <c:v>0.9</c:v>
                </c:pt>
                <c:pt idx="8">
                  <c:v>0.1</c:v>
                </c:pt>
                <c:pt idx="9">
                  <c:v>0.1</c:v>
                </c:pt>
                <c:pt idx="10">
                  <c:v>0.8</c:v>
                </c:pt>
                <c:pt idx="11">
                  <c:v>0.9</c:v>
                </c:pt>
                <c:pt idx="12">
                  <c:v>0.7</c:v>
                </c:pt>
                <c:pt idx="13">
                  <c:v>0.8</c:v>
                </c:pt>
                <c:pt idx="14">
                  <c:v>1</c:v>
                </c:pt>
                <c:pt idx="15">
                  <c:v>0.8</c:v>
                </c:pt>
                <c:pt idx="16">
                  <c:v>0.5</c:v>
                </c:pt>
                <c:pt idx="17">
                  <c:v>0.4</c:v>
                </c:pt>
                <c:pt idx="18">
                  <c:v>0.1</c:v>
                </c:pt>
                <c:pt idx="19">
                  <c:v>0.1</c:v>
                </c:pt>
                <c:pt idx="20">
                  <c:v>0.4</c:v>
                </c:pt>
                <c:pt idx="21">
                  <c:v>0.1</c:v>
                </c:pt>
                <c:pt idx="22">
                  <c:v>-0.3</c:v>
                </c:pt>
                <c:pt idx="23">
                  <c:v>0.3</c:v>
                </c:pt>
                <c:pt idx="24">
                  <c:v>-0.1</c:v>
                </c:pt>
                <c:pt idx="25">
                  <c:v>0.9</c:v>
                </c:pt>
                <c:pt idx="26">
                  <c:v>-0.1</c:v>
                </c:pt>
                <c:pt idx="27">
                  <c:v>-1.1000000000000001</c:v>
                </c:pt>
                <c:pt idx="28">
                  <c:v>-1.1000000000000001</c:v>
                </c:pt>
                <c:pt idx="29">
                  <c:v>-0.9</c:v>
                </c:pt>
                <c:pt idx="30">
                  <c:v>-0.5</c:v>
                </c:pt>
                <c:pt idx="31">
                  <c:v>-0.4</c:v>
                </c:pt>
                <c:pt idx="32">
                  <c:v>-0.6</c:v>
                </c:pt>
                <c:pt idx="33">
                  <c:v>-1.4</c:v>
                </c:pt>
                <c:pt idx="34">
                  <c:v>-2.5</c:v>
                </c:pt>
                <c:pt idx="35">
                  <c:v>-2.6</c:v>
                </c:pt>
                <c:pt idx="36">
                  <c:v>-2.9</c:v>
                </c:pt>
                <c:pt idx="37">
                  <c:v>-3</c:v>
                </c:pt>
                <c:pt idx="38">
                  <c:v>-2.1</c:v>
                </c:pt>
                <c:pt idx="39">
                  <c:v>-1.5</c:v>
                </c:pt>
                <c:pt idx="40">
                  <c:v>-1.3</c:v>
                </c:pt>
                <c:pt idx="41">
                  <c:v>-0.5</c:v>
                </c:pt>
                <c:pt idx="42">
                  <c:v>-0.5</c:v>
                </c:pt>
                <c:pt idx="43">
                  <c:v>-1</c:v>
                </c:pt>
                <c:pt idx="44">
                  <c:v>-1.3</c:v>
                </c:pt>
                <c:pt idx="45">
                  <c:v>-1.2</c:v>
                </c:pt>
                <c:pt idx="46">
                  <c:v>-1.2</c:v>
                </c:pt>
                <c:pt idx="47">
                  <c:v>-1.2</c:v>
                </c:pt>
                <c:pt idx="48">
                  <c:v>-1.8</c:v>
                </c:pt>
                <c:pt idx="49">
                  <c:v>-2.7</c:v>
                </c:pt>
                <c:pt idx="50">
                  <c:v>-3.7</c:v>
                </c:pt>
                <c:pt idx="51">
                  <c:v>-3.6</c:v>
                </c:pt>
                <c:pt idx="52">
                  <c:v>-4</c:v>
                </c:pt>
                <c:pt idx="53">
                  <c:v>-4.5999999999999996</c:v>
                </c:pt>
                <c:pt idx="54">
                  <c:v>-5.2</c:v>
                </c:pt>
                <c:pt idx="55">
                  <c:v>-5.7</c:v>
                </c:pt>
                <c:pt idx="56">
                  <c:v>-5.7</c:v>
                </c:pt>
                <c:pt idx="57">
                  <c:v>-5.0999999999999996</c:v>
                </c:pt>
                <c:pt idx="58">
                  <c:v>-5</c:v>
                </c:pt>
                <c:pt idx="59">
                  <c:v>-2.9</c:v>
                </c:pt>
                <c:pt idx="60">
                  <c:v>-3.5</c:v>
                </c:pt>
                <c:pt idx="61">
                  <c:v>-3.7</c:v>
                </c:pt>
                <c:pt idx="62">
                  <c:v>-3.4</c:v>
                </c:pt>
                <c:pt idx="63">
                  <c:v>-2.8</c:v>
                </c:pt>
                <c:pt idx="64">
                  <c:v>-2.9</c:v>
                </c:pt>
                <c:pt idx="65">
                  <c:v>-2.9</c:v>
                </c:pt>
                <c:pt idx="66">
                  <c:v>-2.7</c:v>
                </c:pt>
                <c:pt idx="67">
                  <c:v>-2.8</c:v>
                </c:pt>
                <c:pt idx="68">
                  <c:v>-2.9</c:v>
                </c:pt>
                <c:pt idx="69">
                  <c:v>-2.7</c:v>
                </c:pt>
                <c:pt idx="70">
                  <c:v>-2.9</c:v>
                </c:pt>
                <c:pt idx="71">
                  <c:v>-3.6</c:v>
                </c:pt>
                <c:pt idx="72">
                  <c:v>-3.7</c:v>
                </c:pt>
                <c:pt idx="73">
                  <c:v>-2.9</c:v>
                </c:pt>
                <c:pt idx="74">
                  <c:v>-3.1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8-434C-BB3F-454D54C96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590624"/>
        <c:axId val="1757591104"/>
      </c:lineChart>
      <c:catAx>
        <c:axId val="17575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591104"/>
        <c:crosses val="autoZero"/>
        <c:auto val="1"/>
        <c:lblAlgn val="ctr"/>
        <c:lblOffset val="100"/>
        <c:noMultiLvlLbl val="0"/>
      </c:catAx>
      <c:valAx>
        <c:axId val="17575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5906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Federal Spending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Federal Spending as a Percentage of GDP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usgs_1792_2025!$A$3:$A$236</c:f>
              <c:numCache>
                <c:formatCode>General</c:formatCode>
                <c:ptCount val="234"/>
                <c:pt idx="0">
                  <c:v>1792</c:v>
                </c:pt>
                <c:pt idx="1">
                  <c:v>1793</c:v>
                </c:pt>
                <c:pt idx="2">
                  <c:v>1794</c:v>
                </c:pt>
                <c:pt idx="3">
                  <c:v>1795</c:v>
                </c:pt>
                <c:pt idx="4">
                  <c:v>1796</c:v>
                </c:pt>
                <c:pt idx="5">
                  <c:v>1797</c:v>
                </c:pt>
                <c:pt idx="6">
                  <c:v>1798</c:v>
                </c:pt>
                <c:pt idx="7">
                  <c:v>1799</c:v>
                </c:pt>
                <c:pt idx="8">
                  <c:v>1800</c:v>
                </c:pt>
                <c:pt idx="9">
                  <c:v>1801</c:v>
                </c:pt>
                <c:pt idx="10">
                  <c:v>1802</c:v>
                </c:pt>
                <c:pt idx="11">
                  <c:v>1803</c:v>
                </c:pt>
                <c:pt idx="12">
                  <c:v>1804</c:v>
                </c:pt>
                <c:pt idx="13">
                  <c:v>1805</c:v>
                </c:pt>
                <c:pt idx="14">
                  <c:v>1806</c:v>
                </c:pt>
                <c:pt idx="15">
                  <c:v>1807</c:v>
                </c:pt>
                <c:pt idx="16">
                  <c:v>1808</c:v>
                </c:pt>
                <c:pt idx="17">
                  <c:v>1809</c:v>
                </c:pt>
                <c:pt idx="18">
                  <c:v>1810</c:v>
                </c:pt>
                <c:pt idx="19">
                  <c:v>1811</c:v>
                </c:pt>
                <c:pt idx="20">
                  <c:v>1812</c:v>
                </c:pt>
                <c:pt idx="21">
                  <c:v>1813</c:v>
                </c:pt>
                <c:pt idx="22">
                  <c:v>1814</c:v>
                </c:pt>
                <c:pt idx="23">
                  <c:v>1815</c:v>
                </c:pt>
                <c:pt idx="24">
                  <c:v>1816</c:v>
                </c:pt>
                <c:pt idx="25">
                  <c:v>1817</c:v>
                </c:pt>
                <c:pt idx="26">
                  <c:v>1818</c:v>
                </c:pt>
                <c:pt idx="27">
                  <c:v>1819</c:v>
                </c:pt>
                <c:pt idx="28">
                  <c:v>1820</c:v>
                </c:pt>
                <c:pt idx="29">
                  <c:v>1821</c:v>
                </c:pt>
                <c:pt idx="30">
                  <c:v>1822</c:v>
                </c:pt>
                <c:pt idx="31">
                  <c:v>1823</c:v>
                </c:pt>
                <c:pt idx="32">
                  <c:v>1824</c:v>
                </c:pt>
                <c:pt idx="33">
                  <c:v>1825</c:v>
                </c:pt>
                <c:pt idx="34">
                  <c:v>1826</c:v>
                </c:pt>
                <c:pt idx="35">
                  <c:v>1827</c:v>
                </c:pt>
                <c:pt idx="36">
                  <c:v>1828</c:v>
                </c:pt>
                <c:pt idx="37">
                  <c:v>1829</c:v>
                </c:pt>
                <c:pt idx="38">
                  <c:v>1830</c:v>
                </c:pt>
                <c:pt idx="39">
                  <c:v>1831</c:v>
                </c:pt>
                <c:pt idx="40">
                  <c:v>1832</c:v>
                </c:pt>
                <c:pt idx="41">
                  <c:v>1833</c:v>
                </c:pt>
                <c:pt idx="42">
                  <c:v>1834</c:v>
                </c:pt>
                <c:pt idx="43">
                  <c:v>1835</c:v>
                </c:pt>
                <c:pt idx="44">
                  <c:v>1836</c:v>
                </c:pt>
                <c:pt idx="45">
                  <c:v>1837</c:v>
                </c:pt>
                <c:pt idx="46">
                  <c:v>1838</c:v>
                </c:pt>
                <c:pt idx="47">
                  <c:v>1839</c:v>
                </c:pt>
                <c:pt idx="48">
                  <c:v>1840</c:v>
                </c:pt>
                <c:pt idx="49">
                  <c:v>1841</c:v>
                </c:pt>
                <c:pt idx="50">
                  <c:v>1842</c:v>
                </c:pt>
                <c:pt idx="51">
                  <c:v>1843</c:v>
                </c:pt>
                <c:pt idx="52">
                  <c:v>1844</c:v>
                </c:pt>
                <c:pt idx="53">
                  <c:v>1845</c:v>
                </c:pt>
                <c:pt idx="54">
                  <c:v>1846</c:v>
                </c:pt>
                <c:pt idx="55">
                  <c:v>1847</c:v>
                </c:pt>
                <c:pt idx="56">
                  <c:v>1848</c:v>
                </c:pt>
                <c:pt idx="57">
                  <c:v>1849</c:v>
                </c:pt>
                <c:pt idx="58">
                  <c:v>1850</c:v>
                </c:pt>
                <c:pt idx="59">
                  <c:v>1851</c:v>
                </c:pt>
                <c:pt idx="60">
                  <c:v>1852</c:v>
                </c:pt>
                <c:pt idx="61">
                  <c:v>1853</c:v>
                </c:pt>
                <c:pt idx="62">
                  <c:v>1854</c:v>
                </c:pt>
                <c:pt idx="63">
                  <c:v>1855</c:v>
                </c:pt>
                <c:pt idx="64">
                  <c:v>1856</c:v>
                </c:pt>
                <c:pt idx="65">
                  <c:v>1857</c:v>
                </c:pt>
                <c:pt idx="66">
                  <c:v>1858</c:v>
                </c:pt>
                <c:pt idx="67">
                  <c:v>1859</c:v>
                </c:pt>
                <c:pt idx="68">
                  <c:v>1860</c:v>
                </c:pt>
                <c:pt idx="69">
                  <c:v>1861</c:v>
                </c:pt>
                <c:pt idx="70">
                  <c:v>1862</c:v>
                </c:pt>
                <c:pt idx="71">
                  <c:v>1863</c:v>
                </c:pt>
                <c:pt idx="72">
                  <c:v>1864</c:v>
                </c:pt>
                <c:pt idx="73">
                  <c:v>1865</c:v>
                </c:pt>
                <c:pt idx="74">
                  <c:v>1866</c:v>
                </c:pt>
                <c:pt idx="75">
                  <c:v>1867</c:v>
                </c:pt>
                <c:pt idx="76">
                  <c:v>1868</c:v>
                </c:pt>
                <c:pt idx="77">
                  <c:v>1869</c:v>
                </c:pt>
                <c:pt idx="78">
                  <c:v>1870</c:v>
                </c:pt>
                <c:pt idx="79">
                  <c:v>1871</c:v>
                </c:pt>
                <c:pt idx="80">
                  <c:v>1872</c:v>
                </c:pt>
                <c:pt idx="81">
                  <c:v>1873</c:v>
                </c:pt>
                <c:pt idx="82">
                  <c:v>1874</c:v>
                </c:pt>
                <c:pt idx="83">
                  <c:v>1875</c:v>
                </c:pt>
                <c:pt idx="84">
                  <c:v>1876</c:v>
                </c:pt>
                <c:pt idx="85">
                  <c:v>1877</c:v>
                </c:pt>
                <c:pt idx="86">
                  <c:v>1878</c:v>
                </c:pt>
                <c:pt idx="87">
                  <c:v>1879</c:v>
                </c:pt>
                <c:pt idx="88">
                  <c:v>1880</c:v>
                </c:pt>
                <c:pt idx="89">
                  <c:v>1881</c:v>
                </c:pt>
                <c:pt idx="90">
                  <c:v>1882</c:v>
                </c:pt>
                <c:pt idx="91">
                  <c:v>1883</c:v>
                </c:pt>
                <c:pt idx="92">
                  <c:v>1884</c:v>
                </c:pt>
                <c:pt idx="93">
                  <c:v>1885</c:v>
                </c:pt>
                <c:pt idx="94">
                  <c:v>1886</c:v>
                </c:pt>
                <c:pt idx="95">
                  <c:v>1887</c:v>
                </c:pt>
                <c:pt idx="96">
                  <c:v>1888</c:v>
                </c:pt>
                <c:pt idx="97">
                  <c:v>1889</c:v>
                </c:pt>
                <c:pt idx="98">
                  <c:v>1890</c:v>
                </c:pt>
                <c:pt idx="99">
                  <c:v>1891</c:v>
                </c:pt>
                <c:pt idx="100">
                  <c:v>1892</c:v>
                </c:pt>
                <c:pt idx="101">
                  <c:v>1893</c:v>
                </c:pt>
                <c:pt idx="102">
                  <c:v>1894</c:v>
                </c:pt>
                <c:pt idx="103">
                  <c:v>1895</c:v>
                </c:pt>
                <c:pt idx="104">
                  <c:v>1896</c:v>
                </c:pt>
                <c:pt idx="105">
                  <c:v>1897</c:v>
                </c:pt>
                <c:pt idx="106">
                  <c:v>1898</c:v>
                </c:pt>
                <c:pt idx="107">
                  <c:v>1899</c:v>
                </c:pt>
                <c:pt idx="108">
                  <c:v>1900</c:v>
                </c:pt>
                <c:pt idx="109">
                  <c:v>1901</c:v>
                </c:pt>
                <c:pt idx="110">
                  <c:v>1902</c:v>
                </c:pt>
                <c:pt idx="111">
                  <c:v>1903</c:v>
                </c:pt>
                <c:pt idx="112">
                  <c:v>1904</c:v>
                </c:pt>
                <c:pt idx="113">
                  <c:v>1905</c:v>
                </c:pt>
                <c:pt idx="114">
                  <c:v>1906</c:v>
                </c:pt>
                <c:pt idx="115">
                  <c:v>1907</c:v>
                </c:pt>
                <c:pt idx="116">
                  <c:v>1908</c:v>
                </c:pt>
                <c:pt idx="117">
                  <c:v>1909</c:v>
                </c:pt>
                <c:pt idx="118">
                  <c:v>1910</c:v>
                </c:pt>
                <c:pt idx="119">
                  <c:v>1911</c:v>
                </c:pt>
                <c:pt idx="120">
                  <c:v>1912</c:v>
                </c:pt>
                <c:pt idx="121">
                  <c:v>1913</c:v>
                </c:pt>
                <c:pt idx="122">
                  <c:v>1914</c:v>
                </c:pt>
                <c:pt idx="123">
                  <c:v>1915</c:v>
                </c:pt>
                <c:pt idx="124">
                  <c:v>1916</c:v>
                </c:pt>
                <c:pt idx="125">
                  <c:v>1917</c:v>
                </c:pt>
                <c:pt idx="126">
                  <c:v>1918</c:v>
                </c:pt>
                <c:pt idx="127">
                  <c:v>1919</c:v>
                </c:pt>
                <c:pt idx="128">
                  <c:v>1920</c:v>
                </c:pt>
                <c:pt idx="129">
                  <c:v>1921</c:v>
                </c:pt>
                <c:pt idx="130">
                  <c:v>1922</c:v>
                </c:pt>
                <c:pt idx="131">
                  <c:v>1923</c:v>
                </c:pt>
                <c:pt idx="132">
                  <c:v>1924</c:v>
                </c:pt>
                <c:pt idx="133">
                  <c:v>1925</c:v>
                </c:pt>
                <c:pt idx="134">
                  <c:v>1926</c:v>
                </c:pt>
                <c:pt idx="135">
                  <c:v>1927</c:v>
                </c:pt>
                <c:pt idx="136">
                  <c:v>1928</c:v>
                </c:pt>
                <c:pt idx="137">
                  <c:v>1929</c:v>
                </c:pt>
                <c:pt idx="138">
                  <c:v>1930</c:v>
                </c:pt>
                <c:pt idx="139">
                  <c:v>1931</c:v>
                </c:pt>
                <c:pt idx="140">
                  <c:v>1932</c:v>
                </c:pt>
                <c:pt idx="141">
                  <c:v>1933</c:v>
                </c:pt>
                <c:pt idx="142">
                  <c:v>1934</c:v>
                </c:pt>
                <c:pt idx="143">
                  <c:v>1935</c:v>
                </c:pt>
                <c:pt idx="144">
                  <c:v>1936</c:v>
                </c:pt>
                <c:pt idx="145">
                  <c:v>1937</c:v>
                </c:pt>
                <c:pt idx="146">
                  <c:v>1938</c:v>
                </c:pt>
                <c:pt idx="147">
                  <c:v>1939</c:v>
                </c:pt>
                <c:pt idx="148">
                  <c:v>1940</c:v>
                </c:pt>
                <c:pt idx="149">
                  <c:v>1941</c:v>
                </c:pt>
                <c:pt idx="150">
                  <c:v>1942</c:v>
                </c:pt>
                <c:pt idx="151">
                  <c:v>1943</c:v>
                </c:pt>
                <c:pt idx="152">
                  <c:v>1944</c:v>
                </c:pt>
                <c:pt idx="153">
                  <c:v>1945</c:v>
                </c:pt>
                <c:pt idx="154">
                  <c:v>1946</c:v>
                </c:pt>
                <c:pt idx="155">
                  <c:v>1947</c:v>
                </c:pt>
                <c:pt idx="156">
                  <c:v>1948</c:v>
                </c:pt>
                <c:pt idx="157">
                  <c:v>1949</c:v>
                </c:pt>
                <c:pt idx="158">
                  <c:v>1950</c:v>
                </c:pt>
                <c:pt idx="159">
                  <c:v>1951</c:v>
                </c:pt>
                <c:pt idx="160">
                  <c:v>1952</c:v>
                </c:pt>
                <c:pt idx="161">
                  <c:v>1953</c:v>
                </c:pt>
                <c:pt idx="162">
                  <c:v>1954</c:v>
                </c:pt>
                <c:pt idx="163">
                  <c:v>1955</c:v>
                </c:pt>
                <c:pt idx="164">
                  <c:v>1956</c:v>
                </c:pt>
                <c:pt idx="165">
                  <c:v>1957</c:v>
                </c:pt>
                <c:pt idx="166">
                  <c:v>1958</c:v>
                </c:pt>
                <c:pt idx="167">
                  <c:v>1959</c:v>
                </c:pt>
                <c:pt idx="168">
                  <c:v>1960</c:v>
                </c:pt>
                <c:pt idx="169">
                  <c:v>1961</c:v>
                </c:pt>
                <c:pt idx="170">
                  <c:v>1962</c:v>
                </c:pt>
                <c:pt idx="171">
                  <c:v>1963</c:v>
                </c:pt>
                <c:pt idx="172">
                  <c:v>1964</c:v>
                </c:pt>
                <c:pt idx="173">
                  <c:v>1965</c:v>
                </c:pt>
                <c:pt idx="174">
                  <c:v>1966</c:v>
                </c:pt>
                <c:pt idx="175">
                  <c:v>1967</c:v>
                </c:pt>
                <c:pt idx="176">
                  <c:v>1968</c:v>
                </c:pt>
                <c:pt idx="177">
                  <c:v>1969</c:v>
                </c:pt>
                <c:pt idx="178">
                  <c:v>1970</c:v>
                </c:pt>
                <c:pt idx="179">
                  <c:v>1971</c:v>
                </c:pt>
                <c:pt idx="180">
                  <c:v>1972</c:v>
                </c:pt>
                <c:pt idx="181">
                  <c:v>1973</c:v>
                </c:pt>
                <c:pt idx="182">
                  <c:v>1974</c:v>
                </c:pt>
                <c:pt idx="183">
                  <c:v>1975</c:v>
                </c:pt>
                <c:pt idx="184">
                  <c:v>1976</c:v>
                </c:pt>
                <c:pt idx="185">
                  <c:v>1977</c:v>
                </c:pt>
                <c:pt idx="186">
                  <c:v>1978</c:v>
                </c:pt>
                <c:pt idx="187">
                  <c:v>1979</c:v>
                </c:pt>
                <c:pt idx="188">
                  <c:v>1980</c:v>
                </c:pt>
                <c:pt idx="189">
                  <c:v>1981</c:v>
                </c:pt>
                <c:pt idx="190">
                  <c:v>1982</c:v>
                </c:pt>
                <c:pt idx="191">
                  <c:v>1983</c:v>
                </c:pt>
                <c:pt idx="192">
                  <c:v>1984</c:v>
                </c:pt>
                <c:pt idx="193">
                  <c:v>1985</c:v>
                </c:pt>
                <c:pt idx="194">
                  <c:v>1986</c:v>
                </c:pt>
                <c:pt idx="195">
                  <c:v>1987</c:v>
                </c:pt>
                <c:pt idx="196">
                  <c:v>1988</c:v>
                </c:pt>
                <c:pt idx="197">
                  <c:v>1989</c:v>
                </c:pt>
                <c:pt idx="198">
                  <c:v>1990</c:v>
                </c:pt>
                <c:pt idx="199">
                  <c:v>1991</c:v>
                </c:pt>
                <c:pt idx="200">
                  <c:v>1992</c:v>
                </c:pt>
                <c:pt idx="201">
                  <c:v>1993</c:v>
                </c:pt>
                <c:pt idx="202">
                  <c:v>1994</c:v>
                </c:pt>
                <c:pt idx="203">
                  <c:v>1995</c:v>
                </c:pt>
                <c:pt idx="204">
                  <c:v>1996</c:v>
                </c:pt>
                <c:pt idx="205">
                  <c:v>1997</c:v>
                </c:pt>
                <c:pt idx="206">
                  <c:v>1998</c:v>
                </c:pt>
                <c:pt idx="207">
                  <c:v>1999</c:v>
                </c:pt>
                <c:pt idx="208">
                  <c:v>2000</c:v>
                </c:pt>
                <c:pt idx="209">
                  <c:v>2001</c:v>
                </c:pt>
                <c:pt idx="210">
                  <c:v>2002</c:v>
                </c:pt>
                <c:pt idx="211">
                  <c:v>2003</c:v>
                </c:pt>
                <c:pt idx="212">
                  <c:v>2004</c:v>
                </c:pt>
                <c:pt idx="213">
                  <c:v>2005</c:v>
                </c:pt>
                <c:pt idx="214">
                  <c:v>2006</c:v>
                </c:pt>
                <c:pt idx="215">
                  <c:v>2007</c:v>
                </c:pt>
                <c:pt idx="216">
                  <c:v>2008</c:v>
                </c:pt>
                <c:pt idx="217">
                  <c:v>2009</c:v>
                </c:pt>
                <c:pt idx="218">
                  <c:v>2010</c:v>
                </c:pt>
                <c:pt idx="219">
                  <c:v>2011</c:v>
                </c:pt>
                <c:pt idx="220">
                  <c:v>2012</c:v>
                </c:pt>
                <c:pt idx="221">
                  <c:v>2013</c:v>
                </c:pt>
                <c:pt idx="222">
                  <c:v>2014</c:v>
                </c:pt>
                <c:pt idx="223">
                  <c:v>2015</c:v>
                </c:pt>
                <c:pt idx="224">
                  <c:v>2016</c:v>
                </c:pt>
                <c:pt idx="225">
                  <c:v>2017</c:v>
                </c:pt>
                <c:pt idx="226">
                  <c:v>2018</c:v>
                </c:pt>
                <c:pt idx="227">
                  <c:v>2019</c:v>
                </c:pt>
                <c:pt idx="228">
                  <c:v>2020</c:v>
                </c:pt>
                <c:pt idx="229">
                  <c:v>2021</c:v>
                </c:pt>
                <c:pt idx="230">
                  <c:v>2022</c:v>
                </c:pt>
                <c:pt idx="231">
                  <c:v>2023</c:v>
                </c:pt>
                <c:pt idx="232">
                  <c:v>2024</c:v>
                </c:pt>
                <c:pt idx="233">
                  <c:v>2025</c:v>
                </c:pt>
              </c:numCache>
            </c:numRef>
          </c:cat>
          <c:val>
            <c:numRef>
              <c:f>usgs_1792_2025!$E$3:$E$236</c:f>
              <c:numCache>
                <c:formatCode>General</c:formatCode>
                <c:ptCount val="234"/>
                <c:pt idx="0">
                  <c:v>2.23</c:v>
                </c:pt>
                <c:pt idx="1">
                  <c:v>1.78</c:v>
                </c:pt>
                <c:pt idx="2">
                  <c:v>2.21</c:v>
                </c:pt>
                <c:pt idx="3">
                  <c:v>1.96</c:v>
                </c:pt>
                <c:pt idx="4">
                  <c:v>1.39</c:v>
                </c:pt>
                <c:pt idx="5">
                  <c:v>1.51</c:v>
                </c:pt>
                <c:pt idx="6">
                  <c:v>1.88</c:v>
                </c:pt>
                <c:pt idx="7">
                  <c:v>2.2000000000000002</c:v>
                </c:pt>
                <c:pt idx="8">
                  <c:v>2.2599999999999998</c:v>
                </c:pt>
                <c:pt idx="9">
                  <c:v>1.86</c:v>
                </c:pt>
                <c:pt idx="10">
                  <c:v>1.79</c:v>
                </c:pt>
                <c:pt idx="11">
                  <c:v>1.66</c:v>
                </c:pt>
                <c:pt idx="12">
                  <c:v>1.68</c:v>
                </c:pt>
                <c:pt idx="13">
                  <c:v>1.92</c:v>
                </c:pt>
                <c:pt idx="14">
                  <c:v>1.64</c:v>
                </c:pt>
                <c:pt idx="15">
                  <c:v>1.48</c:v>
                </c:pt>
                <c:pt idx="16">
                  <c:v>1.59</c:v>
                </c:pt>
                <c:pt idx="17">
                  <c:v>1.55</c:v>
                </c:pt>
                <c:pt idx="18">
                  <c:v>1.21</c:v>
                </c:pt>
                <c:pt idx="19">
                  <c:v>1.1000000000000001</c:v>
                </c:pt>
                <c:pt idx="20">
                  <c:v>2.62</c:v>
                </c:pt>
                <c:pt idx="21">
                  <c:v>3.3</c:v>
                </c:pt>
                <c:pt idx="22">
                  <c:v>3.25</c:v>
                </c:pt>
                <c:pt idx="23">
                  <c:v>3.58</c:v>
                </c:pt>
                <c:pt idx="24">
                  <c:v>3.79</c:v>
                </c:pt>
                <c:pt idx="25">
                  <c:v>2.93</c:v>
                </c:pt>
                <c:pt idx="26">
                  <c:v>2.8</c:v>
                </c:pt>
                <c:pt idx="27">
                  <c:v>3.07</c:v>
                </c:pt>
                <c:pt idx="28">
                  <c:v>2.71</c:v>
                </c:pt>
                <c:pt idx="29">
                  <c:v>2.29</c:v>
                </c:pt>
                <c:pt idx="30">
                  <c:v>1.98</c:v>
                </c:pt>
                <c:pt idx="31">
                  <c:v>2.0699999999999998</c:v>
                </c:pt>
                <c:pt idx="32">
                  <c:v>2.82</c:v>
                </c:pt>
                <c:pt idx="33">
                  <c:v>2.0499999999999998</c:v>
                </c:pt>
                <c:pt idx="34">
                  <c:v>2.11</c:v>
                </c:pt>
                <c:pt idx="35">
                  <c:v>1.9</c:v>
                </c:pt>
                <c:pt idx="36">
                  <c:v>1.99</c:v>
                </c:pt>
                <c:pt idx="37">
                  <c:v>1.81</c:v>
                </c:pt>
                <c:pt idx="38">
                  <c:v>1.65</c:v>
                </c:pt>
                <c:pt idx="39">
                  <c:v>1.61</c:v>
                </c:pt>
                <c:pt idx="40">
                  <c:v>1.71</c:v>
                </c:pt>
                <c:pt idx="41">
                  <c:v>2.21</c:v>
                </c:pt>
                <c:pt idx="42">
                  <c:v>1.75</c:v>
                </c:pt>
                <c:pt idx="43">
                  <c:v>1.5</c:v>
                </c:pt>
                <c:pt idx="44">
                  <c:v>2.25</c:v>
                </c:pt>
                <c:pt idx="45">
                  <c:v>2.64</c:v>
                </c:pt>
                <c:pt idx="46">
                  <c:v>2.37</c:v>
                </c:pt>
                <c:pt idx="47">
                  <c:v>1.87</c:v>
                </c:pt>
                <c:pt idx="48">
                  <c:v>1.83</c:v>
                </c:pt>
                <c:pt idx="49">
                  <c:v>1.85</c:v>
                </c:pt>
                <c:pt idx="50">
                  <c:v>1.81</c:v>
                </c:pt>
                <c:pt idx="51">
                  <c:v>1.02</c:v>
                </c:pt>
                <c:pt idx="52">
                  <c:v>1.53</c:v>
                </c:pt>
                <c:pt idx="53">
                  <c:v>1.44</c:v>
                </c:pt>
                <c:pt idx="54">
                  <c:v>1.51</c:v>
                </c:pt>
                <c:pt idx="55">
                  <c:v>2.4700000000000002</c:v>
                </c:pt>
                <c:pt idx="56">
                  <c:v>1.99</c:v>
                </c:pt>
                <c:pt idx="57">
                  <c:v>1.99</c:v>
                </c:pt>
                <c:pt idx="58">
                  <c:v>1.69</c:v>
                </c:pt>
                <c:pt idx="59">
                  <c:v>1.93</c:v>
                </c:pt>
                <c:pt idx="60">
                  <c:v>1.63</c:v>
                </c:pt>
                <c:pt idx="61">
                  <c:v>1.66</c:v>
                </c:pt>
                <c:pt idx="62">
                  <c:v>1.76</c:v>
                </c:pt>
                <c:pt idx="63">
                  <c:v>1.72</c:v>
                </c:pt>
                <c:pt idx="64">
                  <c:v>1.95</c:v>
                </c:pt>
                <c:pt idx="65">
                  <c:v>1.87</c:v>
                </c:pt>
                <c:pt idx="66">
                  <c:v>2.09</c:v>
                </c:pt>
                <c:pt idx="67">
                  <c:v>1.9</c:v>
                </c:pt>
                <c:pt idx="68">
                  <c:v>1.77</c:v>
                </c:pt>
                <c:pt idx="69">
                  <c:v>1.72</c:v>
                </c:pt>
                <c:pt idx="70">
                  <c:v>8.26</c:v>
                </c:pt>
                <c:pt idx="71">
                  <c:v>9.3699999999999992</c:v>
                </c:pt>
                <c:pt idx="72">
                  <c:v>9.15</c:v>
                </c:pt>
                <c:pt idx="73">
                  <c:v>13.1</c:v>
                </c:pt>
                <c:pt idx="74">
                  <c:v>5.89</c:v>
                </c:pt>
                <c:pt idx="75">
                  <c:v>4.45</c:v>
                </c:pt>
                <c:pt idx="76">
                  <c:v>4.84</c:v>
                </c:pt>
                <c:pt idx="77">
                  <c:v>4.33</c:v>
                </c:pt>
                <c:pt idx="78">
                  <c:v>4.22</c:v>
                </c:pt>
                <c:pt idx="79">
                  <c:v>4.08</c:v>
                </c:pt>
                <c:pt idx="80">
                  <c:v>3.62</c:v>
                </c:pt>
                <c:pt idx="81">
                  <c:v>3.57</c:v>
                </c:pt>
                <c:pt idx="82">
                  <c:v>3.87</c:v>
                </c:pt>
                <c:pt idx="83">
                  <c:v>3.7</c:v>
                </c:pt>
                <c:pt idx="84">
                  <c:v>3.52</c:v>
                </c:pt>
                <c:pt idx="85">
                  <c:v>3.16</c:v>
                </c:pt>
                <c:pt idx="86">
                  <c:v>3.17</c:v>
                </c:pt>
                <c:pt idx="87">
                  <c:v>3.14</c:v>
                </c:pt>
                <c:pt idx="88">
                  <c:v>2.87</c:v>
                </c:pt>
                <c:pt idx="89">
                  <c:v>2.52</c:v>
                </c:pt>
                <c:pt idx="90">
                  <c:v>2.38</c:v>
                </c:pt>
                <c:pt idx="91">
                  <c:v>2.44</c:v>
                </c:pt>
                <c:pt idx="92">
                  <c:v>2.41</c:v>
                </c:pt>
                <c:pt idx="93">
                  <c:v>2.6</c:v>
                </c:pt>
                <c:pt idx="94">
                  <c:v>2.34</c:v>
                </c:pt>
                <c:pt idx="95">
                  <c:v>2.37</c:v>
                </c:pt>
                <c:pt idx="96">
                  <c:v>2.2599999999999998</c:v>
                </c:pt>
                <c:pt idx="97">
                  <c:v>2.52</c:v>
                </c:pt>
                <c:pt idx="98">
                  <c:v>2.46</c:v>
                </c:pt>
                <c:pt idx="99">
                  <c:v>2.75</c:v>
                </c:pt>
                <c:pt idx="100">
                  <c:v>2.4900000000000002</c:v>
                </c:pt>
                <c:pt idx="101">
                  <c:v>2.92</c:v>
                </c:pt>
                <c:pt idx="102">
                  <c:v>3.1</c:v>
                </c:pt>
                <c:pt idx="103">
                  <c:v>2.75</c:v>
                </c:pt>
                <c:pt idx="104">
                  <c:v>2.77</c:v>
                </c:pt>
                <c:pt idx="105">
                  <c:v>2.76</c:v>
                </c:pt>
                <c:pt idx="106">
                  <c:v>2.9</c:v>
                </c:pt>
                <c:pt idx="107">
                  <c:v>3.51</c:v>
                </c:pt>
                <c:pt idx="108">
                  <c:v>2.97</c:v>
                </c:pt>
                <c:pt idx="109">
                  <c:v>2.79</c:v>
                </c:pt>
                <c:pt idx="110">
                  <c:v>2.31</c:v>
                </c:pt>
                <c:pt idx="111">
                  <c:v>2.25</c:v>
                </c:pt>
                <c:pt idx="112">
                  <c:v>2.39</c:v>
                </c:pt>
                <c:pt idx="113">
                  <c:v>2.2400000000000002</c:v>
                </c:pt>
                <c:pt idx="114">
                  <c:v>2.1800000000000002</c:v>
                </c:pt>
                <c:pt idx="115">
                  <c:v>2.1</c:v>
                </c:pt>
                <c:pt idx="116">
                  <c:v>2.48</c:v>
                </c:pt>
                <c:pt idx="117">
                  <c:v>2.46</c:v>
                </c:pt>
                <c:pt idx="118">
                  <c:v>2.4900000000000002</c:v>
                </c:pt>
                <c:pt idx="119">
                  <c:v>2.54</c:v>
                </c:pt>
                <c:pt idx="120">
                  <c:v>2.4500000000000002</c:v>
                </c:pt>
                <c:pt idx="121">
                  <c:v>2.4500000000000002</c:v>
                </c:pt>
                <c:pt idx="122">
                  <c:v>2.73</c:v>
                </c:pt>
                <c:pt idx="123">
                  <c:v>2.69</c:v>
                </c:pt>
                <c:pt idx="124">
                  <c:v>2.08</c:v>
                </c:pt>
                <c:pt idx="125">
                  <c:v>3.83</c:v>
                </c:pt>
                <c:pt idx="126">
                  <c:v>17.03</c:v>
                </c:pt>
                <c:pt idx="127">
                  <c:v>23.84</c:v>
                </c:pt>
                <c:pt idx="128">
                  <c:v>7.6</c:v>
                </c:pt>
                <c:pt idx="129">
                  <c:v>7.42</c:v>
                </c:pt>
                <c:pt idx="130">
                  <c:v>5.08</c:v>
                </c:pt>
                <c:pt idx="131">
                  <c:v>4.3099999999999996</c:v>
                </c:pt>
                <c:pt idx="132">
                  <c:v>4.18</c:v>
                </c:pt>
                <c:pt idx="133">
                  <c:v>3.96</c:v>
                </c:pt>
                <c:pt idx="134">
                  <c:v>3.66</c:v>
                </c:pt>
                <c:pt idx="135">
                  <c:v>3.66</c:v>
                </c:pt>
                <c:pt idx="136">
                  <c:v>3.73</c:v>
                </c:pt>
                <c:pt idx="137">
                  <c:v>3.64</c:v>
                </c:pt>
                <c:pt idx="138">
                  <c:v>4.29</c:v>
                </c:pt>
                <c:pt idx="139">
                  <c:v>5.31</c:v>
                </c:pt>
                <c:pt idx="140">
                  <c:v>7.17</c:v>
                </c:pt>
                <c:pt idx="141">
                  <c:v>8.92</c:v>
                </c:pt>
                <c:pt idx="142">
                  <c:v>8.89</c:v>
                </c:pt>
                <c:pt idx="143">
                  <c:v>10.18</c:v>
                </c:pt>
                <c:pt idx="144">
                  <c:v>10.81</c:v>
                </c:pt>
                <c:pt idx="145">
                  <c:v>9.4700000000000006</c:v>
                </c:pt>
                <c:pt idx="146">
                  <c:v>9.67</c:v>
                </c:pt>
                <c:pt idx="147">
                  <c:v>9.91</c:v>
                </c:pt>
                <c:pt idx="148">
                  <c:v>9.7799999999999994</c:v>
                </c:pt>
                <c:pt idx="149">
                  <c:v>10.95</c:v>
                </c:pt>
                <c:pt idx="150">
                  <c:v>21.42</c:v>
                </c:pt>
                <c:pt idx="151">
                  <c:v>40.86</c:v>
                </c:pt>
                <c:pt idx="152">
                  <c:v>44.8</c:v>
                </c:pt>
                <c:pt idx="153">
                  <c:v>46.88</c:v>
                </c:pt>
                <c:pt idx="154">
                  <c:v>29.25</c:v>
                </c:pt>
                <c:pt idx="155">
                  <c:v>16.59</c:v>
                </c:pt>
                <c:pt idx="156">
                  <c:v>12.97</c:v>
                </c:pt>
                <c:pt idx="157">
                  <c:v>14.75</c:v>
                </c:pt>
                <c:pt idx="158">
                  <c:v>14.94</c:v>
                </c:pt>
                <c:pt idx="159">
                  <c:v>14.11</c:v>
                </c:pt>
                <c:pt idx="160">
                  <c:v>19.48</c:v>
                </c:pt>
                <c:pt idx="161">
                  <c:v>20.45</c:v>
                </c:pt>
                <c:pt idx="162">
                  <c:v>19.87</c:v>
                </c:pt>
                <c:pt idx="163">
                  <c:v>17.07</c:v>
                </c:pt>
                <c:pt idx="164">
                  <c:v>16.84</c:v>
                </c:pt>
                <c:pt idx="165">
                  <c:v>17.059999999999999</c:v>
                </c:pt>
                <c:pt idx="166">
                  <c:v>17.71</c:v>
                </c:pt>
                <c:pt idx="167">
                  <c:v>17.82</c:v>
                </c:pt>
                <c:pt idx="168">
                  <c:v>17.829999999999998</c:v>
                </c:pt>
                <c:pt idx="169">
                  <c:v>18.47</c:v>
                </c:pt>
                <c:pt idx="170">
                  <c:v>17.54</c:v>
                </c:pt>
                <c:pt idx="171">
                  <c:v>17.27</c:v>
                </c:pt>
                <c:pt idx="172">
                  <c:v>17.13</c:v>
                </c:pt>
                <c:pt idx="173">
                  <c:v>15.78</c:v>
                </c:pt>
                <c:pt idx="174">
                  <c:v>16.41</c:v>
                </c:pt>
                <c:pt idx="175">
                  <c:v>18.2</c:v>
                </c:pt>
                <c:pt idx="176">
                  <c:v>18.739999999999998</c:v>
                </c:pt>
                <c:pt idx="177">
                  <c:v>17.829999999999998</c:v>
                </c:pt>
                <c:pt idx="178">
                  <c:v>18.010000000000002</c:v>
                </c:pt>
                <c:pt idx="179">
                  <c:v>17.850000000000001</c:v>
                </c:pt>
                <c:pt idx="180">
                  <c:v>17.87</c:v>
                </c:pt>
                <c:pt idx="181">
                  <c:v>17.14</c:v>
                </c:pt>
                <c:pt idx="182">
                  <c:v>17.27</c:v>
                </c:pt>
                <c:pt idx="183">
                  <c:v>19.440000000000001</c:v>
                </c:pt>
                <c:pt idx="184">
                  <c:v>19.71</c:v>
                </c:pt>
                <c:pt idx="185">
                  <c:v>19.32</c:v>
                </c:pt>
                <c:pt idx="186">
                  <c:v>19.149999999999999</c:v>
                </c:pt>
                <c:pt idx="187">
                  <c:v>18.89</c:v>
                </c:pt>
                <c:pt idx="188">
                  <c:v>20.69</c:v>
                </c:pt>
                <c:pt idx="189">
                  <c:v>20.8</c:v>
                </c:pt>
                <c:pt idx="190">
                  <c:v>22.15</c:v>
                </c:pt>
                <c:pt idx="191">
                  <c:v>21.91</c:v>
                </c:pt>
                <c:pt idx="192">
                  <c:v>20.86</c:v>
                </c:pt>
                <c:pt idx="193">
                  <c:v>21.57</c:v>
                </c:pt>
                <c:pt idx="194">
                  <c:v>21.49</c:v>
                </c:pt>
                <c:pt idx="195">
                  <c:v>20.55</c:v>
                </c:pt>
                <c:pt idx="196">
                  <c:v>20.149999999999999</c:v>
                </c:pt>
                <c:pt idx="197">
                  <c:v>20.079999999999998</c:v>
                </c:pt>
                <c:pt idx="198">
                  <c:v>20.83</c:v>
                </c:pt>
                <c:pt idx="199">
                  <c:v>21.34</c:v>
                </c:pt>
                <c:pt idx="200">
                  <c:v>21.04</c:v>
                </c:pt>
                <c:pt idx="201">
                  <c:v>20.48</c:v>
                </c:pt>
                <c:pt idx="202">
                  <c:v>19.940000000000001</c:v>
                </c:pt>
                <c:pt idx="203">
                  <c:v>19.73</c:v>
                </c:pt>
                <c:pt idx="204">
                  <c:v>19.190000000000001</c:v>
                </c:pt>
                <c:pt idx="205">
                  <c:v>18.48</c:v>
                </c:pt>
                <c:pt idx="206">
                  <c:v>18.12</c:v>
                </c:pt>
                <c:pt idx="207">
                  <c:v>17.57</c:v>
                </c:pt>
                <c:pt idx="208">
                  <c:v>17.34</c:v>
                </c:pt>
                <c:pt idx="209">
                  <c:v>17.579999999999998</c:v>
                </c:pt>
                <c:pt idx="210">
                  <c:v>18.309999999999999</c:v>
                </c:pt>
                <c:pt idx="211">
                  <c:v>18.670000000000002</c:v>
                </c:pt>
                <c:pt idx="212">
                  <c:v>18.63</c:v>
                </c:pt>
                <c:pt idx="213">
                  <c:v>18.809999999999999</c:v>
                </c:pt>
                <c:pt idx="214">
                  <c:v>19.14</c:v>
                </c:pt>
                <c:pt idx="215">
                  <c:v>18.739999999999998</c:v>
                </c:pt>
                <c:pt idx="216">
                  <c:v>20.02</c:v>
                </c:pt>
                <c:pt idx="217">
                  <c:v>24.35</c:v>
                </c:pt>
                <c:pt idx="218">
                  <c:v>22.83</c:v>
                </c:pt>
                <c:pt idx="219">
                  <c:v>23.03</c:v>
                </c:pt>
                <c:pt idx="220">
                  <c:v>21.61</c:v>
                </c:pt>
                <c:pt idx="221">
                  <c:v>20.38</c:v>
                </c:pt>
                <c:pt idx="222">
                  <c:v>19.690000000000001</c:v>
                </c:pt>
                <c:pt idx="223">
                  <c:v>20.059999999999999</c:v>
                </c:pt>
                <c:pt idx="224">
                  <c:v>20.39</c:v>
                </c:pt>
                <c:pt idx="225">
                  <c:v>20.22</c:v>
                </c:pt>
                <c:pt idx="226">
                  <c:v>19.760000000000002</c:v>
                </c:pt>
                <c:pt idx="227">
                  <c:v>20.48</c:v>
                </c:pt>
                <c:pt idx="228">
                  <c:v>30.22</c:v>
                </c:pt>
                <c:pt idx="229">
                  <c:v>28.52</c:v>
                </c:pt>
                <c:pt idx="230">
                  <c:v>23.88</c:v>
                </c:pt>
                <c:pt idx="231">
                  <c:v>21.93</c:v>
                </c:pt>
                <c:pt idx="232">
                  <c:v>22.98</c:v>
                </c:pt>
                <c:pt idx="233">
                  <c:v>24.76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8B-4D8E-874E-B34CEEFAF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416928"/>
        <c:axId val="227424608"/>
      </c:lineChart>
      <c:catAx>
        <c:axId val="2274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24608"/>
        <c:crosses val="autoZero"/>
        <c:auto val="1"/>
        <c:lblAlgn val="ctr"/>
        <c:lblOffset val="100"/>
        <c:noMultiLvlLbl val="0"/>
      </c:catAx>
      <c:valAx>
        <c:axId val="2274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0.04419</cdr:x>
      <cdr:y>0.31869</cdr:y>
    </cdr:from>
    <cdr:to>
      <cdr:x>0.98805</cdr:x>
      <cdr:y>0.31869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2F0F4C3-6060-55EC-1F57-A5D17E3269EF}"/>
            </a:ext>
          </a:extLst>
        </cdr:cNvPr>
        <cdr:cNvCxnSpPr/>
      </cdr:nvCxnSpPr>
      <cdr:spPr>
        <a:xfrm xmlns:a="http://schemas.openxmlformats.org/drawingml/2006/main">
          <a:off x="477077" y="1214558"/>
          <a:ext cx="1019092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5BF89-1F33-FD46-B3FE-90D3507429E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BE30-B1A6-B64A-9724-8B58DDFE7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62F8C-1691-1278-3373-FD349A399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EE573-5F68-4BEA-8A90-6357070C4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1114E-8B04-829F-D5AE-EABC84F7D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53C8-0B48-842C-C158-C33F77C0B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Do domestic producers restrict their own supply? Or is it that they want to restrict overall supply so their domestic supply commands a higher nominal price without the foreign product competition. Clarify.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Chart looks more like correlation: higher tariffs, high manufacturing jobs. How explain away?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of non-tariff trade barriers, e.g., subsidies, capital controls,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Typo?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the Adam Smith quote?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Add to less invasive, </a:t>
            </a:r>
            <a:r>
              <a:rPr lang="en-US"/>
              <a:t>less distorationary, </a:t>
            </a:r>
            <a:r>
              <a:rPr lang="en-US" dirty="0"/>
              <a:t>more transparent?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8BE30-B1A6-B64A-9724-8B58DDFE7B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50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6200-BBAD-EF3E-DD0C-509244C8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4E49-C461-4355-6336-37433669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13E52-EC7E-1C02-CB98-F21906FC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2D47-52AF-4AD2-ABBD-9C771674C6A6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E031C-54B9-5B90-2301-71AE4683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A34A2-A0FD-DBBE-30C8-28402EBE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1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 descr="Man looking up at skyscrapers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3AF276C-166B-4C18-A115-9DE18377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1152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19">
          <p15:clr>
            <a:srgbClr val="547EBF"/>
          </p15:clr>
        </p15:guide>
        <p15:guide id="20" pos="7680">
          <p15:clr>
            <a:srgbClr val="547EBF"/>
          </p15:clr>
        </p15:guide>
        <p15:guide id="21" pos="528">
          <p15:clr>
            <a:srgbClr val="547EBF"/>
          </p15:clr>
        </p15:guide>
        <p15:guide id="22" pos="6912">
          <p15:clr>
            <a:srgbClr val="547EBF"/>
          </p15:clr>
        </p15:guide>
        <p15:guide id="23" orient="horz" pos="240">
          <p15:clr>
            <a:srgbClr val="547EBF"/>
          </p15:clr>
        </p15:guide>
        <p15:guide id="25" orient="horz" pos="552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6D71-83F9-8D81-3B6D-8C377D7E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224D-8863-11FB-8E12-BB3E58E0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252" y="2091632"/>
            <a:ext cx="6427305" cy="1128519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Tariffs versus Free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95030-63D6-E816-7CCE-73E9F59C4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3428999"/>
            <a:ext cx="4033907" cy="2549629"/>
          </a:xfrm>
        </p:spPr>
        <p:txBody>
          <a:bodyPr>
            <a:normAutofit/>
          </a:bodyPr>
          <a:lstStyle/>
          <a:p>
            <a:pPr algn="r">
              <a:lnSpc>
                <a:spcPct val="114000"/>
              </a:lnSpc>
            </a:pPr>
            <a:r>
              <a:rPr lang="en-US" sz="2400" dirty="0"/>
              <a:t>Dr. Patrick Newman</a:t>
            </a:r>
          </a:p>
          <a:p>
            <a:pPr algn="r">
              <a:lnSpc>
                <a:spcPct val="114000"/>
              </a:lnSpc>
            </a:pPr>
            <a:r>
              <a:rPr lang="en-US" sz="2400" dirty="0"/>
              <a:t>Mises University 2025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75E8767D-5A14-100C-A167-BDCD6849E38B}"/>
              </a:ext>
            </a:extLst>
          </p:cNvPr>
          <p:cNvCxnSpPr>
            <a:cxnSpLocks/>
          </p:cNvCxnSpPr>
          <p:nvPr/>
        </p:nvCxnSpPr>
        <p:spPr>
          <a:xfrm rot="5400000">
            <a:off x="3031604" y="1666503"/>
            <a:ext cx="1715816" cy="1391480"/>
          </a:xfrm>
          <a:prstGeom prst="bentConnector3">
            <a:avLst>
              <a:gd name="adj1" fmla="val -203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E7C26BE-D7C7-BCB2-7379-52A7795369A8}"/>
              </a:ext>
            </a:extLst>
          </p:cNvPr>
          <p:cNvCxnSpPr>
            <a:cxnSpLocks/>
          </p:cNvCxnSpPr>
          <p:nvPr/>
        </p:nvCxnSpPr>
        <p:spPr>
          <a:xfrm>
            <a:off x="9436303" y="4494442"/>
            <a:ext cx="1576254" cy="772356"/>
          </a:xfrm>
          <a:prstGeom prst="bentConnector3">
            <a:avLst>
              <a:gd name="adj1" fmla="val 97922"/>
            </a:avLst>
          </a:prstGeom>
          <a:ln w="76200">
            <a:solidFill>
              <a:srgbClr val="0E6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4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44A63-FEAA-FAC2-CAD8-52D25D38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9904-38BA-906A-6BA7-B0529743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#1: protect jobs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55F2-F021-8F8D-E5B5-DEB9758A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58670" cy="4351338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“But it's impossible to compete with foreign made production. They pay their workers slave wages!”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matters to entrepreneurs are not absolute wages, but wages </a:t>
            </a:r>
            <a:r>
              <a:rPr lang="en-US" sz="2800" b="1" i="1" u="sng" dirty="0"/>
              <a:t>relative to productivity</a:t>
            </a:r>
            <a:endParaRPr lang="en-US" sz="2800" dirty="0"/>
          </a:p>
          <a:p>
            <a:pPr marL="800100" lvl="1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Value of output produced by average US worker is ~6x more than worker in India or China 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Manufacturing will stay in the US if justified by workers’ productivity! </a:t>
            </a:r>
          </a:p>
        </p:txBody>
      </p:sp>
    </p:spTree>
    <p:extLst>
      <p:ext uri="{BB962C8B-B14F-4D97-AF65-F5344CB8AC3E}">
        <p14:creationId xmlns:p14="http://schemas.microsoft.com/office/powerpoint/2010/main" val="41801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B505-DA77-CF4F-A1FC-03FB9AED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7696-694D-FDDC-85A3-3B8EE9C8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#1: protect jobs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7D0D-3C51-9264-E793-A7A36BFE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6164" cy="435133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“Okay. So why has manufacturing left the US since WWII?”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400" dirty="0"/>
              <a:t>Unsustainable—other countries’ manufacturing would eventually bounce back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400" dirty="0"/>
              <a:t>US has moved past manufacturing and into services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400" dirty="0"/>
              <a:t>Taxes and regulations reduced the profitability of manufacturing in the US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Higher effective corporate income tax rates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Environmental Protection Agency (1970)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Occupational Health and Safety Administration (1971)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Government protected unions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9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AF26-A015-B10B-FC6A-294D87F3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C99-C71B-A5B8-7764-C5B94A34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#1: protect jobs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7DB7-1F16-CF9D-0AB7-3DA34809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6164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“So, what’s the solution?”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Answer: to bring back manufacturing, make it profitable!</a:t>
            </a:r>
          </a:p>
          <a:p>
            <a:pPr marL="1143000" lvl="1" indent="-514350">
              <a:buFont typeface="+mj-lt"/>
              <a:buAutoNum type="arabicPeriod"/>
            </a:pPr>
            <a:r>
              <a:rPr lang="en-US" sz="2400" dirty="0"/>
              <a:t>Cut taxes to encourage investment</a:t>
            </a:r>
          </a:p>
          <a:p>
            <a:pPr marL="1143000" lvl="1" indent="-514350">
              <a:buFont typeface="+mj-lt"/>
              <a:buAutoNum type="arabicPeriod"/>
            </a:pPr>
            <a:r>
              <a:rPr lang="en-US" sz="2400" dirty="0"/>
              <a:t>Cut regulations to encourage innovation</a:t>
            </a:r>
          </a:p>
          <a:p>
            <a:pPr marL="1143000" lvl="1" indent="-514350">
              <a:buFont typeface="+mj-lt"/>
              <a:buAutoNum type="arabicPeriod"/>
            </a:pPr>
            <a:r>
              <a:rPr lang="en-US" sz="2400" dirty="0"/>
              <a:t>Cut government spending to lower borrowing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CBB-2B7A-0492-0C41-F48E9F85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#2: the other side doesn’t play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0887-AA21-0F93-383E-5056BA0F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“Free trade works, but only if both nations do it” 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Foreign competitors may undercut US producers (dumping); or foreign nations may enact tariffs, artificially lower the value of their currency, provide subsidies, enact capital controls, etc.</a:t>
            </a:r>
            <a:endParaRPr lang="en-US" sz="2800" dirty="0"/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Price competition is an integral part of the marketplace!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Responding to foreign interventions with tariffs hurts the domestic country</a:t>
            </a:r>
          </a:p>
        </p:txBody>
      </p:sp>
    </p:spTree>
    <p:extLst>
      <p:ext uri="{BB962C8B-B14F-4D97-AF65-F5344CB8AC3E}">
        <p14:creationId xmlns:p14="http://schemas.microsoft.com/office/powerpoint/2010/main" val="24201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67A-0189-EF5E-D127-55A61AA8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#2: the other side doesn’t play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6C59-3383-F7FD-D1A7-655C8609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Philadelphia Free Trade Convention of 1831: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C2CC7-FC21-96EA-EA81-DDA4F0D93C6C}"/>
              </a:ext>
            </a:extLst>
          </p:cNvPr>
          <p:cNvSpPr txBox="1"/>
          <p:nvPr/>
        </p:nvSpPr>
        <p:spPr>
          <a:xfrm>
            <a:off x="745672" y="2600166"/>
            <a:ext cx="10478920" cy="153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/>
              <a:t>Free trade “tends most thoroughly to develop the moral and physical energies of each nation, and to apply them to those objects to which they are best adapted.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1ABFA-969C-F4AA-67C8-08BB1BBAD56F}"/>
              </a:ext>
            </a:extLst>
          </p:cNvPr>
          <p:cNvSpPr txBox="1"/>
          <p:nvPr/>
        </p:nvSpPr>
        <p:spPr>
          <a:xfrm>
            <a:off x="796054" y="3597965"/>
            <a:ext cx="10428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                                                                                                             </a:t>
            </a:r>
            <a:r>
              <a:rPr lang="en-US" sz="2800" dirty="0"/>
              <a:t>The proposition must be equally true in relation to each nation, </a:t>
            </a:r>
            <a:r>
              <a:rPr lang="en-US" sz="2800" b="1" i="1" u="sng" dirty="0"/>
              <a:t>whatever may be the policy adopted by others.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A5B5E-AC7E-CB0B-E063-E59F911AEF53}"/>
              </a:ext>
            </a:extLst>
          </p:cNvPr>
          <p:cNvSpPr txBox="1"/>
          <p:nvPr/>
        </p:nvSpPr>
        <p:spPr>
          <a:xfrm>
            <a:off x="745643" y="4451567"/>
            <a:ext cx="10378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				          </a:t>
            </a:r>
            <a:r>
              <a:rPr lang="en-US" sz="2800" dirty="0"/>
              <a:t>The nation which resorts to a restrictive policy, </a:t>
            </a:r>
            <a:r>
              <a:rPr lang="en-US" sz="2800" b="1" i="1" u="sng" dirty="0"/>
              <a:t>legislates to her own disadvantage, by interfering with the natural and most profitable employment of capital</a:t>
            </a:r>
            <a:r>
              <a:rPr lang="en-US" sz="2800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5A2E-2C37-54AB-C76B-F3F86492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#3: the trade deficit “crisis”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79D2-1627-6C98-A6E2-6F104E3A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Trade Deficit: imports exceed exports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B3A7CC-DC8E-4992-6021-14BD93EE9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85231"/>
              </p:ext>
            </p:extLst>
          </p:nvPr>
        </p:nvGraphicFramePr>
        <p:xfrm>
          <a:off x="649358" y="2456294"/>
          <a:ext cx="10796998" cy="381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5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E7D1-6993-C572-95D1-3E5A24F0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#3: the trade deficit “crisis”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0C6-A1E8-FC5E-1ABF-9FC30EBA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10509" cy="4351338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 trade deficit per se is not good or bad for economic growth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is causing the trade deficit? What does the trade deficit consist of? </a:t>
            </a:r>
            <a:endParaRPr lang="en-US" sz="28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Importing more capital goods leads to more production!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5FAEE-C461-81CC-5731-3CD8CE44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38" y="1825625"/>
            <a:ext cx="3896269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2E2D0-93DD-714F-3381-47F950595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2D40-081D-6C48-6305-34D8EB37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#3: the trade deficit “crisis”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9981-6610-7DF9-E2B9-C0C116CD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10509" cy="43513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BEC03-CA0F-AC04-C766-A05BA4F6D6E7}"/>
              </a:ext>
            </a:extLst>
          </p:cNvPr>
          <p:cNvSpPr txBox="1"/>
          <p:nvPr/>
        </p:nvSpPr>
        <p:spPr>
          <a:xfrm>
            <a:off x="630202" y="1800998"/>
            <a:ext cx="46309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2000s US trade deficit largely composed of consumer goods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Consumer dissaving decreases economic growth, but isn’t “bad” per se</a:t>
            </a:r>
          </a:p>
          <a:p>
            <a:pPr marL="68580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But it is when caused by monetary and regulatory policies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E52B56-6376-DDF6-8FAC-907834CE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25" y="1700131"/>
            <a:ext cx="5505093" cy="484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5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141B-C69E-5C79-CA73-CE71EAF3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#4: national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1B99-17DA-AA4D-A964-25D900D7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6" y="1735139"/>
            <a:ext cx="5178287" cy="4351338"/>
          </a:xfrm>
        </p:spPr>
        <p:txBody>
          <a:bodyPr>
            <a:noAutofit/>
          </a:bodyPr>
          <a:lstStyle/>
          <a:p>
            <a:pPr marL="6858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“Even Adam Smith said this!”</a:t>
            </a:r>
          </a:p>
          <a:p>
            <a:pPr marL="6858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Modern day: prevents us from being dependent on Russia and China for strategic inputs</a:t>
            </a:r>
          </a:p>
          <a:p>
            <a:pPr marL="6858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Setting aside questions of foreign policy, is this a good argument?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45F9B-8B8B-8AB1-E510-08E44393E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80" y="2290133"/>
            <a:ext cx="5637703" cy="315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7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0B93-B14B-0BDD-5A3A-2775FBFA6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82CA-53E7-5EB8-486A-867045BA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#4: national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B860-01CF-9E2E-0169-05EAA3A81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3000" dirty="0"/>
              <a:t>Are tariffs actually needed?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2018, used to justify tariffs on steel </a:t>
            </a:r>
          </a:p>
          <a:p>
            <a:pPr marL="1257300" lvl="2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Only 3% of US steel services defense needs. And only 11% of steel imports come from Russia and China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2025, proposed because concerns about Chinese dominance in rare minerals like gallium and lithium </a:t>
            </a:r>
          </a:p>
          <a:p>
            <a:pPr marL="1257300" lvl="2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US has large sources of these minerals, but environmental regulations impede utilization </a:t>
            </a:r>
          </a:p>
        </p:txBody>
      </p:sp>
    </p:spTree>
    <p:extLst>
      <p:ext uri="{BB962C8B-B14F-4D97-AF65-F5344CB8AC3E}">
        <p14:creationId xmlns:p14="http://schemas.microsoft.com/office/powerpoint/2010/main" val="23918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7D8A-51D5-23D8-AA81-4B66BBC7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this presentation about, and why should </a:t>
            </a:r>
            <a:br>
              <a:rPr lang="en-US" dirty="0"/>
            </a:br>
            <a:r>
              <a:rPr lang="en-US" dirty="0"/>
              <a:t>you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8640-50E0-80D7-A33B-795FA08C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4" y="2199861"/>
            <a:ext cx="11098307" cy="39771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Tariffs and international restrictions are once again prominent in economics and politics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Laissez faire works, government intervention does not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Free trade is just another aspect of the free market economy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Protective tariffs fail to achieve what their advocates say they will 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2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3A52-9708-3454-5811-48770519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#4: national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948C-5AEF-CB7E-F847-5B2F6F3D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4" y="1825625"/>
            <a:ext cx="10972801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dirty="0"/>
              <a:t>Would tariffs actually be effective?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Tariffs can hurt national defense by increasing prices of inputs</a:t>
            </a:r>
          </a:p>
          <a:p>
            <a:pPr lvl="2">
              <a:lnSpc>
                <a:spcPct val="114000"/>
              </a:lnSpc>
            </a:pPr>
            <a:r>
              <a:rPr lang="en-US" sz="2200" dirty="0"/>
              <a:t>E.g., tariffs on allies like South Korea, Taiwan, and Vietnam raise prices of imported semiconductors, servers, and other data center components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 more effective policy is to stockpile essential imports</a:t>
            </a:r>
            <a:endParaRPr lang="en-US" sz="1800" dirty="0"/>
          </a:p>
          <a:p>
            <a:pPr marL="514350" lvl="1" indent="-514350">
              <a:spcBef>
                <a:spcPts val="1500"/>
              </a:spcBef>
              <a:buFont typeface="+mj-lt"/>
              <a:buAutoNum type="arabicPeriod" startAt="3"/>
            </a:pPr>
            <a:r>
              <a:rPr lang="en-US" sz="3000" dirty="0"/>
              <a:t>Couldn’t tariffs be abused?</a:t>
            </a:r>
          </a:p>
          <a:p>
            <a:pPr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Isn’t food essential to national defense? And military clothing? </a:t>
            </a:r>
          </a:p>
        </p:txBody>
      </p:sp>
    </p:spTree>
    <p:extLst>
      <p:ext uri="{BB962C8B-B14F-4D97-AF65-F5344CB8AC3E}">
        <p14:creationId xmlns:p14="http://schemas.microsoft.com/office/powerpoint/2010/main" val="7530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B3EB-1610-A648-4D1B-4F00B971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#5: replace income tax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2258-1AA6-4053-7E15-E01F32B6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" y="1825625"/>
            <a:ext cx="10972800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Proposed by the Trump administration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Face value, good proposal! Income taxes should be replaced with tariffs because they are less invasive, distortionary, and opaque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Very important caveat: this requires massive spending cuts. What happened to the $2 trillion in promised DOGE spending cuts? </a:t>
            </a:r>
          </a:p>
          <a:p>
            <a:pPr marL="800100" lvl="1" indent="-34290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Revenue raised from tariffs could be around $200 billion, nowhere close to $2.4 trillion in income tax revenue</a:t>
            </a:r>
          </a:p>
        </p:txBody>
      </p:sp>
    </p:spTree>
    <p:extLst>
      <p:ext uri="{BB962C8B-B14F-4D97-AF65-F5344CB8AC3E}">
        <p14:creationId xmlns:p14="http://schemas.microsoft.com/office/powerpoint/2010/main" val="6884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C7E9-9784-461B-7B8E-CEA5EE67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#5: replace income tax revenue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8CA5EC-3CD6-4381-2406-9B0AFB623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51695"/>
              </p:ext>
            </p:extLst>
          </p:nvPr>
        </p:nvGraphicFramePr>
        <p:xfrm>
          <a:off x="746125" y="1825625"/>
          <a:ext cx="107832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37F20-1BC6-5425-1A6E-ACF0BE28525C}"/>
              </a:ext>
            </a:extLst>
          </p:cNvPr>
          <p:cNvCxnSpPr>
            <a:cxnSpLocks/>
          </p:cNvCxnSpPr>
          <p:nvPr/>
        </p:nvCxnSpPr>
        <p:spPr>
          <a:xfrm flipH="1">
            <a:off x="1309255" y="5207330"/>
            <a:ext cx="100611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081B3F-563E-9880-1A22-EFCAD285D551}"/>
              </a:ext>
            </a:extLst>
          </p:cNvPr>
          <p:cNvCxnSpPr>
            <a:cxnSpLocks/>
          </p:cNvCxnSpPr>
          <p:nvPr/>
        </p:nvCxnSpPr>
        <p:spPr>
          <a:xfrm flipH="1">
            <a:off x="1309255" y="4140530"/>
            <a:ext cx="100611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9EB9-207D-9DBA-061C-B5DBA00B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3657-F418-46DC-BC34-2761B5FE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#5: replace income tax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F7131-78E0-CC05-2D1E-F2F9E908D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0" y="1651287"/>
            <a:ext cx="7246456" cy="4841588"/>
          </a:xfrm>
        </p:spPr>
      </p:pic>
    </p:spTree>
    <p:extLst>
      <p:ext uri="{BB962C8B-B14F-4D97-AF65-F5344CB8AC3E}">
        <p14:creationId xmlns:p14="http://schemas.microsoft.com/office/powerpoint/2010/main" val="412240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5AC8D-1CC6-A1BB-A8F4-F308720D4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168F-27C8-930B-EEC0-68261E5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#6: cronyism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7406-A3E5-BAD6-8476-1DF76A41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" y="1825625"/>
            <a:ext cx="10803626" cy="4351338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Tariffs are a form of cronyism: policies that benefit special interests at the expense of the public</a:t>
            </a:r>
          </a:p>
          <a:p>
            <a:pPr marL="800100" lvl="1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They please </a:t>
            </a:r>
            <a:r>
              <a:rPr lang="en-US" sz="2400" b="1" i="1" u="sng" dirty="0"/>
              <a:t>certain</a:t>
            </a:r>
            <a:r>
              <a:rPr lang="en-US" sz="2400" dirty="0"/>
              <a:t> special interests (businesses and unions), </a:t>
            </a:r>
            <a:r>
              <a:rPr lang="en-US" sz="2400" b="1" i="1" u="sng" dirty="0"/>
              <a:t>certain</a:t>
            </a:r>
            <a:r>
              <a:rPr lang="en-US" sz="2400" dirty="0"/>
              <a:t> swing state voters, and give </a:t>
            </a:r>
            <a:r>
              <a:rPr lang="en-US" sz="2400" b="1" i="1" u="sng" dirty="0"/>
              <a:t>certain</a:t>
            </a:r>
            <a:r>
              <a:rPr lang="en-US" sz="2400" dirty="0"/>
              <a:t> politicians more power, all at the expense of the public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This is the best argument for tariffs, because it is the only one that is true </a:t>
            </a:r>
          </a:p>
          <a:p>
            <a:pPr marL="1028700" lvl="2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problem is, no one ever publicly advocates for cronyism!</a:t>
            </a:r>
          </a:p>
          <a:p>
            <a:pPr marL="571500" lvl="1" indent="-34290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2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B530-E276-2C8C-0C2A-DB6CD739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2C47-6E66-6DF4-502A-34CCEDEC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Adopting free trade is like any other free market policy</a:t>
            </a:r>
          </a:p>
          <a:p>
            <a:pPr marL="800100" lvl="1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enables entrepreneurs to allocate scarce factors of production to the uses most highly valued by society</a:t>
            </a:r>
          </a:p>
          <a:p>
            <a:pPr marL="800100" lvl="1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facilitates the Invisible Hand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Protective tariffs distort the market and lead to an inefficient allocation</a:t>
            </a:r>
          </a:p>
        </p:txBody>
      </p:sp>
    </p:spTree>
    <p:extLst>
      <p:ext uri="{BB962C8B-B14F-4D97-AF65-F5344CB8AC3E}">
        <p14:creationId xmlns:p14="http://schemas.microsoft.com/office/powerpoint/2010/main" val="31305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8BC4-F801-F851-A05B-83A270DC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our terms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35A4-7DA5-1E9B-9F02-E37461DB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4" y="1825625"/>
            <a:ext cx="1097280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Free trade</a:t>
            </a:r>
            <a:r>
              <a:rPr lang="en-US" sz="2800" dirty="0"/>
              <a:t>: unrestricted movement of consumer goods and factors of production across nations’ borders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Tariffs:</a:t>
            </a:r>
            <a:r>
              <a:rPr lang="en-US" sz="2800" dirty="0"/>
              <a:t> taxes on the sale of foreign goods. This causes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domestic consumers to buy more from home, which stimulates domestic production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foreign producers to reduce supply, which reduces overall production</a:t>
            </a:r>
          </a:p>
        </p:txBody>
      </p:sp>
    </p:spTree>
    <p:extLst>
      <p:ext uri="{BB962C8B-B14F-4D97-AF65-F5344CB8AC3E}">
        <p14:creationId xmlns:p14="http://schemas.microsoft.com/office/powerpoint/2010/main" val="29795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2F00-C6E8-9DB2-DA0D-C5E43C85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trade, properly understood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5E62-AB14-FD9D-8C23-4626F823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4" y="1825625"/>
            <a:ext cx="10757243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Free trade is the free market applied to the world economy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Entrepreneurs use economic calculation to figure out what goods to produce, how they should be produced, and </a:t>
            </a:r>
            <a:r>
              <a:rPr lang="en-US" sz="2800" b="1" i="1" u="sng" dirty="0"/>
              <a:t>where</a:t>
            </a:r>
            <a:r>
              <a:rPr lang="en-US" sz="2800" dirty="0"/>
              <a:t> they should be produced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profit and loss signal encourages the allocation of factors to where consumers most highly value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15F97-AC48-2FA6-5161-E5D6A313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9C4F-B296-167D-7D84-4F54C190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trade, properly understood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4326-31DF-8ACC-A77C-2AAB8B17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" y="1825625"/>
            <a:ext cx="10651226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Free trade increases the productivity of factors and decreases the prices of consumer goods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Tariffs distort production, they misallocate factors away from more highly valued uses to less highly valued uses</a:t>
            </a:r>
          </a:p>
        </p:txBody>
      </p:sp>
    </p:spTree>
    <p:extLst>
      <p:ext uri="{BB962C8B-B14F-4D97-AF65-F5344CB8AC3E}">
        <p14:creationId xmlns:p14="http://schemas.microsoft.com/office/powerpoint/2010/main" val="20085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8678-7A6A-6B84-AAD9-3D6D798D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take my word for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2EB77-1CA4-682D-A0A0-E6ADF95E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48" y="1695052"/>
            <a:ext cx="9329530" cy="154477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dirty="0"/>
              <a:t>“Under a system of completely free trade, capital and labor would   be employed </a:t>
            </a:r>
            <a:r>
              <a:rPr lang="en-US" b="1" i="1" u="sng" dirty="0"/>
              <a:t>wherever conditions are most favorable for  production</a:t>
            </a:r>
            <a:r>
              <a:rPr lang="en-US" dirty="0"/>
              <a:t>. . .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8A4A2-1673-E499-C83A-72E941C402A5}"/>
              </a:ext>
            </a:extLst>
          </p:cNvPr>
          <p:cNvSpPr txBox="1"/>
          <p:nvPr/>
        </p:nvSpPr>
        <p:spPr>
          <a:xfrm>
            <a:off x="1285460" y="2593618"/>
            <a:ext cx="9402417" cy="196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/>
              <a:t>                                      </a:t>
            </a:r>
            <a:r>
              <a:rPr lang="en-US" sz="2400" dirty="0"/>
              <a:t>Protective tariffs can accomplish only </a:t>
            </a:r>
            <a:r>
              <a:rPr lang="en-US" sz="2400" i="1" dirty="0"/>
              <a:t>one </a:t>
            </a:r>
            <a:r>
              <a:rPr lang="en-US" sz="2400" dirty="0"/>
              <a:t>thing: to prevent production from being carried on where the natural and social conditions are most favorable for it and to cause it to be carried on instead where conditions are worse.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12A47-EEDF-7D0C-4A44-5ADE4467A3B7}"/>
              </a:ext>
            </a:extLst>
          </p:cNvPr>
          <p:cNvSpPr txBox="1"/>
          <p:nvPr/>
        </p:nvSpPr>
        <p:spPr>
          <a:xfrm>
            <a:off x="1285460" y="3528723"/>
            <a:ext cx="9475304" cy="244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i="1" dirty="0"/>
              <a:t>                                                                                                                  								   </a:t>
            </a:r>
            <a:r>
              <a:rPr lang="en-US" sz="2400" b="1" i="1" u="sng" dirty="0"/>
              <a:t>The outcome of protectionism is, therefore, always a reduction in the productivity of human labor.</a:t>
            </a:r>
            <a:r>
              <a:rPr lang="en-US" sz="2400" dirty="0"/>
              <a:t>”</a:t>
            </a:r>
          </a:p>
          <a:p>
            <a:pPr algn="r">
              <a:lnSpc>
                <a:spcPct val="130000"/>
              </a:lnSpc>
            </a:pPr>
            <a:r>
              <a:rPr lang="en-US" sz="2400" dirty="0"/>
              <a:t>Ludwig von Mises, </a:t>
            </a:r>
            <a:r>
              <a:rPr lang="en-US" sz="2400" i="1" dirty="0"/>
              <a:t>Liberalism </a:t>
            </a:r>
            <a:r>
              <a:rPr lang="en-US" sz="2400" dirty="0"/>
              <a:t>(1927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7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0086-3E48-B8DE-B51E-6181688C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 tariffs over the past two hundred years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071D76-D3D0-98E3-D884-51A6C83B3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46238"/>
              </p:ext>
            </p:extLst>
          </p:nvPr>
        </p:nvGraphicFramePr>
        <p:xfrm>
          <a:off x="838200" y="19497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D043C-BFF4-70A9-8D5A-C0C62B8A881F}"/>
              </a:ext>
            </a:extLst>
          </p:cNvPr>
          <p:cNvCxnSpPr/>
          <p:nvPr/>
        </p:nvCxnSpPr>
        <p:spPr>
          <a:xfrm flipH="1">
            <a:off x="1537855" y="5098473"/>
            <a:ext cx="981594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368B-F45C-17AA-7314-A7E8ACDE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#1: protect jobs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AF7B-C67A-BD7C-99A6-9072CBFF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8927" cy="4351338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Tariffs cause US citizens to buy American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stimulates jobs and production in the US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“If we want to bring manufacturing back, we need tariffs!”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DED7C0-A2F5-0462-5EAB-BACD22438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26234"/>
              </p:ext>
            </p:extLst>
          </p:nvPr>
        </p:nvGraphicFramePr>
        <p:xfrm>
          <a:off x="5504213" y="1825625"/>
          <a:ext cx="5936672" cy="413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9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35016-C558-0D05-1B28-FC619C7B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A70F-B2D7-37D4-5026-5911A4E0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 #1: protect jobs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F1186-AF40-8080-B7B4-24DB2E44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6164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Reality: tariffs only protect </a:t>
            </a:r>
            <a:r>
              <a:rPr lang="en-US" sz="2800" b="1" i="1" u="sng" dirty="0"/>
              <a:t>some</a:t>
            </a:r>
            <a:r>
              <a:rPr lang="en-US" sz="2800" dirty="0"/>
              <a:t> jobs and </a:t>
            </a:r>
            <a:r>
              <a:rPr lang="en-US" sz="2800" b="1" i="1" u="sng" dirty="0"/>
              <a:t>some</a:t>
            </a:r>
            <a:r>
              <a:rPr lang="en-US" sz="2800" dirty="0"/>
              <a:t> industries at the expense of others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Tariffs on inputs raise the costs of many businesses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Tariffs reduce the incomes of foreigners, causing them to buy fewer US exports</a:t>
            </a:r>
          </a:p>
          <a:p>
            <a:pPr lvl="1"/>
            <a:endParaRPr lang="en-US" sz="2400" dirty="0"/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Both reduce employment and production in the affected industries</a:t>
            </a:r>
          </a:p>
        </p:txBody>
      </p:sp>
    </p:spTree>
    <p:extLst>
      <p:ext uri="{BB962C8B-B14F-4D97-AF65-F5344CB8AC3E}">
        <p14:creationId xmlns:p14="http://schemas.microsoft.com/office/powerpoint/2010/main" val="32365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 modernist presenta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929</TotalTime>
  <Words>1440</Words>
  <Application>Microsoft Office PowerPoint</Application>
  <PresentationFormat>Widescreen</PresentationFormat>
  <Paragraphs>133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Arial Black</vt:lpstr>
      <vt:lpstr>Avenir Next LT Pro</vt:lpstr>
      <vt:lpstr>Dark modernist presentation</vt:lpstr>
      <vt:lpstr>Tariffs versus Free Trade</vt:lpstr>
      <vt:lpstr>What’s this presentation about, and why should  you care? </vt:lpstr>
      <vt:lpstr>What do our terms mean?</vt:lpstr>
      <vt:lpstr>Free trade, properly understood</vt:lpstr>
      <vt:lpstr>Free trade, properly understood</vt:lpstr>
      <vt:lpstr>Don’t take my word for it</vt:lpstr>
      <vt:lpstr>US tariffs over the past two hundred years</vt:lpstr>
      <vt:lpstr>Argument #1: protect jobs and industry</vt:lpstr>
      <vt:lpstr>Argument #1: protect jobs and industry</vt:lpstr>
      <vt:lpstr>Argument #1: protect jobs and industry</vt:lpstr>
      <vt:lpstr>Argument #1: protect jobs and industry</vt:lpstr>
      <vt:lpstr>Argument #1: protect jobs and industry</vt:lpstr>
      <vt:lpstr>Argument #2: the other side doesn’t play fair</vt:lpstr>
      <vt:lpstr>Argument #2: the other side doesn’t play fair</vt:lpstr>
      <vt:lpstr>Argument #3: the trade deficit “crisis”</vt:lpstr>
      <vt:lpstr>Argument #3: the trade deficit “crisis”</vt:lpstr>
      <vt:lpstr>Argument #3: the trade deficit “crisis”</vt:lpstr>
      <vt:lpstr>Argument #4: national defense</vt:lpstr>
      <vt:lpstr>Argument #4: national defense</vt:lpstr>
      <vt:lpstr>Argument #4: national defense</vt:lpstr>
      <vt:lpstr>Argument #5: replace income tax revenue</vt:lpstr>
      <vt:lpstr>Argument #5: replace income tax revenue</vt:lpstr>
      <vt:lpstr>Argument #5: replace income tax revenue</vt:lpstr>
      <vt:lpstr>Argument #6: cronyism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Newman</dc:creator>
  <cp:lastModifiedBy>Patrick Newman</cp:lastModifiedBy>
  <cp:revision>7</cp:revision>
  <dcterms:created xsi:type="dcterms:W3CDTF">2025-07-16T14:38:35Z</dcterms:created>
  <dcterms:modified xsi:type="dcterms:W3CDTF">2025-07-21T20:42:29Z</dcterms:modified>
</cp:coreProperties>
</file>