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5" r:id="rId1"/>
  </p:sldMasterIdLst>
  <p:notesMasterIdLst>
    <p:notesMasterId r:id="rId14"/>
  </p:notesMasterIdLst>
  <p:handoutMasterIdLst>
    <p:handoutMasterId r:id="rId15"/>
  </p:handoutMasterIdLst>
  <p:sldIdLst>
    <p:sldId id="258" r:id="rId2"/>
    <p:sldId id="366" r:id="rId3"/>
    <p:sldId id="367" r:id="rId4"/>
    <p:sldId id="347" r:id="rId5"/>
    <p:sldId id="353" r:id="rId6"/>
    <p:sldId id="350" r:id="rId7"/>
    <p:sldId id="368" r:id="rId8"/>
    <p:sldId id="313" r:id="rId9"/>
    <p:sldId id="354" r:id="rId10"/>
    <p:sldId id="356" r:id="rId11"/>
    <p:sldId id="365" r:id="rId12"/>
    <p:sldId id="343" r:id="rId13"/>
  </p:sldIdLst>
  <p:sldSz cx="12192000" cy="6858000"/>
  <p:notesSz cx="6858000" cy="9144000"/>
  <p:embeddedFontLst>
    <p:embeddedFont>
      <p:font typeface="Abadi" panose="020B0604020104020204" pitchFamily="34" charset="0"/>
      <p:regular r:id="rId16"/>
    </p:embeddedFont>
    <p:embeddedFont>
      <p:font typeface="Goudy Old Style" panose="02020502050305020303" pitchFamily="18" charset="0"/>
      <p:regular r:id="rId17"/>
      <p:bold r:id="rId18"/>
      <p:italic r:id="rId19"/>
    </p:embeddedFont>
    <p:embeddedFont>
      <p:font typeface="Slate Pro Light" panose="02000306040000020004" pitchFamily="2" charset="0"/>
      <p:regular r:id="rId20"/>
    </p:embeddedFont>
    <p:embeddedFont>
      <p:font typeface="Tahoma" panose="020B0604030504040204" pitchFamily="34" charset="0"/>
      <p:regular r:id="rId21"/>
      <p:bold r:id="rId22"/>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66FF"/>
    <a:srgbClr val="B46B22"/>
    <a:srgbClr val="D60093"/>
    <a:srgbClr val="FF66CC"/>
    <a:srgbClr val="003399"/>
    <a:srgbClr val="C6C5B2"/>
    <a:srgbClr val="B3B299"/>
    <a:srgbClr val="99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32" autoAdjust="0"/>
    <p:restoredTop sz="81887" autoAdjust="0"/>
  </p:normalViewPr>
  <p:slideViewPr>
    <p:cSldViewPr>
      <p:cViewPr varScale="1">
        <p:scale>
          <a:sx n="47" d="100"/>
          <a:sy n="47" d="100"/>
        </p:scale>
        <p:origin x="56" y="2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3656"/>
    </p:cViewPr>
  </p:sorterViewPr>
  <p:notesViewPr>
    <p:cSldViewPr>
      <p:cViewPr varScale="1">
        <p:scale>
          <a:sx n="78" d="100"/>
          <a:sy n="78" d="100"/>
        </p:scale>
        <p:origin x="-4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dirty="0">
              <a:latin typeface="Abadi" panose="020B0604020104020204" pitchFamily="34" charset="0"/>
            </a:endParaRPr>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dirty="0">
              <a:latin typeface="Abadi" panose="020B0604020104020204" pitchFamily="34" charset="0"/>
            </a:endParaRPr>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dirty="0">
              <a:latin typeface="Abadi" panose="020B0604020104020204" pitchFamily="34" charset="0"/>
            </a:endParaRPr>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6574CE1-1A75-46B1-A2AB-90A699D9B8D6}" type="slidenum">
              <a:rPr lang="en-US">
                <a:latin typeface="Abadi" panose="020B0604020104020204" pitchFamily="34" charset="0"/>
              </a:rPr>
              <a:pPr/>
              <a:t>‹#›</a:t>
            </a:fld>
            <a:endParaRPr lang="en-US" dirty="0">
              <a:latin typeface="Abadi" panose="020B0604020104020204" pitchFamily="34" charset="0"/>
            </a:endParaRPr>
          </a:p>
        </p:txBody>
      </p:sp>
    </p:spTree>
    <p:extLst>
      <p:ext uri="{BB962C8B-B14F-4D97-AF65-F5344CB8AC3E}">
        <p14:creationId xmlns:p14="http://schemas.microsoft.com/office/powerpoint/2010/main" val="2961678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badi" panose="020B0604020104020204" pitchFamily="34" charset="0"/>
              </a:defRPr>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badi" panose="020B0604020104020204" pitchFamily="34"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badi" panose="020B0604020104020204" pitchFamily="34" charset="0"/>
              </a:defRPr>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badi" panose="020B0604020104020204" pitchFamily="34" charset="0"/>
              </a:defRPr>
            </a:lvl1pPr>
          </a:lstStyle>
          <a:p>
            <a:fld id="{CF1413B0-C83F-49B4-839C-2F4F6DBEEB5D}" type="slidenum">
              <a:rPr lang="en-US" smtClean="0"/>
              <a:pPr/>
              <a:t>‹#›</a:t>
            </a:fld>
            <a:endParaRPr lang="en-US" dirty="0"/>
          </a:p>
        </p:txBody>
      </p:sp>
    </p:spTree>
    <p:extLst>
      <p:ext uri="{BB962C8B-B14F-4D97-AF65-F5344CB8AC3E}">
        <p14:creationId xmlns:p14="http://schemas.microsoft.com/office/powerpoint/2010/main" val="6695591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badi" panose="020B0604020104020204" pitchFamily="34" charset="0"/>
        <a:ea typeface="+mn-ea"/>
        <a:cs typeface="+mn-cs"/>
      </a:defRPr>
    </a:lvl1pPr>
    <a:lvl2pPr marL="457200" algn="l" rtl="0" fontAlgn="base">
      <a:spcBef>
        <a:spcPct val="30000"/>
      </a:spcBef>
      <a:spcAft>
        <a:spcPct val="0"/>
      </a:spcAft>
      <a:defRPr sz="1200" kern="1200">
        <a:solidFill>
          <a:schemeClr val="tx1"/>
        </a:solidFill>
        <a:latin typeface="Abadi" panose="020B0604020104020204" pitchFamily="34" charset="0"/>
        <a:ea typeface="+mn-ea"/>
        <a:cs typeface="+mn-cs"/>
      </a:defRPr>
    </a:lvl2pPr>
    <a:lvl3pPr marL="914400" algn="l" rtl="0" fontAlgn="base">
      <a:spcBef>
        <a:spcPct val="30000"/>
      </a:spcBef>
      <a:spcAft>
        <a:spcPct val="0"/>
      </a:spcAft>
      <a:defRPr sz="1200" kern="1200">
        <a:solidFill>
          <a:schemeClr val="tx1"/>
        </a:solidFill>
        <a:latin typeface="Abadi" panose="020B0604020104020204" pitchFamily="34" charset="0"/>
        <a:ea typeface="+mn-ea"/>
        <a:cs typeface="+mn-cs"/>
      </a:defRPr>
    </a:lvl3pPr>
    <a:lvl4pPr marL="1371600" algn="l" rtl="0" fontAlgn="base">
      <a:spcBef>
        <a:spcPct val="30000"/>
      </a:spcBef>
      <a:spcAft>
        <a:spcPct val="0"/>
      </a:spcAft>
      <a:defRPr sz="1200" kern="1200">
        <a:solidFill>
          <a:schemeClr val="tx1"/>
        </a:solidFill>
        <a:latin typeface="Abadi" panose="020B0604020104020204" pitchFamily="34" charset="0"/>
        <a:ea typeface="+mn-ea"/>
        <a:cs typeface="+mn-cs"/>
      </a:defRPr>
    </a:lvl4pPr>
    <a:lvl5pPr marL="1828800" algn="l" rtl="0" fontAlgn="base">
      <a:spcBef>
        <a:spcPct val="30000"/>
      </a:spcBef>
      <a:spcAft>
        <a:spcPct val="0"/>
      </a:spcAft>
      <a:defRPr sz="1200" kern="1200">
        <a:solidFill>
          <a:schemeClr val="tx1"/>
        </a:solidFill>
        <a:latin typeface="Abadi" panose="020B06040201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75D5-3AA2-48F1-8E80-DAF9A293DD07}" type="slidenum">
              <a:rPr lang="en-US"/>
              <a:pPr/>
              <a:t>1</a:t>
            </a:fld>
            <a:endParaRPr lang="en-US" dirty="0"/>
          </a:p>
        </p:txBody>
      </p:sp>
      <p:sp>
        <p:nvSpPr>
          <p:cNvPr id="68610" name="Rectangle 2"/>
          <p:cNvSpPr>
            <a:spLocks noGrp="1" noRot="1" noChangeAspect="1" noChangeArrowheads="1" noTextEdit="1"/>
          </p:cNvSpPr>
          <p:nvPr>
            <p:ph type="sldImg"/>
          </p:nvPr>
        </p:nvSpPr>
        <p:spPr>
          <a:xfrm>
            <a:off x="381000" y="685800"/>
            <a:ext cx="6096000" cy="3429000"/>
          </a:xfrm>
          <a:ln/>
        </p:spPr>
      </p:sp>
      <p:sp>
        <p:nvSpPr>
          <p:cNvPr id="68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614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10</a:t>
            </a:fld>
            <a:endParaRPr lang="en-US"/>
          </a:p>
        </p:txBody>
      </p:sp>
    </p:spTree>
    <p:extLst>
      <p:ext uri="{BB962C8B-B14F-4D97-AF65-F5344CB8AC3E}">
        <p14:creationId xmlns:p14="http://schemas.microsoft.com/office/powerpoint/2010/main" val="160547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11</a:t>
            </a:fld>
            <a:endParaRPr lang="en-US" dirty="0"/>
          </a:p>
        </p:txBody>
      </p:sp>
    </p:spTree>
    <p:extLst>
      <p:ext uri="{BB962C8B-B14F-4D97-AF65-F5344CB8AC3E}">
        <p14:creationId xmlns:p14="http://schemas.microsoft.com/office/powerpoint/2010/main" val="39372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12</a:t>
            </a:fld>
            <a:endParaRPr lang="en-US" dirty="0"/>
          </a:p>
        </p:txBody>
      </p:sp>
    </p:spTree>
    <p:extLst>
      <p:ext uri="{BB962C8B-B14F-4D97-AF65-F5344CB8AC3E}">
        <p14:creationId xmlns:p14="http://schemas.microsoft.com/office/powerpoint/2010/main" val="300002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2</a:t>
            </a:fld>
            <a:endParaRPr lang="en-US" dirty="0"/>
          </a:p>
        </p:txBody>
      </p:sp>
    </p:spTree>
    <p:extLst>
      <p:ext uri="{BB962C8B-B14F-4D97-AF65-F5344CB8AC3E}">
        <p14:creationId xmlns:p14="http://schemas.microsoft.com/office/powerpoint/2010/main" val="320718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50F4-914E-6BFF-1FB5-EB9A22EDB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32074-2718-78AD-7540-7A6E487FB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2129C-7DCF-D5DD-40EA-B616FE367A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7004D-0614-37A3-B626-1E019990A21C}"/>
              </a:ext>
            </a:extLst>
          </p:cNvPr>
          <p:cNvSpPr>
            <a:spLocks noGrp="1"/>
          </p:cNvSpPr>
          <p:nvPr>
            <p:ph type="sldNum" sz="quarter" idx="10"/>
          </p:nvPr>
        </p:nvSpPr>
        <p:spPr/>
        <p:txBody>
          <a:bodyPr/>
          <a:lstStyle/>
          <a:p>
            <a:fld id="{CF1413B0-C83F-49B4-839C-2F4F6DBEEB5D}" type="slidenum">
              <a:rPr lang="en-US" smtClean="0"/>
              <a:pPr/>
              <a:t>3</a:t>
            </a:fld>
            <a:endParaRPr lang="en-US" dirty="0"/>
          </a:p>
        </p:txBody>
      </p:sp>
    </p:spTree>
    <p:extLst>
      <p:ext uri="{BB962C8B-B14F-4D97-AF65-F5344CB8AC3E}">
        <p14:creationId xmlns:p14="http://schemas.microsoft.com/office/powerpoint/2010/main" val="203982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4</a:t>
            </a:fld>
            <a:endParaRPr lang="en-US" dirty="0"/>
          </a:p>
        </p:txBody>
      </p:sp>
    </p:spTree>
    <p:extLst>
      <p:ext uri="{BB962C8B-B14F-4D97-AF65-F5344CB8AC3E}">
        <p14:creationId xmlns:p14="http://schemas.microsoft.com/office/powerpoint/2010/main" val="239053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5</a:t>
            </a:fld>
            <a:endParaRPr lang="en-US" dirty="0"/>
          </a:p>
        </p:txBody>
      </p:sp>
    </p:spTree>
    <p:extLst>
      <p:ext uri="{BB962C8B-B14F-4D97-AF65-F5344CB8AC3E}">
        <p14:creationId xmlns:p14="http://schemas.microsoft.com/office/powerpoint/2010/main" val="207295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6</a:t>
            </a:fld>
            <a:endParaRPr lang="en-US" dirty="0"/>
          </a:p>
        </p:txBody>
      </p:sp>
    </p:spTree>
    <p:extLst>
      <p:ext uri="{BB962C8B-B14F-4D97-AF65-F5344CB8AC3E}">
        <p14:creationId xmlns:p14="http://schemas.microsoft.com/office/powerpoint/2010/main" val="91822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5B98-4FF2-0193-884E-19224C9D1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19E8C-83FB-3F31-895B-35E6747F1EF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36ABA6-3F9C-A897-93F4-E6F897B8D8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93F39F-7E21-10F6-7EE8-D3FA272EAF63}"/>
              </a:ext>
            </a:extLst>
          </p:cNvPr>
          <p:cNvSpPr>
            <a:spLocks noGrp="1"/>
          </p:cNvSpPr>
          <p:nvPr>
            <p:ph type="sldNum" sz="quarter" idx="5"/>
          </p:nvPr>
        </p:nvSpPr>
        <p:spPr/>
        <p:txBody>
          <a:bodyPr/>
          <a:lstStyle/>
          <a:p>
            <a:fld id="{CF1413B0-C83F-49B4-839C-2F4F6DBEEB5D}" type="slidenum">
              <a:rPr lang="en-US" smtClean="0"/>
              <a:pPr/>
              <a:t>7</a:t>
            </a:fld>
            <a:endParaRPr lang="en-US" dirty="0"/>
          </a:p>
        </p:txBody>
      </p:sp>
    </p:spTree>
    <p:extLst>
      <p:ext uri="{BB962C8B-B14F-4D97-AF65-F5344CB8AC3E}">
        <p14:creationId xmlns:p14="http://schemas.microsoft.com/office/powerpoint/2010/main" val="120582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8</a:t>
            </a:fld>
            <a:endParaRPr lang="en-US" dirty="0"/>
          </a:p>
        </p:txBody>
      </p:sp>
    </p:spTree>
    <p:extLst>
      <p:ext uri="{BB962C8B-B14F-4D97-AF65-F5344CB8AC3E}">
        <p14:creationId xmlns:p14="http://schemas.microsoft.com/office/powerpoint/2010/main" val="111702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9</a:t>
            </a:fld>
            <a:endParaRPr lang="en-US"/>
          </a:p>
        </p:txBody>
      </p:sp>
    </p:spTree>
    <p:extLst>
      <p:ext uri="{BB962C8B-B14F-4D97-AF65-F5344CB8AC3E}">
        <p14:creationId xmlns:p14="http://schemas.microsoft.com/office/powerpoint/2010/main" val="295811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665" name="Rectangle 153"/>
          <p:cNvSpPr>
            <a:spLocks noGrp="1" noChangeArrowheads="1"/>
          </p:cNvSpPr>
          <p:nvPr>
            <p:ph type="ctrTitle" sz="quarter"/>
          </p:nvPr>
        </p:nvSpPr>
        <p:spPr>
          <a:xfrm>
            <a:off x="508000" y="609601"/>
            <a:ext cx="7721600" cy="1736725"/>
          </a:xfrm>
        </p:spPr>
        <p:txBody>
          <a:bodyPr anchor="b" anchorCtr="1"/>
          <a:lstStyle>
            <a:lvl1pPr>
              <a:defRPr sz="4800">
                <a:latin typeface="Slate Pro Light" pitchFamily="50" charset="0"/>
                <a:cs typeface="Slate Pro Light" panose="02000306040000020004" pitchFamily="2" charset="0"/>
              </a:defRPr>
            </a:lvl1pPr>
          </a:lstStyle>
          <a:p>
            <a:r>
              <a:rPr lang="en-US" dirty="0"/>
              <a:t>Click to edit Master title style</a:t>
            </a:r>
          </a:p>
        </p:txBody>
      </p:sp>
      <p:sp>
        <p:nvSpPr>
          <p:cNvPr id="64666" name="Rectangle 154"/>
          <p:cNvSpPr>
            <a:spLocks noGrp="1" noChangeArrowheads="1"/>
          </p:cNvSpPr>
          <p:nvPr>
            <p:ph type="subTitle" sz="quarter" idx="1"/>
          </p:nvPr>
        </p:nvSpPr>
        <p:spPr>
          <a:xfrm>
            <a:off x="812800" y="2819400"/>
            <a:ext cx="8229600" cy="1752600"/>
          </a:xfrm>
        </p:spPr>
        <p:txBody>
          <a:bodyPr/>
          <a:lstStyle>
            <a:lvl1pPr marL="0" indent="0">
              <a:buFont typeface="Arial" charset="0"/>
              <a:buNone/>
              <a:defRPr sz="3000">
                <a:solidFill>
                  <a:schemeClr val="tx1"/>
                </a:solidFill>
                <a:latin typeface="Slate Pro Light" pitchFamily="50" charset="0"/>
              </a:defRPr>
            </a:lvl1pPr>
          </a:lstStyle>
          <a:p>
            <a:r>
              <a:rPr lang="en-US" dirty="0"/>
              <a:t>Click to edit Master subtitle style</a:t>
            </a:r>
          </a:p>
        </p:txBody>
      </p:sp>
    </p:spTree>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7151" y="228600"/>
            <a:ext cx="2846916"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0"/>
            <a:ext cx="8341784"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1" y="1219200"/>
            <a:ext cx="559223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219200"/>
            <a:ext cx="559223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641" name="Rectangle 153"/>
          <p:cNvSpPr>
            <a:spLocks noGrp="1" noRot="1" noChangeArrowheads="1"/>
          </p:cNvSpPr>
          <p:nvPr>
            <p:ph type="title"/>
          </p:nvPr>
        </p:nvSpPr>
        <p:spPr bwMode="auto">
          <a:xfrm>
            <a:off x="402167" y="228600"/>
            <a:ext cx="11387667"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3645" name="Rectangle 157"/>
          <p:cNvSpPr>
            <a:spLocks noGrp="1" noRot="1" noChangeArrowheads="1"/>
          </p:cNvSpPr>
          <p:nvPr>
            <p:ph type="body" idx="1"/>
          </p:nvPr>
        </p:nvSpPr>
        <p:spPr bwMode="auto">
          <a:xfrm>
            <a:off x="406400" y="1219200"/>
            <a:ext cx="11387667"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pull dir="u"/>
  </p:transition>
  <p:txStyles>
    <p:titleStyle>
      <a:lvl1pPr algn="l" rtl="0" fontAlgn="base">
        <a:spcBef>
          <a:spcPct val="0"/>
        </a:spcBef>
        <a:spcAft>
          <a:spcPct val="0"/>
        </a:spcAft>
        <a:defRPr sz="3200">
          <a:solidFill>
            <a:srgbClr val="003399"/>
          </a:solidFill>
          <a:latin typeface="Slate Pro Light" pitchFamily="50" charset="0"/>
          <a:ea typeface="+mj-ea"/>
          <a:cs typeface="+mj-cs"/>
        </a:defRPr>
      </a:lvl1pPr>
      <a:lvl2pPr algn="l" rtl="0" fontAlgn="base">
        <a:spcBef>
          <a:spcPct val="0"/>
        </a:spcBef>
        <a:spcAft>
          <a:spcPct val="0"/>
        </a:spcAft>
        <a:defRPr sz="3200">
          <a:solidFill>
            <a:srgbClr val="003399"/>
          </a:solidFill>
          <a:latin typeface="Calibri" pitchFamily="34" charset="0"/>
        </a:defRPr>
      </a:lvl2pPr>
      <a:lvl3pPr algn="l" rtl="0" fontAlgn="base">
        <a:spcBef>
          <a:spcPct val="0"/>
        </a:spcBef>
        <a:spcAft>
          <a:spcPct val="0"/>
        </a:spcAft>
        <a:defRPr sz="3200">
          <a:solidFill>
            <a:srgbClr val="003399"/>
          </a:solidFill>
          <a:latin typeface="Calibri" pitchFamily="34" charset="0"/>
        </a:defRPr>
      </a:lvl3pPr>
      <a:lvl4pPr algn="l" rtl="0" fontAlgn="base">
        <a:spcBef>
          <a:spcPct val="0"/>
        </a:spcBef>
        <a:spcAft>
          <a:spcPct val="0"/>
        </a:spcAft>
        <a:defRPr sz="3200">
          <a:solidFill>
            <a:srgbClr val="003399"/>
          </a:solidFill>
          <a:latin typeface="Calibri" pitchFamily="34" charset="0"/>
        </a:defRPr>
      </a:lvl4pPr>
      <a:lvl5pPr algn="l" rtl="0" fontAlgn="base">
        <a:spcBef>
          <a:spcPct val="0"/>
        </a:spcBef>
        <a:spcAft>
          <a:spcPct val="0"/>
        </a:spcAft>
        <a:defRPr sz="3200">
          <a:solidFill>
            <a:srgbClr val="003399"/>
          </a:solidFill>
          <a:latin typeface="Calibri" pitchFamily="34" charset="0"/>
        </a:defRPr>
      </a:lvl5pPr>
      <a:lvl6pPr marL="457200" algn="l" rtl="0" fontAlgn="base">
        <a:spcBef>
          <a:spcPct val="0"/>
        </a:spcBef>
        <a:spcAft>
          <a:spcPct val="0"/>
        </a:spcAft>
        <a:defRPr sz="3200">
          <a:solidFill>
            <a:srgbClr val="003399"/>
          </a:solidFill>
          <a:latin typeface="Calibri" pitchFamily="34" charset="0"/>
        </a:defRPr>
      </a:lvl6pPr>
      <a:lvl7pPr marL="914400" algn="l" rtl="0" fontAlgn="base">
        <a:spcBef>
          <a:spcPct val="0"/>
        </a:spcBef>
        <a:spcAft>
          <a:spcPct val="0"/>
        </a:spcAft>
        <a:defRPr sz="3200">
          <a:solidFill>
            <a:srgbClr val="003399"/>
          </a:solidFill>
          <a:latin typeface="Calibri" pitchFamily="34" charset="0"/>
        </a:defRPr>
      </a:lvl7pPr>
      <a:lvl8pPr marL="1371600" algn="l" rtl="0" fontAlgn="base">
        <a:spcBef>
          <a:spcPct val="0"/>
        </a:spcBef>
        <a:spcAft>
          <a:spcPct val="0"/>
        </a:spcAft>
        <a:defRPr sz="3200">
          <a:solidFill>
            <a:srgbClr val="003399"/>
          </a:solidFill>
          <a:latin typeface="Calibri" pitchFamily="34" charset="0"/>
        </a:defRPr>
      </a:lvl8pPr>
      <a:lvl9pPr marL="1828800" algn="l" rtl="0" fontAlgn="base">
        <a:spcBef>
          <a:spcPct val="0"/>
        </a:spcBef>
        <a:spcAft>
          <a:spcPct val="0"/>
        </a:spcAft>
        <a:defRPr sz="3200">
          <a:solidFill>
            <a:srgbClr val="003399"/>
          </a:solidFill>
          <a:latin typeface="Calibri" pitchFamily="34" charset="0"/>
        </a:defRPr>
      </a:lvl9pPr>
    </p:titleStyle>
    <p:body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subTitle" idx="1"/>
          </p:nvPr>
        </p:nvSpPr>
        <p:spPr>
          <a:xfrm>
            <a:off x="1143000" y="2590800"/>
            <a:ext cx="6172200" cy="2895600"/>
          </a:xfrm>
        </p:spPr>
        <p:txBody>
          <a:bodyPr/>
          <a:lstStyle/>
          <a:p>
            <a:r>
              <a:rPr lang="en-US" sz="3600" dirty="0">
                <a:cs typeface="Slate Pro" pitchFamily="2" charset="0"/>
              </a:rPr>
              <a:t>Peter G. Klein</a:t>
            </a:r>
          </a:p>
          <a:p>
            <a:pPr>
              <a:spcBef>
                <a:spcPts val="0"/>
              </a:spcBef>
            </a:pPr>
            <a:r>
              <a:rPr lang="en-US" sz="3600" dirty="0">
                <a:cs typeface="Slate Pro" pitchFamily="2" charset="0"/>
              </a:rPr>
              <a:t>Mises University </a:t>
            </a:r>
          </a:p>
          <a:p>
            <a:pPr>
              <a:spcBef>
                <a:spcPts val="0"/>
              </a:spcBef>
            </a:pPr>
            <a:r>
              <a:rPr lang="en-US" sz="3600" dirty="0">
                <a:cs typeface="Slate Pro" pitchFamily="2" charset="0"/>
              </a:rPr>
              <a:t>2025</a:t>
            </a:r>
          </a:p>
          <a:p>
            <a:pPr>
              <a:spcBef>
                <a:spcPts val="1200"/>
              </a:spcBef>
            </a:pPr>
            <a:r>
              <a:rPr lang="en-US" sz="2800" dirty="0">
                <a:cs typeface="Slate Pro" pitchFamily="2" charset="0"/>
              </a:rPr>
              <a:t>@</a:t>
            </a:r>
            <a:r>
              <a:rPr lang="en-US" sz="2800" dirty="0" err="1">
                <a:cs typeface="Slate Pro" pitchFamily="2" charset="0"/>
              </a:rPr>
              <a:t>petergklein</a:t>
            </a:r>
            <a:endParaRPr lang="en-US" sz="2800" dirty="0">
              <a:cs typeface="Slate Pro" pitchFamily="2" charset="0"/>
            </a:endParaRPr>
          </a:p>
          <a:p>
            <a:pPr>
              <a:spcBef>
                <a:spcPts val="0"/>
              </a:spcBef>
            </a:pPr>
            <a:r>
              <a:rPr lang="en-US" sz="2800" dirty="0">
                <a:cs typeface="Slate Pro" pitchFamily="2" charset="0"/>
              </a:rPr>
              <a:t>#</a:t>
            </a:r>
            <a:r>
              <a:rPr lang="en-US" sz="2800" dirty="0" err="1">
                <a:cs typeface="Slate Pro" pitchFamily="2" charset="0"/>
              </a:rPr>
              <a:t>MisesU</a:t>
            </a:r>
            <a:endParaRPr lang="en-US" sz="2800" dirty="0">
              <a:cs typeface="Slate Pro" pitchFamily="2" charset="0"/>
            </a:endParaRPr>
          </a:p>
        </p:txBody>
      </p:sp>
      <p:sp>
        <p:nvSpPr>
          <p:cNvPr id="67602" name="Text Box 18"/>
          <p:cNvSpPr txBox="1">
            <a:spLocks noChangeArrowheads="1"/>
          </p:cNvSpPr>
          <p:nvPr/>
        </p:nvSpPr>
        <p:spPr bwMode="auto">
          <a:xfrm>
            <a:off x="1143000" y="1295400"/>
            <a:ext cx="7867650" cy="923330"/>
          </a:xfrm>
          <a:prstGeom prst="rect">
            <a:avLst/>
          </a:prstGeom>
          <a:noFill/>
          <a:ln w="9525">
            <a:noFill/>
            <a:miter lim="800000"/>
            <a:headEnd/>
            <a:tailEnd/>
          </a:ln>
          <a:effectLst/>
        </p:spPr>
        <p:txBody>
          <a:bodyPr wrap="square">
            <a:spAutoFit/>
          </a:bodyPr>
          <a:lstStyle/>
          <a:p>
            <a:r>
              <a:rPr lang="en-US" sz="5400" dirty="0">
                <a:solidFill>
                  <a:srgbClr val="003399"/>
                </a:solidFill>
                <a:latin typeface="Slate Pro Light" pitchFamily="50" charset="0"/>
                <a:cs typeface="Slate Pro" pitchFamily="2" charset="0"/>
              </a:rPr>
              <a:t>Entrepreneurship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Entrepreneurship and the market process 2/</a:t>
            </a:r>
          </a:p>
        </p:txBody>
      </p:sp>
      <p:sp>
        <p:nvSpPr>
          <p:cNvPr id="3" name="Content Placeholder 2"/>
          <p:cNvSpPr>
            <a:spLocks noGrp="1"/>
          </p:cNvSpPr>
          <p:nvPr>
            <p:ph idx="1"/>
          </p:nvPr>
        </p:nvSpPr>
        <p:spPr>
          <a:xfrm>
            <a:off x="402167" y="1219200"/>
            <a:ext cx="7903633" cy="5105400"/>
          </a:xfrm>
        </p:spPr>
        <p:txBody>
          <a:bodyPr/>
          <a:lstStyle/>
          <a:p>
            <a:pPr marL="0" indent="0">
              <a:spcBef>
                <a:spcPts val="1800"/>
              </a:spcBef>
              <a:buNone/>
            </a:pPr>
            <a:r>
              <a:rPr lang="en-US" dirty="0">
                <a:solidFill>
                  <a:schemeClr val="tx1"/>
                </a:solidFill>
              </a:rPr>
              <a:t>“Of course, we should not be too hard on the bumbling loser. He receives his penalty in the form of losses. These losses drive him from his poor role in production. If he is a consistent loser wherever he enters the production process, he is driven out of the entrepreneurial role altogether. He returns to the job of wage earner. In fact, the market tends to reward its efficient entrepreneurs and penalize its inefficient ones proportionately. In this way, consistently provident entrepreneurs see their capital and resources growing, while consistently imprudent ones find their resources dwindling. The former play a larger and larger role in the production process; the latter are forced to abandon entrepreneurship altogether” (Rothbard, 1962, pp. 515-16).</a:t>
            </a:r>
          </a:p>
          <a:p>
            <a:endParaRPr lang="en-US" sz="2800" dirty="0">
              <a:solidFill>
                <a:srgbClr val="008000"/>
              </a:solidFill>
            </a:endParaRPr>
          </a:p>
        </p:txBody>
      </p:sp>
      <p:pic>
        <p:nvPicPr>
          <p:cNvPr id="1026" name="Picture 2" descr="160+ L For Loser Letter Stock Photos, Pictures &amp; Royalty-Free Images -  iStock">
            <a:extLst>
              <a:ext uri="{FF2B5EF4-FFF2-40B4-BE49-F238E27FC236}">
                <a16:creationId xmlns:a16="http://schemas.microsoft.com/office/drawing/2014/main" id="{65086B53-F321-270E-638F-8103F88BF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291465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Entrepreneurial judgment and ownership</a:t>
            </a:r>
          </a:p>
        </p:txBody>
      </p:sp>
      <p:sp>
        <p:nvSpPr>
          <p:cNvPr id="3" name="Content Placeholder 2"/>
          <p:cNvSpPr>
            <a:spLocks noGrp="1"/>
          </p:cNvSpPr>
          <p:nvPr>
            <p:ph idx="1"/>
          </p:nvPr>
        </p:nvSpPr>
        <p:spPr>
          <a:xfrm>
            <a:off x="402167" y="1219200"/>
            <a:ext cx="8894233" cy="5105400"/>
          </a:xfrm>
        </p:spPr>
        <p:txBody>
          <a:bodyPr/>
          <a:lstStyle/>
          <a:p>
            <a:r>
              <a:rPr lang="en-US" dirty="0">
                <a:solidFill>
                  <a:schemeClr val="tx1"/>
                </a:solidFill>
              </a:rPr>
              <a:t>Judgment under uncertainty manifest in ownership. </a:t>
            </a:r>
          </a:p>
          <a:p>
            <a:r>
              <a:rPr lang="en-US" dirty="0">
                <a:solidFill>
                  <a:schemeClr val="tx1"/>
                </a:solidFill>
              </a:rPr>
              <a:t>Ownership as </a:t>
            </a:r>
            <a:r>
              <a:rPr lang="en-US" dirty="0">
                <a:solidFill>
                  <a:srgbClr val="008000"/>
                </a:solidFill>
              </a:rPr>
              <a:t>residual</a:t>
            </a:r>
            <a:r>
              <a:rPr lang="en-US" dirty="0">
                <a:solidFill>
                  <a:schemeClr val="tx1"/>
                </a:solidFill>
              </a:rPr>
              <a:t> decision-making </a:t>
            </a:r>
          </a:p>
          <a:p>
            <a:pPr lvl="1"/>
            <a:r>
              <a:rPr lang="en-US" dirty="0"/>
              <a:t>Proximate decision-making can be delegated to non-owner managers.</a:t>
            </a:r>
          </a:p>
          <a:p>
            <a:pPr lvl="1"/>
            <a:r>
              <a:rPr lang="en-US" dirty="0"/>
              <a:t>Implications for the theory of the firm (who decides what, how are employees monitored and evaluated)</a:t>
            </a:r>
          </a:p>
          <a:p>
            <a:r>
              <a:rPr lang="en-US" dirty="0">
                <a:solidFill>
                  <a:schemeClr val="tx1"/>
                </a:solidFill>
              </a:rPr>
              <a:t>Owners differ in their ability (“ownership competence”)</a:t>
            </a:r>
          </a:p>
          <a:p>
            <a:endParaRPr lang="en-US" dirty="0">
              <a:solidFill>
                <a:schemeClr val="tx1"/>
              </a:solidFill>
            </a:endParaRPr>
          </a:p>
        </p:txBody>
      </p:sp>
      <p:pic>
        <p:nvPicPr>
          <p:cNvPr id="5" name="Picture 4" descr="Organizing Entrepreneurial Judgment: A New Approach to the Firm: Foss,  Nicolai J., Klein, Peter G.: 9780521697262: Amazon.com: Books">
            <a:extLst>
              <a:ext uri="{FF2B5EF4-FFF2-40B4-BE49-F238E27FC236}">
                <a16:creationId xmlns:a16="http://schemas.microsoft.com/office/drawing/2014/main" id="{FCBE2304-4437-0481-CCFB-71157E6F10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1861" y="1055370"/>
            <a:ext cx="1717986" cy="2574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31EE4A3-A33F-BF81-9256-DE35E54CECA5}"/>
              </a:ext>
            </a:extLst>
          </p:cNvPr>
          <p:cNvPicPr>
            <a:picLocks noChangeAspect="1"/>
          </p:cNvPicPr>
          <p:nvPr/>
        </p:nvPicPr>
        <p:blipFill>
          <a:blip r:embed="rId4"/>
          <a:stretch>
            <a:fillRect/>
          </a:stretch>
        </p:blipFill>
        <p:spPr>
          <a:xfrm>
            <a:off x="762000" y="3962400"/>
            <a:ext cx="5043055" cy="1981200"/>
          </a:xfrm>
          <a:prstGeom prst="rect">
            <a:avLst/>
          </a:prstGeom>
          <a:ln>
            <a:solidFill>
              <a:schemeClr val="tx1"/>
            </a:solidFill>
          </a:ln>
        </p:spPr>
      </p:pic>
      <p:pic>
        <p:nvPicPr>
          <p:cNvPr id="8" name="Picture 5">
            <a:extLst>
              <a:ext uri="{FF2B5EF4-FFF2-40B4-BE49-F238E27FC236}">
                <a16:creationId xmlns:a16="http://schemas.microsoft.com/office/drawing/2014/main" id="{2D3BED8B-2A0D-CC71-33E4-9D327B4C69CD}"/>
              </a:ext>
            </a:extLst>
          </p:cNvPr>
          <p:cNvPicPr>
            <a:picLocks noChangeAspect="1"/>
          </p:cNvPicPr>
          <p:nvPr/>
        </p:nvPicPr>
        <p:blipFill rotWithShape="1">
          <a:blip r:embed="rId5"/>
          <a:srcRect b="11806"/>
          <a:stretch/>
        </p:blipFill>
        <p:spPr>
          <a:xfrm>
            <a:off x="6421237" y="4156578"/>
            <a:ext cx="3679617" cy="2171832"/>
          </a:xfrm>
          <a:prstGeom prst="rect">
            <a:avLst/>
          </a:prstGeom>
          <a:ln>
            <a:solidFill>
              <a:schemeClr val="tx1"/>
            </a:solidFill>
          </a:ln>
        </p:spPr>
      </p:pic>
    </p:spTree>
    <p:extLst>
      <p:ext uri="{BB962C8B-B14F-4D97-AF65-F5344CB8AC3E}">
        <p14:creationId xmlns:p14="http://schemas.microsoft.com/office/powerpoint/2010/main" val="17920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5184-7885-48C9-B619-440EE151B555}"/>
              </a:ext>
            </a:extLst>
          </p:cNvPr>
          <p:cNvSpPr>
            <a:spLocks noGrp="1"/>
          </p:cNvSpPr>
          <p:nvPr>
            <p:ph type="title"/>
          </p:nvPr>
        </p:nvSpPr>
        <p:spPr/>
        <p:txBody>
          <a:bodyPr/>
          <a:lstStyle/>
          <a:p>
            <a:r>
              <a:rPr lang="en-US" dirty="0"/>
              <a:t>Can non-market actors be entrepreneurial?</a:t>
            </a:r>
          </a:p>
        </p:txBody>
      </p:sp>
      <p:sp>
        <p:nvSpPr>
          <p:cNvPr id="3" name="Content Placeholder 2">
            <a:extLst>
              <a:ext uri="{FF2B5EF4-FFF2-40B4-BE49-F238E27FC236}">
                <a16:creationId xmlns:a16="http://schemas.microsoft.com/office/drawing/2014/main" id="{4B9F04F2-00E4-4E64-912F-B93F21B4735F}"/>
              </a:ext>
            </a:extLst>
          </p:cNvPr>
          <p:cNvSpPr>
            <a:spLocks noGrp="1"/>
          </p:cNvSpPr>
          <p:nvPr>
            <p:ph idx="1"/>
          </p:nvPr>
        </p:nvSpPr>
        <p:spPr>
          <a:xfrm>
            <a:off x="402167" y="1219200"/>
            <a:ext cx="9967383" cy="5105400"/>
          </a:xfrm>
        </p:spPr>
        <p:txBody>
          <a:bodyPr/>
          <a:lstStyle/>
          <a:p>
            <a:r>
              <a:rPr lang="en-US" sz="2600" dirty="0">
                <a:solidFill>
                  <a:schemeClr val="tx1"/>
                </a:solidFill>
              </a:rPr>
              <a:t>Entrepreneurship versus “entrepreneur-like” behavior</a:t>
            </a:r>
          </a:p>
          <a:p>
            <a:r>
              <a:rPr lang="en-US" sz="2600" dirty="0">
                <a:solidFill>
                  <a:schemeClr val="tx1"/>
                </a:solidFill>
              </a:rPr>
              <a:t>Objectives, incentives, performance evaluation</a:t>
            </a:r>
          </a:p>
          <a:p>
            <a:r>
              <a:rPr lang="en-US" sz="2600" dirty="0">
                <a:solidFill>
                  <a:schemeClr val="tx1"/>
                </a:solidFill>
              </a:rPr>
              <a:t>Judgment and ultimate responsibility</a:t>
            </a:r>
          </a:p>
          <a:p>
            <a:endParaRPr lang="en-US" dirty="0"/>
          </a:p>
        </p:txBody>
      </p:sp>
      <p:pic>
        <p:nvPicPr>
          <p:cNvPr id="7170" name="Picture 2">
            <a:extLst>
              <a:ext uri="{FF2B5EF4-FFF2-40B4-BE49-F238E27FC236}">
                <a16:creationId xmlns:a16="http://schemas.microsoft.com/office/drawing/2014/main" id="{D14ED629-7440-159F-100E-1E7E30480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51" y="3048000"/>
            <a:ext cx="1890598" cy="28996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Questioning the Entrepreneurial State: Status-quo, Pitfalls, and the Need for Credible Innovation Policy (International Studies in Entrepreneurship, 5">
            <a:extLst>
              <a:ext uri="{FF2B5EF4-FFF2-40B4-BE49-F238E27FC236}">
                <a16:creationId xmlns:a16="http://schemas.microsoft.com/office/drawing/2014/main" id="{2B0C6C7D-D2E7-27C7-AD84-ACF9D185E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363" y="3048000"/>
            <a:ext cx="1863051" cy="28996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6CA34EB-92ED-C590-7B0C-E247075BA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945" y="3045502"/>
            <a:ext cx="1877854" cy="28801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s the AI industry booms, what toll will it take on the environment? | Artificial  intelligence (AI) | The Guardian">
            <a:extLst>
              <a:ext uri="{FF2B5EF4-FFF2-40B4-BE49-F238E27FC236}">
                <a16:creationId xmlns:a16="http://schemas.microsoft.com/office/drawing/2014/main" id="{45603738-FED0-8506-6D29-EF4B0D1654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119248" y="22860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AE181A-E34A-E6BF-71AB-C58B557E836E}"/>
              </a:ext>
            </a:extLst>
          </p:cNvPr>
          <p:cNvPicPr>
            <a:picLocks noChangeAspect="1"/>
          </p:cNvPicPr>
          <p:nvPr/>
        </p:nvPicPr>
        <p:blipFill>
          <a:blip r:embed="rId3"/>
          <a:stretch>
            <a:fillRect/>
          </a:stretch>
        </p:blipFill>
        <p:spPr>
          <a:xfrm>
            <a:off x="0" y="172504"/>
            <a:ext cx="6376983" cy="3485096"/>
          </a:xfrm>
          <a:prstGeom prst="rect">
            <a:avLst/>
          </a:prstGeom>
        </p:spPr>
      </p:pic>
      <p:pic>
        <p:nvPicPr>
          <p:cNvPr id="5" name="Picture 4">
            <a:extLst>
              <a:ext uri="{FF2B5EF4-FFF2-40B4-BE49-F238E27FC236}">
                <a16:creationId xmlns:a16="http://schemas.microsoft.com/office/drawing/2014/main" id="{FBB93696-D1DA-430A-CEA3-4AC8C7C9961C}"/>
              </a:ext>
            </a:extLst>
          </p:cNvPr>
          <p:cNvPicPr>
            <a:picLocks noChangeAspect="1"/>
          </p:cNvPicPr>
          <p:nvPr/>
        </p:nvPicPr>
        <p:blipFill>
          <a:blip r:embed="rId4"/>
          <a:srcRect b="23439"/>
          <a:stretch>
            <a:fillRect/>
          </a:stretch>
        </p:blipFill>
        <p:spPr>
          <a:xfrm>
            <a:off x="302491" y="3561292"/>
            <a:ext cx="6089759" cy="3124204"/>
          </a:xfrm>
          <a:prstGeom prst="rect">
            <a:avLst/>
          </a:prstGeom>
        </p:spPr>
      </p:pic>
      <p:pic>
        <p:nvPicPr>
          <p:cNvPr id="8" name="Picture 7">
            <a:extLst>
              <a:ext uri="{FF2B5EF4-FFF2-40B4-BE49-F238E27FC236}">
                <a16:creationId xmlns:a16="http://schemas.microsoft.com/office/drawing/2014/main" id="{C10EC8DD-50A0-176C-2454-A392B633C6EC}"/>
              </a:ext>
            </a:extLst>
          </p:cNvPr>
          <p:cNvPicPr>
            <a:picLocks noChangeAspect="1"/>
          </p:cNvPicPr>
          <p:nvPr/>
        </p:nvPicPr>
        <p:blipFill>
          <a:blip r:embed="rId5"/>
          <a:srcRect l="19050" b="24119"/>
          <a:stretch>
            <a:fillRect/>
          </a:stretch>
        </p:blipFill>
        <p:spPr>
          <a:xfrm>
            <a:off x="7086600" y="1819221"/>
            <a:ext cx="3485057" cy="1838379"/>
          </a:xfrm>
          <a:prstGeom prst="rect">
            <a:avLst/>
          </a:prstGeom>
        </p:spPr>
      </p:pic>
      <p:pic>
        <p:nvPicPr>
          <p:cNvPr id="1028" name="Picture 4">
            <a:extLst>
              <a:ext uri="{FF2B5EF4-FFF2-40B4-BE49-F238E27FC236}">
                <a16:creationId xmlns:a16="http://schemas.microsoft.com/office/drawing/2014/main" id="{B22455F8-3FB6-149D-0F43-13D1DD2EF5AF}"/>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3702" b="16603"/>
          <a:stretch>
            <a:fillRect/>
          </a:stretch>
        </p:blipFill>
        <p:spPr bwMode="auto">
          <a:xfrm>
            <a:off x="9220200" y="2438400"/>
            <a:ext cx="2154374" cy="17495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rtual Tours : Freedom : Stanford University">
            <a:extLst>
              <a:ext uri="{FF2B5EF4-FFF2-40B4-BE49-F238E27FC236}">
                <a16:creationId xmlns:a16="http://schemas.microsoft.com/office/drawing/2014/main" id="{CD9B457E-9FC6-1000-2D4E-83B4A8B377A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363" r="11148" b="33578"/>
          <a:stretch>
            <a:fillRect/>
          </a:stretch>
        </p:blipFill>
        <p:spPr bwMode="auto">
          <a:xfrm>
            <a:off x="6853743" y="4419600"/>
            <a:ext cx="4900973"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3ED1068-A3BB-C951-5791-2F8C6FCBC7F1}"/>
              </a:ext>
            </a:extLst>
          </p:cNvPr>
          <p:cNvSpPr txBox="1"/>
          <p:nvPr/>
        </p:nvSpPr>
        <p:spPr>
          <a:xfrm>
            <a:off x="6837701" y="1140767"/>
            <a:ext cx="4804857" cy="461665"/>
          </a:xfrm>
          <a:prstGeom prst="rect">
            <a:avLst/>
          </a:prstGeom>
          <a:noFill/>
        </p:spPr>
        <p:txBody>
          <a:bodyPr wrap="square" rtlCol="0">
            <a:spAutoFit/>
          </a:bodyPr>
          <a:lstStyle/>
          <a:p>
            <a:pPr algn="ctr"/>
            <a:r>
              <a:rPr lang="en-US" sz="2400" dirty="0">
                <a:latin typeface="Goudy Old Style" panose="02020502050305020303" pitchFamily="18" charset="0"/>
              </a:rPr>
              <a:t>Dofflemyer Lecture Series, 1992</a:t>
            </a:r>
          </a:p>
        </p:txBody>
      </p:sp>
    </p:spTree>
    <p:extLst>
      <p:ext uri="{BB962C8B-B14F-4D97-AF65-F5344CB8AC3E}">
        <p14:creationId xmlns:p14="http://schemas.microsoft.com/office/powerpoint/2010/main" val="27086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6"/>
                                        </p:tgtEl>
                                        <p:attrNameLst>
                                          <p:attrName>style.visibility</p:attrName>
                                        </p:attrNameLst>
                                      </p:cBhvr>
                                      <p:to>
                                        <p:strVal val="visible"/>
                                      </p:to>
                                    </p:set>
                                    <p:animEffect transition="in" filter="fade">
                                      <p:cBhvr>
                                        <p:cTn id="13" dur="500"/>
                                        <p:tgtEl>
                                          <p:spTgt spid="10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4AB0-FC12-7592-9F60-7C6D6287C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38BFD-DE0E-7FFF-B018-1D942AC56831}"/>
              </a:ext>
            </a:extLst>
          </p:cNvPr>
          <p:cNvSpPr>
            <a:spLocks noGrp="1"/>
          </p:cNvSpPr>
          <p:nvPr>
            <p:ph type="title"/>
          </p:nvPr>
        </p:nvSpPr>
        <p:spPr/>
        <p:txBody>
          <a:bodyPr/>
          <a:lstStyle/>
          <a:p>
            <a:r>
              <a:rPr lang="en-US" dirty="0"/>
              <a:t>What is entrepreneurship? </a:t>
            </a:r>
          </a:p>
        </p:txBody>
      </p:sp>
      <p:sp>
        <p:nvSpPr>
          <p:cNvPr id="3" name="Content Placeholder 2">
            <a:extLst>
              <a:ext uri="{FF2B5EF4-FFF2-40B4-BE49-F238E27FC236}">
                <a16:creationId xmlns:a16="http://schemas.microsoft.com/office/drawing/2014/main" id="{7CC1A1CF-E67D-839F-200F-4387663354E2}"/>
              </a:ext>
            </a:extLst>
          </p:cNvPr>
          <p:cNvSpPr>
            <a:spLocks noGrp="1"/>
          </p:cNvSpPr>
          <p:nvPr>
            <p:ph idx="1"/>
          </p:nvPr>
        </p:nvSpPr>
        <p:spPr>
          <a:xfrm>
            <a:off x="406401" y="1219200"/>
            <a:ext cx="10337799" cy="5105400"/>
          </a:xfrm>
        </p:spPr>
        <p:txBody>
          <a:bodyPr/>
          <a:lstStyle/>
          <a:p>
            <a:pPr marL="0" indent="0">
              <a:buNone/>
            </a:pPr>
            <a:r>
              <a:rPr lang="en-US" dirty="0">
                <a:solidFill>
                  <a:schemeClr val="tx1"/>
                </a:solidFill>
              </a:rPr>
              <a:t>Is entrepreneurship “different from other kinds of business </a:t>
            </a:r>
          </a:p>
          <a:p>
            <a:pPr marL="0" indent="0">
              <a:spcBef>
                <a:spcPts val="0"/>
              </a:spcBef>
              <a:buNone/>
            </a:pPr>
            <a:r>
              <a:rPr lang="en-US" dirty="0">
                <a:solidFill>
                  <a:schemeClr val="tx1"/>
                </a:solidFill>
              </a:rPr>
              <a:t>management” and does it require “special analysis”? </a:t>
            </a:r>
          </a:p>
          <a:p>
            <a:r>
              <a:rPr lang="en-US" dirty="0"/>
              <a:t>Mainstream view</a:t>
            </a:r>
          </a:p>
          <a:p>
            <a:pPr lvl="1"/>
            <a:r>
              <a:rPr lang="en-US" dirty="0"/>
              <a:t>Entrepreneurship is a kind of labor service (e.g., starting or growing a business, managing a small enterprise, developing and introducing new products)</a:t>
            </a:r>
          </a:p>
          <a:p>
            <a:pPr lvl="1"/>
            <a:r>
              <a:rPr lang="en-US" dirty="0"/>
              <a:t>Analyzed like any other factor of production: supplied up to the point where DMRP = w.</a:t>
            </a:r>
          </a:p>
          <a:p>
            <a:pPr lvl="1"/>
            <a:r>
              <a:rPr lang="en-US" dirty="0"/>
              <a:t>Could also refer to a personality type for some workers/managers (creativity, initiative, perseverance, confidence)</a:t>
            </a:r>
          </a:p>
          <a:p>
            <a:r>
              <a:rPr lang="en-US" dirty="0"/>
              <a:t>Austrian view</a:t>
            </a:r>
          </a:p>
          <a:p>
            <a:pPr lvl="1"/>
            <a:r>
              <a:rPr lang="en-US" dirty="0"/>
              <a:t>Entrepreneurship is judgmental decision-making under uncertainty.</a:t>
            </a:r>
          </a:p>
          <a:p>
            <a:pPr lvl="1"/>
            <a:r>
              <a:rPr lang="en-US" dirty="0"/>
              <a:t>A specific type of human action — not labor (including management, business creation, inspirational leadership).</a:t>
            </a:r>
          </a:p>
        </p:txBody>
      </p:sp>
      <p:pic>
        <p:nvPicPr>
          <p:cNvPr id="2050" name="Picture 2" descr="Entrepreneur Magazine July/August 2019 | Shaquille O'Neal – Joy back to  Papa Johns">
            <a:extLst>
              <a:ext uri="{FF2B5EF4-FFF2-40B4-BE49-F238E27FC236}">
                <a16:creationId xmlns:a16="http://schemas.microsoft.com/office/drawing/2014/main" id="{6FC56045-95B2-BD7D-FD6B-7A8DAD82DF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26"/>
          <a:stretch>
            <a:fillRect/>
          </a:stretch>
        </p:blipFill>
        <p:spPr bwMode="auto">
          <a:xfrm>
            <a:off x="8115374" y="502404"/>
            <a:ext cx="2628826" cy="18488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entrepreneurship</a:t>
            </a:r>
          </a:p>
        </p:txBody>
      </p:sp>
      <p:sp>
        <p:nvSpPr>
          <p:cNvPr id="3" name="Content Placeholder 2"/>
          <p:cNvSpPr>
            <a:spLocks noGrp="1"/>
          </p:cNvSpPr>
          <p:nvPr>
            <p:ph idx="1"/>
          </p:nvPr>
        </p:nvSpPr>
        <p:spPr>
          <a:xfrm>
            <a:off x="402167" y="1219200"/>
            <a:ext cx="8056033" cy="5105400"/>
          </a:xfrm>
        </p:spPr>
        <p:txBody>
          <a:bodyPr/>
          <a:lstStyle/>
          <a:p>
            <a:r>
              <a:rPr lang="en-US" dirty="0"/>
              <a:t>Entrepreneurship in the broad sense: bearing uncertainty</a:t>
            </a:r>
          </a:p>
          <a:p>
            <a:pPr marL="457200" lvl="1" indent="0">
              <a:buNone/>
            </a:pPr>
            <a:r>
              <a:rPr lang="en-US" dirty="0"/>
              <a:t>“The term entrepreneur as used by [economic] theory means: acting man exclusively seen from the aspect of the uncertainty inherent in every action” (Mises, 1949).</a:t>
            </a:r>
          </a:p>
          <a:p>
            <a:pPr>
              <a:spcBef>
                <a:spcPts val="1200"/>
              </a:spcBef>
            </a:pPr>
            <a:r>
              <a:rPr lang="en-US" dirty="0"/>
              <a:t>Entrepreneurship in the narrow (commercial) sense: combining and recombining productive factors in pursuit of money profit</a:t>
            </a:r>
          </a:p>
          <a:p>
            <a:pPr marL="457200" lvl="1" indent="0">
              <a:buNone/>
            </a:pPr>
            <a:r>
              <a:rPr lang="en-US" sz="2100" dirty="0"/>
              <a:t>“We are living in a world of unexpected change; hence capital combinations . . . will be ever changing, will be dissolved and reformed. In this activity, we find the real function of the entrepreneur” (Lachmann, 1956).</a:t>
            </a:r>
          </a:p>
          <a:p>
            <a:pPr lvl="1"/>
            <a:r>
              <a:rPr lang="en-US" sz="2100" dirty="0"/>
              <a:t>Monetary (cardinal) revenues and costs</a:t>
            </a:r>
          </a:p>
          <a:p>
            <a:pPr lvl="1"/>
            <a:r>
              <a:rPr lang="en-US" sz="2100" dirty="0"/>
              <a:t>Monetary profit and loss</a:t>
            </a:r>
          </a:p>
          <a:p>
            <a:pPr marL="457200" lvl="1" indent="0">
              <a:buNone/>
            </a:pPr>
            <a:endParaRPr lang="en-US" dirty="0"/>
          </a:p>
          <a:p>
            <a:pPr lvl="1"/>
            <a:endParaRPr lang="en-US" dirty="0"/>
          </a:p>
          <a:p>
            <a:endParaRPr lang="en-US" dirty="0"/>
          </a:p>
        </p:txBody>
      </p:sp>
      <p:pic>
        <p:nvPicPr>
          <p:cNvPr id="4" name="Picture 2" descr="http://www.vonmisesinstitute-europe.org/wp-content/uploads/2014/07/mises.jpeg">
            <a:extLst>
              <a:ext uri="{FF2B5EF4-FFF2-40B4-BE49-F238E27FC236}">
                <a16:creationId xmlns:a16="http://schemas.microsoft.com/office/drawing/2014/main" id="{B8A362C1-667E-7903-B9BA-9FC28AFA98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1371600"/>
            <a:ext cx="1935209" cy="220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6" descr="Bio of Ludwig Lachmann">
            <a:extLst>
              <a:ext uri="{FF2B5EF4-FFF2-40B4-BE49-F238E27FC236}">
                <a16:creationId xmlns:a16="http://schemas.microsoft.com/office/drawing/2014/main" id="{83204AC3-07D0-37CC-AC15-5B61874A5A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749"/>
          <a:stretch/>
        </p:blipFill>
        <p:spPr bwMode="auto">
          <a:xfrm flipH="1">
            <a:off x="9211474" y="3918930"/>
            <a:ext cx="1826419" cy="21008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5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168" y="1219200"/>
            <a:ext cx="10265832" cy="5105400"/>
          </a:xfrm>
        </p:spPr>
        <p:txBody>
          <a:bodyPr/>
          <a:lstStyle/>
          <a:p>
            <a:pPr marL="0" indent="0">
              <a:buNone/>
            </a:pPr>
            <a:r>
              <a:rPr lang="en-US" dirty="0">
                <a:solidFill>
                  <a:schemeClr val="tx1"/>
                </a:solidFill>
              </a:rPr>
              <a:t>“[I]t is impossible to eliminate the entrepreneur from the picture of a market economy. The various complementary factors of production cannot come together spontaneously. They need to be combined by the purposive efforts of men aiming at certain ends and motivated by the urge to improve their state of satisfaction. In eliminating the entrepreneur one eliminates the driving force of the whole market system” (Mises, 1949, p. 248).</a:t>
            </a:r>
          </a:p>
          <a:p>
            <a:pPr marL="0" indent="0">
              <a:spcBef>
                <a:spcPts val="1800"/>
              </a:spcBef>
              <a:buNone/>
            </a:pPr>
            <a:r>
              <a:rPr lang="en-US" dirty="0"/>
              <a:t>Austrian production theory</a:t>
            </a:r>
          </a:p>
          <a:p>
            <a:pPr marL="457200" lvl="1"/>
            <a:r>
              <a:rPr lang="en-US" sz="2400" dirty="0"/>
              <a:t>Inputs and outputs</a:t>
            </a:r>
          </a:p>
          <a:p>
            <a:pPr marL="457200" lvl="1"/>
            <a:r>
              <a:rPr lang="en-US" sz="2400" dirty="0"/>
              <a:t>Capital and stages of production (Newman, tomorrow)</a:t>
            </a:r>
          </a:p>
          <a:p>
            <a:pPr marL="457200" lvl="1"/>
            <a:r>
              <a:rPr lang="en-US" sz="2400" dirty="0"/>
              <a:t>Imputation</a:t>
            </a:r>
          </a:p>
          <a:p>
            <a:pPr marL="457200" lvl="1"/>
            <a:r>
              <a:rPr lang="en-US" sz="2400" dirty="0"/>
              <a:t>Need for economic calculation (Salerno, tomorrow)</a:t>
            </a:r>
          </a:p>
          <a:p>
            <a:endParaRPr lang="en-US" dirty="0"/>
          </a:p>
          <a:p>
            <a:endParaRPr lang="en-US" dirty="0"/>
          </a:p>
        </p:txBody>
      </p:sp>
      <p:pic>
        <p:nvPicPr>
          <p:cNvPr id="5122" name="Picture 2" descr="HAYEKIAN TRIANGLES AND BEYOND">
            <a:extLst>
              <a:ext uri="{FF2B5EF4-FFF2-40B4-BE49-F238E27FC236}">
                <a16:creationId xmlns:a16="http://schemas.microsoft.com/office/drawing/2014/main" id="{84116CC6-5FCE-0818-DD9B-E14F88844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276599"/>
            <a:ext cx="3715601" cy="2360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entrepreneurship matters</a:t>
            </a:r>
          </a:p>
        </p:txBody>
      </p:sp>
    </p:spTree>
    <p:extLst>
      <p:ext uri="{BB962C8B-B14F-4D97-AF65-F5344CB8AC3E}">
        <p14:creationId xmlns:p14="http://schemas.microsoft.com/office/powerpoint/2010/main" val="285642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3" y="381000"/>
            <a:ext cx="11387667" cy="838200"/>
          </a:xfrm>
        </p:spPr>
        <p:txBody>
          <a:bodyPr/>
          <a:lstStyle/>
          <a:p>
            <a:r>
              <a:rPr lang="en-US" dirty="0"/>
              <a:t>Entrepreneurship as judgment</a:t>
            </a:r>
          </a:p>
        </p:txBody>
      </p:sp>
      <p:sp>
        <p:nvSpPr>
          <p:cNvPr id="3" name="Content Placeholder 2"/>
          <p:cNvSpPr>
            <a:spLocks noGrp="1"/>
          </p:cNvSpPr>
          <p:nvPr>
            <p:ph idx="1"/>
          </p:nvPr>
        </p:nvSpPr>
        <p:spPr>
          <a:xfrm>
            <a:off x="402167" y="1219200"/>
            <a:ext cx="8894233" cy="5105400"/>
          </a:xfrm>
        </p:spPr>
        <p:txBody>
          <a:bodyPr/>
          <a:lstStyle/>
          <a:p>
            <a:r>
              <a:rPr lang="en-US" sz="2200" dirty="0"/>
              <a:t>Judgment: decision-making under uncertainty without a formal model or decision rule (intuition, gut feeling, </a:t>
            </a:r>
            <a:r>
              <a:rPr lang="en-US" sz="2200" i="1" dirty="0" err="1"/>
              <a:t>Verstehen</a:t>
            </a:r>
            <a:r>
              <a:rPr lang="en-US" sz="2200" dirty="0"/>
              <a:t>)</a:t>
            </a:r>
          </a:p>
          <a:p>
            <a:pPr marL="342900" lvl="1" indent="0" defTabSz="742950">
              <a:buNone/>
            </a:pPr>
            <a:r>
              <a:rPr lang="en-US" sz="2000" dirty="0"/>
              <a:t>“[T]he real entrepreneur is a speculator, a man eager to utilize his opinion about the future structure of the market for business operations promising profits. This specific anticipative understanding of the conditions of the uncertain future defies any rules and  systematization. It can be neither taught nor learned. . . . [The entrepreneur] sees the past and the present as other people do; </a:t>
            </a:r>
            <a:r>
              <a:rPr lang="en-US" sz="2000" dirty="0">
                <a:solidFill>
                  <a:srgbClr val="008000"/>
                </a:solidFill>
              </a:rPr>
              <a:t>but he judges the future in  a different way” </a:t>
            </a:r>
            <a:r>
              <a:rPr lang="en-US" sz="2000" dirty="0"/>
              <a:t>(Mises, 1949, p. 585).</a:t>
            </a:r>
          </a:p>
          <a:p>
            <a:r>
              <a:rPr lang="en-US" sz="2200" dirty="0"/>
              <a:t>Judgment is manifest in ownership (Mises’s capitalist-</a:t>
            </a:r>
          </a:p>
          <a:p>
            <a:pPr marL="0" indent="0" defTabSz="336550">
              <a:spcBef>
                <a:spcPts val="0"/>
              </a:spcBef>
              <a:buNone/>
            </a:pPr>
            <a:r>
              <a:rPr lang="en-US" sz="2200" dirty="0"/>
              <a:t>	entrepreneur”).</a:t>
            </a:r>
          </a:p>
          <a:p>
            <a:pPr lvl="1"/>
            <a:r>
              <a:rPr lang="en-US" sz="2000" dirty="0"/>
              <a:t>Entrepreneur must own capital (taxi vs Uber drivers).</a:t>
            </a:r>
          </a:p>
          <a:p>
            <a:pPr lvl="1"/>
            <a:r>
              <a:rPr lang="en-US" sz="2000" dirty="0"/>
              <a:t>Buying or renting factors (capital goods) in the present,  deploying them in pursuit of profit in the (uncertain) future. </a:t>
            </a:r>
          </a:p>
          <a:p>
            <a:pPr lvl="1"/>
            <a:r>
              <a:rPr lang="en-US" sz="2000" dirty="0"/>
              <a:t>This is hard because </a:t>
            </a:r>
            <a:r>
              <a:rPr lang="en-US" sz="2000" dirty="0">
                <a:solidFill>
                  <a:srgbClr val="008000"/>
                </a:solidFill>
              </a:rPr>
              <a:t>capital goods are diverse.</a:t>
            </a:r>
          </a:p>
          <a:p>
            <a:pPr defTabSz="296863">
              <a:spcBef>
                <a:spcPts val="0"/>
              </a:spcBef>
            </a:pPr>
            <a:endParaRPr lang="en-US" dirty="0"/>
          </a:p>
        </p:txBody>
      </p:sp>
      <p:pic>
        <p:nvPicPr>
          <p:cNvPr id="3074" name="Picture 2" descr="Amazon.com: The Capitalist and the Entrepreneur (LvMI) eBook : Klein, Peter  G., French, Douglas E.: Kindle Store">
            <a:extLst>
              <a:ext uri="{FF2B5EF4-FFF2-40B4-BE49-F238E27FC236}">
                <a16:creationId xmlns:a16="http://schemas.microsoft.com/office/drawing/2014/main" id="{F303D154-AF9B-3925-7131-C7BB921D3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1371600"/>
            <a:ext cx="1883833" cy="283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A3276-5687-33C7-6D6F-738CC317B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EB343-CB27-8EEF-5C4B-CC0C7131604B}"/>
              </a:ext>
            </a:extLst>
          </p:cNvPr>
          <p:cNvSpPr>
            <a:spLocks noGrp="1"/>
          </p:cNvSpPr>
          <p:nvPr>
            <p:ph type="title"/>
          </p:nvPr>
        </p:nvSpPr>
        <p:spPr>
          <a:xfrm>
            <a:off x="416863" y="381000"/>
            <a:ext cx="11387667" cy="838200"/>
          </a:xfrm>
        </p:spPr>
        <p:txBody>
          <a:bodyPr/>
          <a:lstStyle/>
          <a:p>
            <a:r>
              <a:rPr lang="en-US" dirty="0"/>
              <a:t>Conceptualizing uncertainty</a:t>
            </a:r>
          </a:p>
        </p:txBody>
      </p:sp>
      <p:sp>
        <p:nvSpPr>
          <p:cNvPr id="3" name="Content Placeholder 2">
            <a:extLst>
              <a:ext uri="{FF2B5EF4-FFF2-40B4-BE49-F238E27FC236}">
                <a16:creationId xmlns:a16="http://schemas.microsoft.com/office/drawing/2014/main" id="{0D28BC27-49D5-605D-0B80-F16ECAC29E92}"/>
              </a:ext>
            </a:extLst>
          </p:cNvPr>
          <p:cNvSpPr>
            <a:spLocks noGrp="1"/>
          </p:cNvSpPr>
          <p:nvPr>
            <p:ph idx="1"/>
          </p:nvPr>
        </p:nvSpPr>
        <p:spPr>
          <a:xfrm>
            <a:off x="402167" y="1219200"/>
            <a:ext cx="8894233" cy="5105400"/>
          </a:xfrm>
        </p:spPr>
        <p:txBody>
          <a:bodyPr/>
          <a:lstStyle/>
          <a:p>
            <a:r>
              <a:rPr lang="en-US" dirty="0"/>
              <a:t>Uncertainty versus risk (Knight, 1921)</a:t>
            </a:r>
          </a:p>
          <a:p>
            <a:r>
              <a:rPr lang="en-US" dirty="0"/>
              <a:t>Subjective probabilities (Keynes, 1921)</a:t>
            </a:r>
          </a:p>
          <a:p>
            <a:pPr lvl="1"/>
            <a:r>
              <a:rPr lang="en-US" dirty="0"/>
              <a:t>Neoclassical economics approach (with Bayesian updating)</a:t>
            </a:r>
          </a:p>
          <a:p>
            <a:pPr lvl="1"/>
            <a:r>
              <a:rPr lang="en-US" dirty="0"/>
              <a:t>Finance notion of ambiguity</a:t>
            </a:r>
          </a:p>
          <a:p>
            <a:r>
              <a:rPr lang="en-US" dirty="0"/>
              <a:t>Case versus class probability (R. von Mises, 1928)</a:t>
            </a:r>
          </a:p>
          <a:p>
            <a:pPr lvl="1"/>
            <a:r>
              <a:rPr lang="en-US" dirty="0"/>
              <a:t>Note on subjectivity</a:t>
            </a:r>
          </a:p>
          <a:p>
            <a:endParaRPr lang="en-US" dirty="0"/>
          </a:p>
        </p:txBody>
      </p:sp>
      <p:pic>
        <p:nvPicPr>
          <p:cNvPr id="4" name="Picture 2">
            <a:extLst>
              <a:ext uri="{FF2B5EF4-FFF2-40B4-BE49-F238E27FC236}">
                <a16:creationId xmlns:a16="http://schemas.microsoft.com/office/drawing/2014/main" id="{73550A43-60D2-B680-6EEA-44532074D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451" y="533400"/>
            <a:ext cx="193243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air of Solid Purple Dice - Where the Winds Blow">
            <a:extLst>
              <a:ext uri="{FF2B5EF4-FFF2-40B4-BE49-F238E27FC236}">
                <a16:creationId xmlns:a16="http://schemas.microsoft.com/office/drawing/2014/main" id="{B5C9C27F-EB59-8D24-3CE7-F24B388A8B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76169">
            <a:off x="6340175" y="248304"/>
            <a:ext cx="1941792" cy="1941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5C561D-040B-384B-2F54-B32CF7E23556}"/>
              </a:ext>
            </a:extLst>
          </p:cNvPr>
          <p:cNvPicPr>
            <a:picLocks noChangeAspect="1"/>
          </p:cNvPicPr>
          <p:nvPr/>
        </p:nvPicPr>
        <p:blipFill>
          <a:blip r:embed="rId5"/>
          <a:stretch>
            <a:fillRect/>
          </a:stretch>
        </p:blipFill>
        <p:spPr>
          <a:xfrm>
            <a:off x="609600" y="4267200"/>
            <a:ext cx="5272781" cy="3088848"/>
          </a:xfrm>
          <a:prstGeom prst="rect">
            <a:avLst/>
          </a:prstGeom>
          <a:ln>
            <a:solidFill>
              <a:schemeClr val="tx1"/>
            </a:solidFill>
          </a:ln>
        </p:spPr>
      </p:pic>
      <p:graphicFrame>
        <p:nvGraphicFramePr>
          <p:cNvPr id="8" name="Object 7">
            <a:extLst>
              <a:ext uri="{FF2B5EF4-FFF2-40B4-BE49-F238E27FC236}">
                <a16:creationId xmlns:a16="http://schemas.microsoft.com/office/drawing/2014/main" id="{7C28AF10-A39D-9CCB-B229-763599812B30}"/>
              </a:ext>
            </a:extLst>
          </p:cNvPr>
          <p:cNvGraphicFramePr>
            <a:graphicFrameLocks noChangeAspect="1"/>
          </p:cNvGraphicFramePr>
          <p:nvPr>
            <p:extLst>
              <p:ext uri="{D42A27DB-BD31-4B8C-83A1-F6EECF244321}">
                <p14:modId xmlns:p14="http://schemas.microsoft.com/office/powerpoint/2010/main" val="374683201"/>
              </p:ext>
            </p:extLst>
          </p:nvPr>
        </p:nvGraphicFramePr>
        <p:xfrm>
          <a:off x="6358384" y="3915120"/>
          <a:ext cx="4645025" cy="3095280"/>
        </p:xfrm>
        <a:graphic>
          <a:graphicData uri="http://schemas.openxmlformats.org/presentationml/2006/ole">
            <mc:AlternateContent xmlns:mc="http://schemas.openxmlformats.org/markup-compatibility/2006">
              <mc:Choice xmlns:v="urn:schemas-microsoft-com:vml" Requires="v">
                <p:oleObj name="Bitmap Image" r:id="rId6" imgW="7004160" imgH="4667400" progId="Paint.Picture">
                  <p:embed/>
                </p:oleObj>
              </mc:Choice>
              <mc:Fallback>
                <p:oleObj name="Bitmap Image" r:id="rId6" imgW="7004160" imgH="4667400" progId="Paint.Picture">
                  <p:embed/>
                  <p:pic>
                    <p:nvPicPr>
                      <p:cNvPr id="0" name=""/>
                      <p:cNvPicPr/>
                      <p:nvPr/>
                    </p:nvPicPr>
                    <p:blipFill>
                      <a:blip r:embed="rId7"/>
                      <a:stretch>
                        <a:fillRect/>
                      </a:stretch>
                    </p:blipFill>
                    <p:spPr>
                      <a:xfrm>
                        <a:off x="6358384" y="3915120"/>
                        <a:ext cx="4645025" cy="309528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0629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Entrepreneurial profit and loss</a:t>
            </a:r>
          </a:p>
        </p:txBody>
      </p:sp>
      <p:sp>
        <p:nvSpPr>
          <p:cNvPr id="3" name="Content Placeholder 2"/>
          <p:cNvSpPr>
            <a:spLocks noGrp="1"/>
          </p:cNvSpPr>
          <p:nvPr>
            <p:ph idx="1"/>
          </p:nvPr>
        </p:nvSpPr>
        <p:spPr/>
        <p:txBody>
          <a:bodyPr/>
          <a:lstStyle/>
          <a:p>
            <a:r>
              <a:rPr lang="en-US" dirty="0"/>
              <a:t>In equilibrium (Mises’s and </a:t>
            </a:r>
            <a:r>
              <a:rPr lang="en-US" dirty="0" err="1"/>
              <a:t>Rothbard’s</a:t>
            </a:r>
            <a:r>
              <a:rPr lang="en-US" dirty="0"/>
              <a:t> evenly rotating economy)</a:t>
            </a:r>
          </a:p>
          <a:p>
            <a:pPr lvl="1"/>
            <a:r>
              <a:rPr lang="en-US" dirty="0"/>
              <a:t>Each factor earns its discounted marginal revenue product (DMRP).</a:t>
            </a:r>
          </a:p>
          <a:p>
            <a:pPr lvl="1"/>
            <a:r>
              <a:rPr lang="en-US" dirty="0"/>
              <a:t>Owner-managers of firms earn implicit wages based on opportunity cost.</a:t>
            </a:r>
          </a:p>
          <a:p>
            <a:pPr lvl="1"/>
            <a:r>
              <a:rPr lang="en-US" dirty="0"/>
              <a:t>Capitalists earn interest based on time preference.</a:t>
            </a:r>
          </a:p>
          <a:p>
            <a:r>
              <a:rPr lang="en-US" dirty="0"/>
              <a:t>Outside the evenly rotating economy?</a:t>
            </a:r>
          </a:p>
          <a:p>
            <a:pPr lvl="1"/>
            <a:r>
              <a:rPr lang="en-US" dirty="0"/>
              <a:t>Entrepreneurs compete for factors, based on their knowledge and beliefs about</a:t>
            </a:r>
          </a:p>
          <a:p>
            <a:pPr lvl="2"/>
            <a:r>
              <a:rPr lang="en-US" dirty="0"/>
              <a:t>The present: technology, productive capabilities, resource availability</a:t>
            </a:r>
          </a:p>
          <a:p>
            <a:pPr lvl="2"/>
            <a:r>
              <a:rPr lang="en-US" dirty="0"/>
              <a:t>The future: consumer demand, institutional conditions, competitor actions</a:t>
            </a:r>
          </a:p>
          <a:p>
            <a:pPr lvl="2"/>
            <a:r>
              <a:rPr lang="en-US" dirty="0"/>
              <a:t>Actual DMRPs will only be revealed in the future.</a:t>
            </a:r>
          </a:p>
          <a:p>
            <a:pPr lvl="1"/>
            <a:r>
              <a:rPr lang="en-US" dirty="0"/>
              <a:t>Results: </a:t>
            </a:r>
            <a:r>
              <a:rPr lang="en-US" dirty="0">
                <a:solidFill>
                  <a:srgbClr val="008000"/>
                </a:solidFill>
              </a:rPr>
              <a:t>profit and loss</a:t>
            </a:r>
          </a:p>
          <a:p>
            <a:pPr lvl="2"/>
            <a:endParaRPr lang="en-US" dirty="0"/>
          </a:p>
        </p:txBody>
      </p:sp>
    </p:spTree>
    <p:extLst>
      <p:ext uri="{BB962C8B-B14F-4D97-AF65-F5344CB8AC3E}">
        <p14:creationId xmlns:p14="http://schemas.microsoft.com/office/powerpoint/2010/main" val="4813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Entrepreneurship and the market process 1/</a:t>
            </a:r>
          </a:p>
        </p:txBody>
      </p:sp>
      <p:sp>
        <p:nvSpPr>
          <p:cNvPr id="3" name="Content Placeholder 2"/>
          <p:cNvSpPr>
            <a:spLocks noGrp="1"/>
          </p:cNvSpPr>
          <p:nvPr>
            <p:ph idx="1"/>
          </p:nvPr>
        </p:nvSpPr>
        <p:spPr>
          <a:xfrm>
            <a:off x="402166" y="1219200"/>
            <a:ext cx="11104033" cy="5105400"/>
          </a:xfrm>
        </p:spPr>
        <p:txBody>
          <a:bodyPr/>
          <a:lstStyle/>
          <a:p>
            <a:pPr marL="0" indent="0">
              <a:spcBef>
                <a:spcPts val="0"/>
              </a:spcBef>
              <a:buNone/>
            </a:pPr>
            <a:r>
              <a:rPr lang="en-US" dirty="0">
                <a:solidFill>
                  <a:schemeClr val="tx1"/>
                </a:solidFill>
              </a:rPr>
              <a:t>“If [entrepreneurs] fail to produce in the cheapest and best possible </a:t>
            </a:r>
          </a:p>
          <a:p>
            <a:pPr marL="0" indent="0">
              <a:spcBef>
                <a:spcPts val="0"/>
              </a:spcBef>
              <a:buNone/>
            </a:pPr>
            <a:r>
              <a:rPr lang="en-US" dirty="0">
                <a:solidFill>
                  <a:schemeClr val="tx1"/>
                </a:solidFill>
              </a:rPr>
              <a:t>way those commodities which the consumers are asking for most </a:t>
            </a:r>
          </a:p>
          <a:p>
            <a:pPr marL="0" indent="0">
              <a:spcBef>
                <a:spcPts val="0"/>
              </a:spcBef>
              <a:buNone/>
            </a:pPr>
            <a:r>
              <a:rPr lang="en-US" dirty="0">
                <a:solidFill>
                  <a:schemeClr val="tx1"/>
                </a:solidFill>
              </a:rPr>
              <a:t>urgently, they suffer losses and are finally eliminated from their </a:t>
            </a:r>
          </a:p>
          <a:p>
            <a:pPr marL="0" indent="0">
              <a:spcBef>
                <a:spcPts val="0"/>
              </a:spcBef>
              <a:buNone/>
            </a:pPr>
            <a:r>
              <a:rPr lang="en-US" dirty="0">
                <a:solidFill>
                  <a:schemeClr val="tx1"/>
                </a:solidFill>
              </a:rPr>
              <a:t>entrepreneurial position. Other men who know better how to serve </a:t>
            </a:r>
          </a:p>
          <a:p>
            <a:pPr marL="0" indent="0">
              <a:spcBef>
                <a:spcPts val="0"/>
              </a:spcBef>
              <a:buNone/>
            </a:pPr>
            <a:r>
              <a:rPr lang="en-US" dirty="0">
                <a:solidFill>
                  <a:schemeClr val="tx1"/>
                </a:solidFill>
              </a:rPr>
              <a:t>the consumers replace them” (Mises, 1951, p. 7).</a:t>
            </a:r>
          </a:p>
          <a:p>
            <a:pPr marL="520700" lvl="1"/>
            <a:r>
              <a:rPr lang="en-US" sz="2400" dirty="0"/>
              <a:t>Not the same as the “convergence toward equilibrium” </a:t>
            </a:r>
          </a:p>
          <a:p>
            <a:pPr marL="0" indent="0">
              <a:spcBef>
                <a:spcPts val="1800"/>
              </a:spcBef>
              <a:buNone/>
            </a:pPr>
            <a:r>
              <a:rPr lang="en-US" dirty="0">
                <a:solidFill>
                  <a:schemeClr val="tx1"/>
                </a:solidFill>
              </a:rPr>
              <a:t>“[T]he profit-maker is allocating factors where they had been undervalued as compared to the consumers’ desires. The greater a man’s profit has been, the more praiseworthy his role, for then the greater is the maladjustment that he alone has uncovered and is combatting. The greater a man’s losses, the more blameworthy he is, for the greater has been his contribution to maladjustment” (Rothbard, 1962, p. 515).</a:t>
            </a:r>
          </a:p>
          <a:p>
            <a:endParaRPr lang="en-US" dirty="0">
              <a:solidFill>
                <a:srgbClr val="008000"/>
              </a:solidFill>
            </a:endParaRPr>
          </a:p>
        </p:txBody>
      </p:sp>
      <p:pic>
        <p:nvPicPr>
          <p:cNvPr id="6146" name="Picture 2" descr="Cover for Profit and Loss">
            <a:extLst>
              <a:ext uri="{FF2B5EF4-FFF2-40B4-BE49-F238E27FC236}">
                <a16:creationId xmlns:a16="http://schemas.microsoft.com/office/drawing/2014/main" id="{7FC4FC38-11CF-6B41-65B6-BDC41807DD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917471"/>
            <a:ext cx="1689103" cy="24843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9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ompass">
  <a:themeElements>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fontScheme name="Compas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12483</TotalTime>
  <Words>1071</Words>
  <Application>Microsoft Office PowerPoint</Application>
  <PresentationFormat>Widescreen</PresentationFormat>
  <Paragraphs>90</Paragraphs>
  <Slides>12</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Slate Pro</vt:lpstr>
      <vt:lpstr>Slate Pro Light</vt:lpstr>
      <vt:lpstr>Goudy Old Style</vt:lpstr>
      <vt:lpstr>Arial</vt:lpstr>
      <vt:lpstr>Tahoma</vt:lpstr>
      <vt:lpstr>Calibri</vt:lpstr>
      <vt:lpstr>Abadi</vt:lpstr>
      <vt:lpstr>Wingdings</vt:lpstr>
      <vt:lpstr>Compass</vt:lpstr>
      <vt:lpstr>Bitmap Image</vt:lpstr>
      <vt:lpstr>PowerPoint Presentation</vt:lpstr>
      <vt:lpstr>PowerPoint Presentation</vt:lpstr>
      <vt:lpstr>What is entrepreneurship? </vt:lpstr>
      <vt:lpstr>Thinking about entrepreneurship</vt:lpstr>
      <vt:lpstr>Why entrepreneurship matters</vt:lpstr>
      <vt:lpstr>Entrepreneurship as judgment</vt:lpstr>
      <vt:lpstr>Conceptualizing uncertainty</vt:lpstr>
      <vt:lpstr>Entrepreneurial profit and loss</vt:lpstr>
      <vt:lpstr>Entrepreneurship and the market process 1/</vt:lpstr>
      <vt:lpstr>Entrepreneurship and the market process 2/</vt:lpstr>
      <vt:lpstr>Entrepreneurial judgment and ownership</vt:lpstr>
      <vt:lpstr>Can non-market actors be entrepreneurial?</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asdfa</dc:title>
  <dc:creator>Peter G. Klein</dc:creator>
  <cp:lastModifiedBy>Peter Klein</cp:lastModifiedBy>
  <cp:revision>238</cp:revision>
  <dcterms:created xsi:type="dcterms:W3CDTF">2008-01-13T04:24:45Z</dcterms:created>
  <dcterms:modified xsi:type="dcterms:W3CDTF">2025-07-13T23:33:19Z</dcterms:modified>
</cp:coreProperties>
</file>