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 id="2147483737" r:id="rId5"/>
  </p:sldMasterIdLst>
  <p:notesMasterIdLst>
    <p:notesMasterId r:id="rId33"/>
  </p:notesMasterIdLst>
  <p:handoutMasterIdLst>
    <p:handoutMasterId r:id="rId34"/>
  </p:handoutMasterIdLst>
  <p:sldIdLst>
    <p:sldId id="281" r:id="rId6"/>
    <p:sldId id="355" r:id="rId7"/>
    <p:sldId id="375" r:id="rId8"/>
    <p:sldId id="376" r:id="rId9"/>
    <p:sldId id="377" r:id="rId10"/>
    <p:sldId id="354" r:id="rId11"/>
    <p:sldId id="362" r:id="rId12"/>
    <p:sldId id="263" r:id="rId13"/>
    <p:sldId id="265" r:id="rId14"/>
    <p:sldId id="278" r:id="rId15"/>
    <p:sldId id="301" r:id="rId16"/>
    <p:sldId id="363" r:id="rId17"/>
    <p:sldId id="364" r:id="rId18"/>
    <p:sldId id="365" r:id="rId19"/>
    <p:sldId id="366" r:id="rId20"/>
    <p:sldId id="367" r:id="rId21"/>
    <p:sldId id="369" r:id="rId22"/>
    <p:sldId id="370" r:id="rId23"/>
    <p:sldId id="371" r:id="rId24"/>
    <p:sldId id="372" r:id="rId25"/>
    <p:sldId id="373" r:id="rId26"/>
    <p:sldId id="368" r:id="rId27"/>
    <p:sldId id="356" r:id="rId28"/>
    <p:sldId id="379" r:id="rId29"/>
    <p:sldId id="358" r:id="rId30"/>
    <p:sldId id="361" r:id="rId31"/>
    <p:sldId id="378" r:id="rId32"/>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60" userDrawn="1">
          <p15:clr>
            <a:srgbClr val="A4A3A4"/>
          </p15:clr>
        </p15:guide>
        <p15:guide id="2" pos="7392"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3DB8EC-517E-EC3D-2492-0B1A7D1FCB6F}" v="85" dt="2025-07-20T20:40:33.111"/>
    <p1510:client id="{A1917726-C3CF-4CAD-A93E-4A2828A4CADF}" v="4" dt="2025-07-21T13:38:46.0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107" d="100"/>
          <a:sy n="107" d="100"/>
        </p:scale>
        <p:origin x="558" y="102"/>
      </p:cViewPr>
      <p:guideLst>
        <p:guide pos="360"/>
        <p:guide pos="7392"/>
        <p:guide orient="horz" pos="2160"/>
      </p:guideLst>
    </p:cSldViewPr>
  </p:slideViewPr>
  <p:notesTextViewPr>
    <p:cViewPr>
      <p:scale>
        <a:sx n="1" d="1"/>
        <a:sy n="1" d="1"/>
      </p:scale>
      <p:origin x="0" y="0"/>
    </p:cViewPr>
  </p:notesTextViewPr>
  <p:sorterViewPr>
    <p:cViewPr>
      <p:scale>
        <a:sx n="100" d="100"/>
        <a:sy n="100" d="100"/>
      </p:scale>
      <p:origin x="0" y="-480"/>
    </p:cViewPr>
  </p:sorterViewPr>
  <p:notesViewPr>
    <p:cSldViewPr snapToGrid="0">
      <p:cViewPr varScale="1">
        <p:scale>
          <a:sx n="60" d="100"/>
          <a:sy n="60" d="100"/>
        </p:scale>
        <p:origin x="3187"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6/11/relationships/changesInfo" Target="changesInfos/changesInfo1.xml"/><Relationship Id="rId21" Type="http://schemas.openxmlformats.org/officeDocument/2006/relationships/slide" Target="slides/slide16.xml"/><Relationship Id="rId34" Type="http://schemas.openxmlformats.org/officeDocument/2006/relationships/handoutMaster" Target="handoutMasters/handout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presProps" Target="pres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nathan Newman" userId="S::jonathan@mises.org::623152ab-de26-45a2-a925-3767a0360395" providerId="AD" clId="Web-{023DB8EC-517E-EC3D-2492-0B1A7D1FCB6F}"/>
    <pc:docChg chg="modSld">
      <pc:chgData name="Jonathan Newman" userId="S::jonathan@mises.org::623152ab-de26-45a2-a925-3767a0360395" providerId="AD" clId="Web-{023DB8EC-517E-EC3D-2492-0B1A7D1FCB6F}" dt="2025-07-20T20:40:32.502" v="88" actId="20577"/>
      <pc:docMkLst>
        <pc:docMk/>
      </pc:docMkLst>
      <pc:sldChg chg="modSp">
        <pc:chgData name="Jonathan Newman" userId="S::jonathan@mises.org::623152ab-de26-45a2-a925-3767a0360395" providerId="AD" clId="Web-{023DB8EC-517E-EC3D-2492-0B1A7D1FCB6F}" dt="2025-07-20T20:40:32.502" v="88" actId="20577"/>
        <pc:sldMkLst>
          <pc:docMk/>
          <pc:sldMk cId="2864226992" sldId="372"/>
        </pc:sldMkLst>
        <pc:spChg chg="mod">
          <ac:chgData name="Jonathan Newman" userId="S::jonathan@mises.org::623152ab-de26-45a2-a925-3767a0360395" providerId="AD" clId="Web-{023DB8EC-517E-EC3D-2492-0B1A7D1FCB6F}" dt="2025-07-20T20:40:32.502" v="88" actId="20577"/>
          <ac:spMkLst>
            <pc:docMk/>
            <pc:sldMk cId="2864226992" sldId="372"/>
            <ac:spMk id="3" creationId="{7D67B0EE-917A-FC19-46D6-2CD4A78CAFD0}"/>
          </ac:spMkLst>
        </pc:spChg>
      </pc:sldChg>
    </pc:docChg>
  </pc:docChgLst>
  <pc:docChgLst>
    <pc:chgData name="Jonathan Newman" userId="623152ab-de26-45a2-a925-3767a0360395" providerId="ADAL" clId="{A1917726-C3CF-4CAD-A93E-4A2828A4CADF}"/>
    <pc:docChg chg="custSel addSld delSld modSld sldOrd modNotesMaster modHandout">
      <pc:chgData name="Jonathan Newman" userId="623152ab-de26-45a2-a925-3767a0360395" providerId="ADAL" clId="{A1917726-C3CF-4CAD-A93E-4A2828A4CADF}" dt="2025-07-21T15:50:20.143" v="1553" actId="20577"/>
      <pc:docMkLst>
        <pc:docMk/>
      </pc:docMkLst>
      <pc:sldChg chg="add del">
        <pc:chgData name="Jonathan Newman" userId="623152ab-de26-45a2-a925-3767a0360395" providerId="ADAL" clId="{A1917726-C3CF-4CAD-A93E-4A2828A4CADF}" dt="2025-07-21T13:37:26.576" v="1550"/>
        <pc:sldMkLst>
          <pc:docMk/>
          <pc:sldMk cId="1797184050" sldId="263"/>
        </pc:sldMkLst>
      </pc:sldChg>
      <pc:sldChg chg="add del">
        <pc:chgData name="Jonathan Newman" userId="623152ab-de26-45a2-a925-3767a0360395" providerId="ADAL" clId="{A1917726-C3CF-4CAD-A93E-4A2828A4CADF}" dt="2025-07-21T13:37:26.576" v="1550"/>
        <pc:sldMkLst>
          <pc:docMk/>
          <pc:sldMk cId="276472551" sldId="265"/>
        </pc:sldMkLst>
      </pc:sldChg>
      <pc:sldChg chg="del">
        <pc:chgData name="Jonathan Newman" userId="623152ab-de26-45a2-a925-3767a0360395" providerId="ADAL" clId="{A1917726-C3CF-4CAD-A93E-4A2828A4CADF}" dt="2025-07-16T15:40:38.285" v="1532" actId="47"/>
        <pc:sldMkLst>
          <pc:docMk/>
          <pc:sldMk cId="2624630061" sldId="272"/>
        </pc:sldMkLst>
      </pc:sldChg>
      <pc:sldChg chg="add">
        <pc:chgData name="Jonathan Newman" userId="623152ab-de26-45a2-a925-3767a0360395" providerId="ADAL" clId="{A1917726-C3CF-4CAD-A93E-4A2828A4CADF}" dt="2025-07-21T13:38:46.029" v="1551"/>
        <pc:sldMkLst>
          <pc:docMk/>
          <pc:sldMk cId="1871224543" sldId="278"/>
        </pc:sldMkLst>
      </pc:sldChg>
      <pc:sldChg chg="del">
        <pc:chgData name="Jonathan Newman" userId="623152ab-de26-45a2-a925-3767a0360395" providerId="ADAL" clId="{A1917726-C3CF-4CAD-A93E-4A2828A4CADF}" dt="2025-07-16T15:40:38.285" v="1532" actId="47"/>
        <pc:sldMkLst>
          <pc:docMk/>
          <pc:sldMk cId="832742899" sldId="283"/>
        </pc:sldMkLst>
      </pc:sldChg>
      <pc:sldChg chg="del">
        <pc:chgData name="Jonathan Newman" userId="623152ab-de26-45a2-a925-3767a0360395" providerId="ADAL" clId="{A1917726-C3CF-4CAD-A93E-4A2828A4CADF}" dt="2025-07-16T15:40:38.285" v="1532" actId="47"/>
        <pc:sldMkLst>
          <pc:docMk/>
          <pc:sldMk cId="2130665396" sldId="284"/>
        </pc:sldMkLst>
      </pc:sldChg>
      <pc:sldChg chg="add">
        <pc:chgData name="Jonathan Newman" userId="623152ab-de26-45a2-a925-3767a0360395" providerId="ADAL" clId="{A1917726-C3CF-4CAD-A93E-4A2828A4CADF}" dt="2025-07-21T13:38:46.029" v="1551"/>
        <pc:sldMkLst>
          <pc:docMk/>
          <pc:sldMk cId="1036736632" sldId="301"/>
        </pc:sldMkLst>
      </pc:sldChg>
      <pc:sldChg chg="del">
        <pc:chgData name="Jonathan Newman" userId="623152ab-de26-45a2-a925-3767a0360395" providerId="ADAL" clId="{A1917726-C3CF-4CAD-A93E-4A2828A4CADF}" dt="2025-07-16T15:40:38.285" v="1532" actId="47"/>
        <pc:sldMkLst>
          <pc:docMk/>
          <pc:sldMk cId="4266353607" sldId="351"/>
        </pc:sldMkLst>
      </pc:sldChg>
      <pc:sldChg chg="del">
        <pc:chgData name="Jonathan Newman" userId="623152ab-de26-45a2-a925-3767a0360395" providerId="ADAL" clId="{A1917726-C3CF-4CAD-A93E-4A2828A4CADF}" dt="2025-07-16T15:40:38.285" v="1532" actId="47"/>
        <pc:sldMkLst>
          <pc:docMk/>
          <pc:sldMk cId="2177544562" sldId="353"/>
        </pc:sldMkLst>
      </pc:sldChg>
      <pc:sldChg chg="ord">
        <pc:chgData name="Jonathan Newman" userId="623152ab-de26-45a2-a925-3767a0360395" providerId="ADAL" clId="{A1917726-C3CF-4CAD-A93E-4A2828A4CADF}" dt="2025-07-15T16:30:43.006" v="267"/>
        <pc:sldMkLst>
          <pc:docMk/>
          <pc:sldMk cId="236058760" sldId="356"/>
        </pc:sldMkLst>
      </pc:sldChg>
      <pc:sldChg chg="del">
        <pc:chgData name="Jonathan Newman" userId="623152ab-de26-45a2-a925-3767a0360395" providerId="ADAL" clId="{A1917726-C3CF-4CAD-A93E-4A2828A4CADF}" dt="2025-07-16T15:40:38.285" v="1532" actId="47"/>
        <pc:sldMkLst>
          <pc:docMk/>
          <pc:sldMk cId="95548345" sldId="357"/>
        </pc:sldMkLst>
      </pc:sldChg>
      <pc:sldChg chg="addSp delSp modSp mod ord">
        <pc:chgData name="Jonathan Newman" userId="623152ab-de26-45a2-a925-3767a0360395" providerId="ADAL" clId="{A1917726-C3CF-4CAD-A93E-4A2828A4CADF}" dt="2025-07-15T16:42:54.997" v="684"/>
        <pc:sldMkLst>
          <pc:docMk/>
          <pc:sldMk cId="1185792836" sldId="358"/>
        </pc:sldMkLst>
        <pc:spChg chg="mod">
          <ac:chgData name="Jonathan Newman" userId="623152ab-de26-45a2-a925-3767a0360395" providerId="ADAL" clId="{A1917726-C3CF-4CAD-A93E-4A2828A4CADF}" dt="2025-07-15T16:30:00.609" v="265" actId="20577"/>
          <ac:spMkLst>
            <pc:docMk/>
            <pc:sldMk cId="1185792836" sldId="358"/>
            <ac:spMk id="2" creationId="{588E9372-10C9-4FE2-AA18-D3757770284E}"/>
          </ac:spMkLst>
        </pc:spChg>
        <pc:spChg chg="mod">
          <ac:chgData name="Jonathan Newman" userId="623152ab-de26-45a2-a925-3767a0360395" providerId="ADAL" clId="{A1917726-C3CF-4CAD-A93E-4A2828A4CADF}" dt="2025-07-15T16:38:00.819" v="678" actId="20577"/>
          <ac:spMkLst>
            <pc:docMk/>
            <pc:sldMk cId="1185792836" sldId="358"/>
            <ac:spMk id="3" creationId="{593CCB26-C7B5-4926-8F38-01AA28C00B75}"/>
          </ac:spMkLst>
        </pc:spChg>
        <pc:picChg chg="add mod">
          <ac:chgData name="Jonathan Newman" userId="623152ab-de26-45a2-a925-3767a0360395" providerId="ADAL" clId="{A1917726-C3CF-4CAD-A93E-4A2828A4CADF}" dt="2025-07-15T16:39:04.961" v="680"/>
          <ac:picMkLst>
            <pc:docMk/>
            <pc:sldMk cId="1185792836" sldId="358"/>
            <ac:picMk id="1026" creationId="{E38121BC-B9E2-8A62-9A0A-DA730E7A16C9}"/>
          </ac:picMkLst>
        </pc:picChg>
        <pc:picChg chg="add mod">
          <ac:chgData name="Jonathan Newman" userId="623152ab-de26-45a2-a925-3767a0360395" providerId="ADAL" clId="{A1917726-C3CF-4CAD-A93E-4A2828A4CADF}" dt="2025-07-15T16:42:22.352" v="682"/>
          <ac:picMkLst>
            <pc:docMk/>
            <pc:sldMk cId="1185792836" sldId="358"/>
            <ac:picMk id="1028" creationId="{5AD6C7CA-AC9C-30C2-1786-88A77DC3B351}"/>
          </ac:picMkLst>
        </pc:picChg>
        <pc:picChg chg="add mod">
          <ac:chgData name="Jonathan Newman" userId="623152ab-de26-45a2-a925-3767a0360395" providerId="ADAL" clId="{A1917726-C3CF-4CAD-A93E-4A2828A4CADF}" dt="2025-07-15T16:42:54.997" v="684"/>
          <ac:picMkLst>
            <pc:docMk/>
            <pc:sldMk cId="1185792836" sldId="358"/>
            <ac:picMk id="1030" creationId="{4FC265AA-EAA1-579A-AAA2-1F6735B58028}"/>
          </ac:picMkLst>
        </pc:picChg>
      </pc:sldChg>
      <pc:sldChg chg="del">
        <pc:chgData name="Jonathan Newman" userId="623152ab-de26-45a2-a925-3767a0360395" providerId="ADAL" clId="{A1917726-C3CF-4CAD-A93E-4A2828A4CADF}" dt="2025-07-16T15:40:38.285" v="1532" actId="47"/>
        <pc:sldMkLst>
          <pc:docMk/>
          <pc:sldMk cId="1257752888" sldId="359"/>
        </pc:sldMkLst>
      </pc:sldChg>
      <pc:sldChg chg="del">
        <pc:chgData name="Jonathan Newman" userId="623152ab-de26-45a2-a925-3767a0360395" providerId="ADAL" clId="{A1917726-C3CF-4CAD-A93E-4A2828A4CADF}" dt="2025-07-16T15:40:38.285" v="1532" actId="47"/>
        <pc:sldMkLst>
          <pc:docMk/>
          <pc:sldMk cId="3352130887" sldId="360"/>
        </pc:sldMkLst>
      </pc:sldChg>
      <pc:sldChg chg="addSp modSp mod ord">
        <pc:chgData name="Jonathan Newman" userId="623152ab-de26-45a2-a925-3767a0360395" providerId="ADAL" clId="{A1917726-C3CF-4CAD-A93E-4A2828A4CADF}" dt="2025-07-15T16:44:20.711" v="692" actId="14100"/>
        <pc:sldMkLst>
          <pc:docMk/>
          <pc:sldMk cId="2426126513" sldId="361"/>
        </pc:sldMkLst>
        <pc:spChg chg="mod">
          <ac:chgData name="Jonathan Newman" userId="623152ab-de26-45a2-a925-3767a0360395" providerId="ADAL" clId="{A1917726-C3CF-4CAD-A93E-4A2828A4CADF}" dt="2025-07-15T16:44:20.711" v="692" actId="14100"/>
          <ac:spMkLst>
            <pc:docMk/>
            <pc:sldMk cId="2426126513" sldId="361"/>
            <ac:spMk id="2" creationId="{FBCD426C-EAA5-D8C2-FB82-A503A852E414}"/>
          </ac:spMkLst>
        </pc:spChg>
        <pc:picChg chg="add mod">
          <ac:chgData name="Jonathan Newman" userId="623152ab-de26-45a2-a925-3767a0360395" providerId="ADAL" clId="{A1917726-C3CF-4CAD-A93E-4A2828A4CADF}" dt="2025-07-15T16:44:10.991" v="689" actId="14100"/>
          <ac:picMkLst>
            <pc:docMk/>
            <pc:sldMk cId="2426126513" sldId="361"/>
            <ac:picMk id="2050" creationId="{BB318C0A-466D-CA7B-6EA2-E4D45A26DFFB}"/>
          </ac:picMkLst>
        </pc:picChg>
      </pc:sldChg>
      <pc:sldChg chg="modSp mod">
        <pc:chgData name="Jonathan Newman" userId="623152ab-de26-45a2-a925-3767a0360395" providerId="ADAL" clId="{A1917726-C3CF-4CAD-A93E-4A2828A4CADF}" dt="2025-07-15T16:16:20.202" v="250" actId="20577"/>
        <pc:sldMkLst>
          <pc:docMk/>
          <pc:sldMk cId="370910083" sldId="368"/>
        </pc:sldMkLst>
        <pc:spChg chg="mod">
          <ac:chgData name="Jonathan Newman" userId="623152ab-de26-45a2-a925-3767a0360395" providerId="ADAL" clId="{A1917726-C3CF-4CAD-A93E-4A2828A4CADF}" dt="2025-07-15T16:16:20.202" v="250" actId="20577"/>
          <ac:spMkLst>
            <pc:docMk/>
            <pc:sldMk cId="370910083" sldId="368"/>
            <ac:spMk id="3" creationId="{D0A08072-3586-66DF-4743-58C3F14ACB07}"/>
          </ac:spMkLst>
        </pc:spChg>
      </pc:sldChg>
      <pc:sldChg chg="modSp mod">
        <pc:chgData name="Jonathan Newman" userId="623152ab-de26-45a2-a925-3767a0360395" providerId="ADAL" clId="{A1917726-C3CF-4CAD-A93E-4A2828A4CADF}" dt="2025-07-16T15:41:09.380" v="1535" actId="20577"/>
        <pc:sldMkLst>
          <pc:docMk/>
          <pc:sldMk cId="3807983271" sldId="371"/>
        </pc:sldMkLst>
        <pc:spChg chg="mod">
          <ac:chgData name="Jonathan Newman" userId="623152ab-de26-45a2-a925-3767a0360395" providerId="ADAL" clId="{A1917726-C3CF-4CAD-A93E-4A2828A4CADF}" dt="2025-07-16T15:41:09.380" v="1535" actId="20577"/>
          <ac:spMkLst>
            <pc:docMk/>
            <pc:sldMk cId="3807983271" sldId="371"/>
            <ac:spMk id="3" creationId="{81633B2A-470C-E70F-9DA2-707B6BBDA1BD}"/>
          </ac:spMkLst>
        </pc:spChg>
      </pc:sldChg>
      <pc:sldChg chg="modSp mod">
        <pc:chgData name="Jonathan Newman" userId="623152ab-de26-45a2-a925-3767a0360395" providerId="ADAL" clId="{A1917726-C3CF-4CAD-A93E-4A2828A4CADF}" dt="2025-07-21T15:50:20.143" v="1553" actId="20577"/>
        <pc:sldMkLst>
          <pc:docMk/>
          <pc:sldMk cId="2864226992" sldId="372"/>
        </pc:sldMkLst>
        <pc:spChg chg="mod">
          <ac:chgData name="Jonathan Newman" userId="623152ab-de26-45a2-a925-3767a0360395" providerId="ADAL" clId="{A1917726-C3CF-4CAD-A93E-4A2828A4CADF}" dt="2025-07-21T15:50:20.143" v="1553" actId="20577"/>
          <ac:spMkLst>
            <pc:docMk/>
            <pc:sldMk cId="2864226992" sldId="372"/>
            <ac:spMk id="3" creationId="{7D67B0EE-917A-FC19-46D6-2CD4A78CAFD0}"/>
          </ac:spMkLst>
        </pc:spChg>
      </pc:sldChg>
      <pc:sldChg chg="modSp mod">
        <pc:chgData name="Jonathan Newman" userId="623152ab-de26-45a2-a925-3767a0360395" providerId="ADAL" clId="{A1917726-C3CF-4CAD-A93E-4A2828A4CADF}" dt="2025-07-15T16:13:53.671" v="40" actId="13926"/>
        <pc:sldMkLst>
          <pc:docMk/>
          <pc:sldMk cId="647169216" sldId="373"/>
        </pc:sldMkLst>
        <pc:spChg chg="mod">
          <ac:chgData name="Jonathan Newman" userId="623152ab-de26-45a2-a925-3767a0360395" providerId="ADAL" clId="{A1917726-C3CF-4CAD-A93E-4A2828A4CADF}" dt="2025-07-15T16:13:53.671" v="40" actId="13926"/>
          <ac:spMkLst>
            <pc:docMk/>
            <pc:sldMk cId="647169216" sldId="373"/>
            <ac:spMk id="3" creationId="{DA0B9023-4CF6-F982-9E0B-CDA5A765D6D2}"/>
          </ac:spMkLst>
        </pc:spChg>
      </pc:sldChg>
      <pc:sldChg chg="new del">
        <pc:chgData name="Jonathan Newman" userId="623152ab-de26-45a2-a925-3767a0360395" providerId="ADAL" clId="{A1917726-C3CF-4CAD-A93E-4A2828A4CADF}" dt="2025-07-16T15:40:38.285" v="1532" actId="47"/>
        <pc:sldMkLst>
          <pc:docMk/>
          <pc:sldMk cId="3502638551" sldId="374"/>
        </pc:sldMkLst>
      </pc:sldChg>
      <pc:sldChg chg="addSp delSp modSp new mod ord modClrScheme chgLayout">
        <pc:chgData name="Jonathan Newman" userId="623152ab-de26-45a2-a925-3767a0360395" providerId="ADAL" clId="{A1917726-C3CF-4CAD-A93E-4A2828A4CADF}" dt="2025-07-15T16:56:55.272" v="1126"/>
        <pc:sldMkLst>
          <pc:docMk/>
          <pc:sldMk cId="3004834457" sldId="375"/>
        </pc:sldMkLst>
        <pc:spChg chg="mod ord">
          <ac:chgData name="Jonathan Newman" userId="623152ab-de26-45a2-a925-3767a0360395" providerId="ADAL" clId="{A1917726-C3CF-4CAD-A93E-4A2828A4CADF}" dt="2025-07-15T16:49:08.024" v="694" actId="700"/>
          <ac:spMkLst>
            <pc:docMk/>
            <pc:sldMk cId="3004834457" sldId="375"/>
            <ac:spMk id="4" creationId="{FEC9AF26-D337-7A66-E5F7-F4CCD8D2BA82}"/>
          </ac:spMkLst>
        </pc:spChg>
        <pc:spChg chg="mod ord">
          <ac:chgData name="Jonathan Newman" userId="623152ab-de26-45a2-a925-3767a0360395" providerId="ADAL" clId="{A1917726-C3CF-4CAD-A93E-4A2828A4CADF}" dt="2025-07-15T16:49:08.024" v="694" actId="700"/>
          <ac:spMkLst>
            <pc:docMk/>
            <pc:sldMk cId="3004834457" sldId="375"/>
            <ac:spMk id="5" creationId="{1273A99B-2243-4856-E195-D88DD7C9AAE3}"/>
          </ac:spMkLst>
        </pc:spChg>
        <pc:picChg chg="add mod">
          <ac:chgData name="Jonathan Newman" userId="623152ab-de26-45a2-a925-3767a0360395" providerId="ADAL" clId="{A1917726-C3CF-4CAD-A93E-4A2828A4CADF}" dt="2025-07-15T16:56:55.272" v="1126"/>
          <ac:picMkLst>
            <pc:docMk/>
            <pc:sldMk cId="3004834457" sldId="375"/>
            <ac:picMk id="7" creationId="{F41ED03E-93FA-5742-DC86-BFA88820A533}"/>
          </ac:picMkLst>
        </pc:picChg>
      </pc:sldChg>
      <pc:sldChg chg="addSp modSp new mod">
        <pc:chgData name="Jonathan Newman" userId="623152ab-de26-45a2-a925-3767a0360395" providerId="ADAL" clId="{A1917726-C3CF-4CAD-A93E-4A2828A4CADF}" dt="2025-07-15T16:56:26.471" v="1107"/>
        <pc:sldMkLst>
          <pc:docMk/>
          <pc:sldMk cId="1654569461" sldId="376"/>
        </pc:sldMkLst>
        <pc:picChg chg="add mod">
          <ac:chgData name="Jonathan Newman" userId="623152ab-de26-45a2-a925-3767a0360395" providerId="ADAL" clId="{A1917726-C3CF-4CAD-A93E-4A2828A4CADF}" dt="2025-07-15T16:56:26.471" v="1107"/>
          <ac:picMkLst>
            <pc:docMk/>
            <pc:sldMk cId="1654569461" sldId="376"/>
            <ac:picMk id="5" creationId="{168F75C8-9DC9-8FB4-2299-1A62F03021B9}"/>
          </ac:picMkLst>
        </pc:picChg>
      </pc:sldChg>
      <pc:sldChg chg="addSp delSp modSp new mod">
        <pc:chgData name="Jonathan Newman" userId="623152ab-de26-45a2-a925-3767a0360395" providerId="ADAL" clId="{A1917726-C3CF-4CAD-A93E-4A2828A4CADF}" dt="2025-07-15T17:04:04.632" v="1389" actId="20577"/>
        <pc:sldMkLst>
          <pc:docMk/>
          <pc:sldMk cId="379576159" sldId="377"/>
        </pc:sldMkLst>
        <pc:spChg chg="add mod">
          <ac:chgData name="Jonathan Newman" userId="623152ab-de26-45a2-a925-3767a0360395" providerId="ADAL" clId="{A1917726-C3CF-4CAD-A93E-4A2828A4CADF}" dt="2025-07-15T17:04:04.632" v="1389" actId="20577"/>
          <ac:spMkLst>
            <pc:docMk/>
            <pc:sldMk cId="379576159" sldId="377"/>
            <ac:spMk id="7" creationId="{263C11DA-3DEA-DE42-DC28-7832E02C9191}"/>
          </ac:spMkLst>
        </pc:spChg>
        <pc:picChg chg="add mod">
          <ac:chgData name="Jonathan Newman" userId="623152ab-de26-45a2-a925-3767a0360395" providerId="ADAL" clId="{A1917726-C3CF-4CAD-A93E-4A2828A4CADF}" dt="2025-07-15T16:58:41.186" v="1194"/>
          <ac:picMkLst>
            <pc:docMk/>
            <pc:sldMk cId="379576159" sldId="377"/>
            <ac:picMk id="5" creationId="{DE17E72D-C742-20E7-8973-09887C68DBE3}"/>
          </ac:picMkLst>
        </pc:picChg>
      </pc:sldChg>
      <pc:sldChg chg="addSp delSp modSp add mod">
        <pc:chgData name="Jonathan Newman" userId="623152ab-de26-45a2-a925-3767a0360395" providerId="ADAL" clId="{A1917726-C3CF-4CAD-A93E-4A2828A4CADF}" dt="2025-07-18T14:09:53.677" v="1544" actId="1076"/>
        <pc:sldMkLst>
          <pc:docMk/>
          <pc:sldMk cId="1994601736" sldId="378"/>
        </pc:sldMkLst>
        <pc:spChg chg="mod">
          <ac:chgData name="Jonathan Newman" userId="623152ab-de26-45a2-a925-3767a0360395" providerId="ADAL" clId="{A1917726-C3CF-4CAD-A93E-4A2828A4CADF}" dt="2025-07-16T15:12:36.796" v="1392" actId="27636"/>
          <ac:spMkLst>
            <pc:docMk/>
            <pc:sldMk cId="1994601736" sldId="378"/>
            <ac:spMk id="2" creationId="{83484903-4490-CA8D-FBAC-AC81DA9C828D}"/>
          </ac:spMkLst>
        </pc:spChg>
        <pc:spChg chg="mod">
          <ac:chgData name="Jonathan Newman" userId="623152ab-de26-45a2-a925-3767a0360395" providerId="ADAL" clId="{A1917726-C3CF-4CAD-A93E-4A2828A4CADF}" dt="2025-07-16T15:14:11.420" v="1401" actId="20577"/>
          <ac:spMkLst>
            <pc:docMk/>
            <pc:sldMk cId="1994601736" sldId="378"/>
            <ac:spMk id="3" creationId="{588191E8-937F-2281-1245-02B97E38EFBC}"/>
          </ac:spMkLst>
        </pc:spChg>
        <pc:spChg chg="add mod">
          <ac:chgData name="Jonathan Newman" userId="623152ab-de26-45a2-a925-3767a0360395" providerId="ADAL" clId="{A1917726-C3CF-4CAD-A93E-4A2828A4CADF}" dt="2025-07-18T14:09:34.339" v="1538" actId="2085"/>
          <ac:spMkLst>
            <pc:docMk/>
            <pc:sldMk cId="1994601736" sldId="378"/>
            <ac:spMk id="4" creationId="{2993FC13-B68A-9730-11DE-E0FF6617DAE4}"/>
          </ac:spMkLst>
        </pc:spChg>
        <pc:spChg chg="add mod">
          <ac:chgData name="Jonathan Newman" userId="623152ab-de26-45a2-a925-3767a0360395" providerId="ADAL" clId="{A1917726-C3CF-4CAD-A93E-4A2828A4CADF}" dt="2025-07-18T14:09:37.850" v="1540" actId="1076"/>
          <ac:spMkLst>
            <pc:docMk/>
            <pc:sldMk cId="1994601736" sldId="378"/>
            <ac:spMk id="8" creationId="{C5F0BFB8-3EE1-9E92-598C-77CC6C5E59BC}"/>
          </ac:spMkLst>
        </pc:spChg>
        <pc:spChg chg="add mod">
          <ac:chgData name="Jonathan Newman" userId="623152ab-de26-45a2-a925-3767a0360395" providerId="ADAL" clId="{A1917726-C3CF-4CAD-A93E-4A2828A4CADF}" dt="2025-07-18T14:09:40.579" v="1542" actId="1076"/>
          <ac:spMkLst>
            <pc:docMk/>
            <pc:sldMk cId="1994601736" sldId="378"/>
            <ac:spMk id="9" creationId="{B36EEEB6-8D8A-9714-859A-C460B8D21572}"/>
          </ac:spMkLst>
        </pc:spChg>
        <pc:spChg chg="add mod">
          <ac:chgData name="Jonathan Newman" userId="623152ab-de26-45a2-a925-3767a0360395" providerId="ADAL" clId="{A1917726-C3CF-4CAD-A93E-4A2828A4CADF}" dt="2025-07-18T14:09:53.677" v="1544" actId="1076"/>
          <ac:spMkLst>
            <pc:docMk/>
            <pc:sldMk cId="1994601736" sldId="378"/>
            <ac:spMk id="10" creationId="{9B8E54E7-75EF-65E7-033E-79356D28E68D}"/>
          </ac:spMkLst>
        </pc:spChg>
        <pc:picChg chg="add mod">
          <ac:chgData name="Jonathan Newman" userId="623152ab-de26-45a2-a925-3767a0360395" providerId="ADAL" clId="{A1917726-C3CF-4CAD-A93E-4A2828A4CADF}" dt="2025-07-16T15:17:01.104" v="1414" actId="688"/>
          <ac:picMkLst>
            <pc:docMk/>
            <pc:sldMk cId="1994601736" sldId="378"/>
            <ac:picMk id="7" creationId="{B6C61BD4-0138-9FFE-5E37-1808C96BA4FE}"/>
          </ac:picMkLst>
        </pc:picChg>
        <pc:picChg chg="add mod">
          <ac:chgData name="Jonathan Newman" userId="623152ab-de26-45a2-a925-3767a0360395" providerId="ADAL" clId="{A1917726-C3CF-4CAD-A93E-4A2828A4CADF}" dt="2025-07-16T15:14:59.367" v="1405" actId="1076"/>
          <ac:picMkLst>
            <pc:docMk/>
            <pc:sldMk cId="1994601736" sldId="378"/>
            <ac:picMk id="1026" creationId="{BB237507-3BD8-CECB-CB75-4E163FC0E67E}"/>
          </ac:picMkLst>
        </pc:picChg>
      </pc:sldChg>
      <pc:sldChg chg="addSp delSp modSp new mod modClrScheme modAnim chgLayout">
        <pc:chgData name="Jonathan Newman" userId="623152ab-de26-45a2-a925-3767a0360395" providerId="ADAL" clId="{A1917726-C3CF-4CAD-A93E-4A2828A4CADF}" dt="2025-07-16T15:39:26.794" v="1531" actId="20577"/>
        <pc:sldMkLst>
          <pc:docMk/>
          <pc:sldMk cId="2243785470" sldId="379"/>
        </pc:sldMkLst>
        <pc:spChg chg="mod ord">
          <ac:chgData name="Jonathan Newman" userId="623152ab-de26-45a2-a925-3767a0360395" providerId="ADAL" clId="{A1917726-C3CF-4CAD-A93E-4A2828A4CADF}" dt="2025-07-16T15:18:15.621" v="1416" actId="700"/>
          <ac:spMkLst>
            <pc:docMk/>
            <pc:sldMk cId="2243785470" sldId="379"/>
            <ac:spMk id="4" creationId="{D4352262-70D6-FE48-A6A7-C76A4AC2BEF6}"/>
          </ac:spMkLst>
        </pc:spChg>
        <pc:spChg chg="mod ord">
          <ac:chgData name="Jonathan Newman" userId="623152ab-de26-45a2-a925-3767a0360395" providerId="ADAL" clId="{A1917726-C3CF-4CAD-A93E-4A2828A4CADF}" dt="2025-07-16T15:18:15.621" v="1416" actId="700"/>
          <ac:spMkLst>
            <pc:docMk/>
            <pc:sldMk cId="2243785470" sldId="379"/>
            <ac:spMk id="5" creationId="{3B6B730A-F36A-3338-9D09-02FDAE210747}"/>
          </ac:spMkLst>
        </pc:spChg>
        <pc:spChg chg="mod">
          <ac:chgData name="Jonathan Newman" userId="623152ab-de26-45a2-a925-3767a0360395" providerId="ADAL" clId="{A1917726-C3CF-4CAD-A93E-4A2828A4CADF}" dt="2025-07-16T15:19:02.340" v="1457" actId="27636"/>
          <ac:spMkLst>
            <pc:docMk/>
            <pc:sldMk cId="2243785470" sldId="379"/>
            <ac:spMk id="6" creationId="{21C9FA4C-4FB3-D37B-A94E-1D325735DD0A}"/>
          </ac:spMkLst>
        </pc:spChg>
        <pc:spChg chg="add mod ord">
          <ac:chgData name="Jonathan Newman" userId="623152ab-de26-45a2-a925-3767a0360395" providerId="ADAL" clId="{A1917726-C3CF-4CAD-A93E-4A2828A4CADF}" dt="2025-07-16T15:34:10.394" v="1505" actId="122"/>
          <ac:spMkLst>
            <pc:docMk/>
            <pc:sldMk cId="2243785470" sldId="379"/>
            <ac:spMk id="7" creationId="{64C65EA3-39E7-391C-0228-7A902653C869}"/>
          </ac:spMkLst>
        </pc:spChg>
        <pc:spChg chg="add mod ord">
          <ac:chgData name="Jonathan Newman" userId="623152ab-de26-45a2-a925-3767a0360395" providerId="ADAL" clId="{A1917726-C3CF-4CAD-A93E-4A2828A4CADF}" dt="2025-07-16T15:39:26.794" v="1531" actId="20577"/>
          <ac:spMkLst>
            <pc:docMk/>
            <pc:sldMk cId="2243785470" sldId="379"/>
            <ac:spMk id="9" creationId="{15D65B21-C3EA-D209-1D07-E4055A7FD67B}"/>
          </ac:spMkLst>
        </pc:spChg>
        <pc:spChg chg="add mod ord">
          <ac:chgData name="Jonathan Newman" userId="623152ab-de26-45a2-a925-3767a0360395" providerId="ADAL" clId="{A1917726-C3CF-4CAD-A93E-4A2828A4CADF}" dt="2025-07-16T15:34:05.305" v="1503" actId="122"/>
          <ac:spMkLst>
            <pc:docMk/>
            <pc:sldMk cId="2243785470" sldId="379"/>
            <ac:spMk id="11" creationId="{D61AA418-B9B4-B9D0-E3BD-51208B26FD86}"/>
          </ac:spMkLst>
        </pc:spChg>
        <pc:spChg chg="add mod">
          <ac:chgData name="Jonathan Newman" userId="623152ab-de26-45a2-a925-3767a0360395" providerId="ADAL" clId="{A1917726-C3CF-4CAD-A93E-4A2828A4CADF}" dt="2025-07-16T15:35:20.459" v="1513" actId="1076"/>
          <ac:spMkLst>
            <pc:docMk/>
            <pc:sldMk cId="2243785470" sldId="379"/>
            <ac:spMk id="23" creationId="{59655A8D-CA80-2249-12B5-DABB8CCDCD06}"/>
          </ac:spMkLst>
        </pc:spChg>
        <pc:spChg chg="add mod">
          <ac:chgData name="Jonathan Newman" userId="623152ab-de26-45a2-a925-3767a0360395" providerId="ADAL" clId="{A1917726-C3CF-4CAD-A93E-4A2828A4CADF}" dt="2025-07-16T15:35:32.039" v="1516" actId="20577"/>
          <ac:spMkLst>
            <pc:docMk/>
            <pc:sldMk cId="2243785470" sldId="379"/>
            <ac:spMk id="24" creationId="{4368B087-BD38-F195-B6F8-435D61F6C81D}"/>
          </ac:spMkLst>
        </pc:spChg>
        <pc:spChg chg="add mod">
          <ac:chgData name="Jonathan Newman" userId="623152ab-de26-45a2-a925-3767a0360395" providerId="ADAL" clId="{A1917726-C3CF-4CAD-A93E-4A2828A4CADF}" dt="2025-07-16T15:36:14.653" v="1527" actId="20577"/>
          <ac:spMkLst>
            <pc:docMk/>
            <pc:sldMk cId="2243785470" sldId="379"/>
            <ac:spMk id="25" creationId="{06E7ECFA-E75D-708B-32DF-6185D1958C8D}"/>
          </ac:spMkLst>
        </pc:spChg>
        <pc:picChg chg="add mod ord">
          <ac:chgData name="Jonathan Newman" userId="623152ab-de26-45a2-a925-3767a0360395" providerId="ADAL" clId="{A1917726-C3CF-4CAD-A93E-4A2828A4CADF}" dt="2025-07-16T15:23:04.956" v="1463" actId="22"/>
          <ac:picMkLst>
            <pc:docMk/>
            <pc:sldMk cId="2243785470" sldId="379"/>
            <ac:picMk id="14" creationId="{90F76979-0A10-A283-125A-57FEC3455095}"/>
          </ac:picMkLst>
        </pc:picChg>
        <pc:picChg chg="add mod ord">
          <ac:chgData name="Jonathan Newman" userId="623152ab-de26-45a2-a925-3767a0360395" providerId="ADAL" clId="{A1917726-C3CF-4CAD-A93E-4A2828A4CADF}" dt="2025-07-16T15:25:37.779" v="1484" actId="22"/>
          <ac:picMkLst>
            <pc:docMk/>
            <pc:sldMk cId="2243785470" sldId="379"/>
            <ac:picMk id="16" creationId="{C5BADBF2-DCAC-51AF-8376-373B7F21C7B6}"/>
          </ac:picMkLst>
        </pc:picChg>
        <pc:picChg chg="add mod ord">
          <ac:chgData name="Jonathan Newman" userId="623152ab-de26-45a2-a925-3767a0360395" providerId="ADAL" clId="{A1917726-C3CF-4CAD-A93E-4A2828A4CADF}" dt="2025-07-16T15:33:11.847" v="1502" actId="22"/>
          <ac:picMkLst>
            <pc:docMk/>
            <pc:sldMk cId="2243785470" sldId="379"/>
            <ac:picMk id="22" creationId="{DFD7B421-0364-5699-3D1F-1DD12351FE9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B018AA-DEA7-448F-AE2F-C3D13A0F02A7}"/>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DFB87A71-96EB-4108-95A3-855A4C3601A8}"/>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28647F05-0506-494A-8060-3F395B947DF9}" type="datetimeFigureOut">
              <a:rPr lang="en-US" smtClean="0"/>
              <a:t>7/21/2025</a:t>
            </a:fld>
            <a:endParaRPr lang="en-US" dirty="0"/>
          </a:p>
        </p:txBody>
      </p:sp>
      <p:sp>
        <p:nvSpPr>
          <p:cNvPr id="4" name="Footer Placeholder 3">
            <a:extLst>
              <a:ext uri="{FF2B5EF4-FFF2-40B4-BE49-F238E27FC236}">
                <a16:creationId xmlns:a16="http://schemas.microsoft.com/office/drawing/2014/main" id="{9445591A-E83D-4F8A-B064-12B29D3154F3}"/>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7AF2308-535F-471C-9423-3467454C92F9}"/>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661E857-36B8-43F1-9D87-FE508167BCE3}" type="slidenum">
              <a:rPr lang="en-US" smtClean="0"/>
              <a:t>‹#›</a:t>
            </a:fld>
            <a:endParaRPr lang="en-US" dirty="0"/>
          </a:p>
        </p:txBody>
      </p:sp>
    </p:spTree>
    <p:extLst>
      <p:ext uri="{BB962C8B-B14F-4D97-AF65-F5344CB8AC3E}">
        <p14:creationId xmlns:p14="http://schemas.microsoft.com/office/powerpoint/2010/main" val="1400231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08BC0A13-3F3D-45D4-B17C-1E0ACF36A6FB}" type="datetimeFigureOut">
              <a:rPr lang="en-US" smtClean="0"/>
              <a:t>7/21/2025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CFAAAB6-A2C6-4A85-A3A1-98EFBA61C967}" type="slidenum">
              <a:rPr lang="en-US" smtClean="0"/>
              <a:t>‹#›</a:t>
            </a:fld>
            <a:endParaRPr lang="en-US" dirty="0"/>
          </a:p>
        </p:txBody>
      </p:sp>
    </p:spTree>
    <p:extLst>
      <p:ext uri="{BB962C8B-B14F-4D97-AF65-F5344CB8AC3E}">
        <p14:creationId xmlns:p14="http://schemas.microsoft.com/office/powerpoint/2010/main" val="2076752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b="0" i="0" dirty="0">
              <a:effectLst/>
              <a:latin typeface="Segoe UI" panose="020B0502040204020203" pitchFamily="34" charset="0"/>
            </a:endParaRPr>
          </a:p>
          <a:p>
            <a:r>
              <a:rPr lang="en-US" dirty="0"/>
              <a:t>ID=d924773e-9a16-4d6d-9803-8cb819e99682
Recipe=text_billboard
Type=TextOnly
Variant=0
FamilyID=AccentBoxWalbaum_Zero</a:t>
            </a:r>
          </a:p>
        </p:txBody>
      </p:sp>
      <p:sp>
        <p:nvSpPr>
          <p:cNvPr id="4" name="Slide Number Placeholder 3"/>
          <p:cNvSpPr>
            <a:spLocks noGrp="1"/>
          </p:cNvSpPr>
          <p:nvPr>
            <p:ph type="sldNum" sz="quarter" idx="5"/>
          </p:nvPr>
        </p:nvSpPr>
        <p:spPr/>
        <p:txBody>
          <a:bodyPr/>
          <a:lstStyle/>
          <a:p>
            <a:fld id="{8EAA36B1-75F6-458C-B388-8BC01E9857C8}" type="slidenum">
              <a:rPr lang="en-US" smtClean="0"/>
              <a:t>1</a:t>
            </a:fld>
            <a:endParaRPr lang="en-US" dirty="0"/>
          </a:p>
        </p:txBody>
      </p:sp>
    </p:spTree>
    <p:extLst>
      <p:ext uri="{BB962C8B-B14F-4D97-AF65-F5344CB8AC3E}">
        <p14:creationId xmlns:p14="http://schemas.microsoft.com/office/powerpoint/2010/main" val="270320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C5C50C9-5CB7-4938-BEDF-DD2FC7529FA9}"/>
              </a:ext>
            </a:extLst>
          </p:cNvPr>
          <p:cNvSpPr/>
          <p:nvPr userDrawn="1"/>
        </p:nvSpPr>
        <p:spPr>
          <a:xfrm>
            <a:off x="1528762" y="1473243"/>
            <a:ext cx="9144000" cy="300744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1801368" y="1664208"/>
            <a:ext cx="8586216" cy="2176272"/>
          </a:xfrm>
        </p:spPr>
        <p:txBody>
          <a:bodyPr anchor="ctr">
            <a:normAutofit/>
          </a:bodyPr>
          <a:lstStyle>
            <a:lvl1pPr algn="ctr">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2487168" y="4142232"/>
            <a:ext cx="7223760" cy="685800"/>
          </a:xfrm>
          <a:solidFill>
            <a:schemeClr val="accent1"/>
          </a:solidFill>
        </p:spPr>
        <p:txBody>
          <a:bodyPr anchor="ct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69640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with 3 pictures">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CD68929-9BD1-4A1E-9C1E-5B980D986EC1}"/>
              </a:ext>
            </a:extLst>
          </p:cNvPr>
          <p:cNvSpPr/>
          <p:nvPr userDrawn="1"/>
        </p:nvSpPr>
        <p:spPr>
          <a:xfrm>
            <a:off x="409575" y="633619"/>
            <a:ext cx="492741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841248" y="978408"/>
            <a:ext cx="4059936" cy="1106424"/>
          </a:xfrm>
        </p:spPr>
        <p:txBody>
          <a:bodyPr anchor="ctr">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841248" y="2359152"/>
            <a:ext cx="4059936" cy="3429000"/>
          </a:xfrm>
        </p:spPr>
        <p:txBody>
          <a:bodyPr/>
          <a:lstStyle>
            <a:lvl1pPr marL="0" indent="0">
              <a:buNone/>
              <a:defRPr sz="1800"/>
            </a:lvl1pPr>
          </a:lstStyle>
          <a:p>
            <a:pPr lvl="0"/>
            <a:r>
              <a:rPr lang="en-US"/>
              <a:t>Click to edit Master text styles</a:t>
            </a: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8961120" y="566928"/>
            <a:ext cx="2871216" cy="2340864"/>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5843016" y="566928"/>
            <a:ext cx="2871216" cy="2340864"/>
          </a:xfrm>
        </p:spPr>
        <p:txBody>
          <a:bodyPr anchor="ctr"/>
          <a:lstStyle>
            <a:lvl1pPr algn="ctr">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B3ED68CE-A00C-4DD9-8065-B0E3D033BC20}"/>
              </a:ext>
            </a:extLst>
          </p:cNvPr>
          <p:cNvSpPr/>
          <p:nvPr userDrawn="1"/>
        </p:nvSpPr>
        <p:spPr>
          <a:xfrm>
            <a:off x="345567" y="117043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B3EDCB6-603C-4A22-80E6-232A6202452A}"/>
              </a:ext>
            </a:extLst>
          </p:cNvPr>
          <p:cNvSpPr/>
          <p:nvPr userDrawn="1"/>
        </p:nvSpPr>
        <p:spPr>
          <a:xfrm>
            <a:off x="877459" y="2121408"/>
            <a:ext cx="395865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Picture Placeholder 14">
            <a:extLst>
              <a:ext uri="{FF2B5EF4-FFF2-40B4-BE49-F238E27FC236}">
                <a16:creationId xmlns:a16="http://schemas.microsoft.com/office/drawing/2014/main" id="{FBB9124E-D1EB-4540-B1E1-DF3CD388BB27}"/>
              </a:ext>
            </a:extLst>
          </p:cNvPr>
          <p:cNvSpPr>
            <a:spLocks noGrp="1"/>
          </p:cNvSpPr>
          <p:nvPr>
            <p:ph type="pic" sz="quarter" idx="17"/>
          </p:nvPr>
        </p:nvSpPr>
        <p:spPr>
          <a:xfrm>
            <a:off x="5843016" y="3108960"/>
            <a:ext cx="5989320" cy="3054096"/>
          </a:xfrm>
        </p:spPr>
        <p:txBody>
          <a:bodyPr anchor="ctr"/>
          <a:lstStyle>
            <a:lvl1pPr algn="ctr">
              <a:buNone/>
              <a:defRPr/>
            </a:lvl1pPr>
          </a:lstStyle>
          <a:p>
            <a:r>
              <a:rPr lang="en-US"/>
              <a:t>Click icon to add picture</a:t>
            </a:r>
            <a:endParaRPr lang="en-US" dirty="0"/>
          </a:p>
        </p:txBody>
      </p:sp>
      <p:sp>
        <p:nvSpPr>
          <p:cNvPr id="18" name="Date Placeholder 17">
            <a:extLst>
              <a:ext uri="{FF2B5EF4-FFF2-40B4-BE49-F238E27FC236}">
                <a16:creationId xmlns:a16="http://schemas.microsoft.com/office/drawing/2014/main" id="{88171D0F-B23C-4DA9-9F5D-C5F480A4C5BE}"/>
              </a:ext>
            </a:extLst>
          </p:cNvPr>
          <p:cNvSpPr>
            <a:spLocks noGrp="1"/>
          </p:cNvSpPr>
          <p:nvPr>
            <p:ph type="dt" sz="half" idx="18"/>
          </p:nvPr>
        </p:nvSpPr>
        <p:spPr>
          <a:xfrm>
            <a:off x="905256" y="6356350"/>
            <a:ext cx="2743200" cy="365125"/>
          </a:xfrm>
        </p:spPr>
        <p:txBody>
          <a:bodyPr/>
          <a:lstStyle/>
          <a:p>
            <a:endParaRPr lang="en-US" dirty="0"/>
          </a:p>
        </p:txBody>
      </p:sp>
      <p:sp>
        <p:nvSpPr>
          <p:cNvPr id="19" name="Footer Placeholder 18">
            <a:extLst>
              <a:ext uri="{FF2B5EF4-FFF2-40B4-BE49-F238E27FC236}">
                <a16:creationId xmlns:a16="http://schemas.microsoft.com/office/drawing/2014/main" id="{69186A5E-A88B-4AD5-8730-E1679229BB98}"/>
              </a:ext>
            </a:extLst>
          </p:cNvPr>
          <p:cNvSpPr>
            <a:spLocks noGrp="1"/>
          </p:cNvSpPr>
          <p:nvPr>
            <p:ph type="ftr" sz="quarter" idx="19"/>
          </p:nvPr>
        </p:nvSpPr>
        <p:spPr/>
        <p:txBody>
          <a:bodyPr/>
          <a:lstStyle/>
          <a:p>
            <a:r>
              <a:rPr lang="en-US"/>
              <a:t>The Division of Labor and Social Order - Jonathan Newman - Mises University 2025</a:t>
            </a:r>
            <a:endParaRPr lang="en-US" dirty="0"/>
          </a:p>
        </p:txBody>
      </p:sp>
      <p:sp>
        <p:nvSpPr>
          <p:cNvPr id="20" name="Slide Number Placeholder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352797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CD68929-9BD1-4A1E-9C1E-5B980D986EC1}"/>
              </a:ext>
            </a:extLst>
          </p:cNvPr>
          <p:cNvSpPr/>
          <p:nvPr userDrawn="1"/>
        </p:nvSpPr>
        <p:spPr>
          <a:xfrm>
            <a:off x="7324344" y="630936"/>
            <a:ext cx="4517136"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7772400" y="978408"/>
            <a:ext cx="3721608" cy="1106424"/>
          </a:xfrm>
        </p:spPr>
        <p:txBody>
          <a:bodyPr anchor="ctr">
            <a:normAutofit/>
          </a:bodyPr>
          <a:lstStyle>
            <a:lvl1pPr>
              <a:defRPr sz="2800"/>
            </a:lvl1pPr>
          </a:lstStyle>
          <a:p>
            <a:r>
              <a:rPr lang="en-US"/>
              <a:t>Click to edit Master title style</a:t>
            </a:r>
            <a:endParaRPr lang="en-US" dirty="0"/>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3767328" y="630936"/>
            <a:ext cx="3246120" cy="2688336"/>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411480" y="630936"/>
            <a:ext cx="3246120" cy="2688336"/>
          </a:xfrm>
        </p:spPr>
        <p:txBody>
          <a:bodyPr anchor="ctr"/>
          <a:lstStyle>
            <a:lvl1pPr algn="ctr">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B3ED68CE-A00C-4DD9-8065-B0E3D033BC20}"/>
              </a:ext>
            </a:extLst>
          </p:cNvPr>
          <p:cNvSpPr/>
          <p:nvPr userDrawn="1"/>
        </p:nvSpPr>
        <p:spPr>
          <a:xfrm>
            <a:off x="7260336" y="117957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Picture Placeholder 14">
            <a:extLst>
              <a:ext uri="{FF2B5EF4-FFF2-40B4-BE49-F238E27FC236}">
                <a16:creationId xmlns:a16="http://schemas.microsoft.com/office/drawing/2014/main" id="{FBB9124E-D1EB-4540-B1E1-DF3CD388BB27}"/>
              </a:ext>
            </a:extLst>
          </p:cNvPr>
          <p:cNvSpPr>
            <a:spLocks noGrp="1"/>
          </p:cNvSpPr>
          <p:nvPr>
            <p:ph type="pic" sz="quarter" idx="17"/>
          </p:nvPr>
        </p:nvSpPr>
        <p:spPr>
          <a:xfrm>
            <a:off x="411480" y="3438144"/>
            <a:ext cx="3246120" cy="2688336"/>
          </a:xfrm>
        </p:spPr>
        <p:txBody>
          <a:bodyPr anchor="ctr"/>
          <a:lstStyle>
            <a:lvl1pPr algn="ctr">
              <a:buNone/>
              <a:defRPr/>
            </a:lvl1pPr>
          </a:lstStyle>
          <a:p>
            <a:r>
              <a:rPr lang="en-US"/>
              <a:t>Click icon to add picture</a:t>
            </a:r>
            <a:endParaRPr lang="en-US" dirty="0"/>
          </a:p>
        </p:txBody>
      </p:sp>
      <p:sp>
        <p:nvSpPr>
          <p:cNvPr id="18" name="Date Placeholder 17">
            <a:extLst>
              <a:ext uri="{FF2B5EF4-FFF2-40B4-BE49-F238E27FC236}">
                <a16:creationId xmlns:a16="http://schemas.microsoft.com/office/drawing/2014/main" id="{88171D0F-B23C-4DA9-9F5D-C5F480A4C5BE}"/>
              </a:ext>
            </a:extLst>
          </p:cNvPr>
          <p:cNvSpPr>
            <a:spLocks noGrp="1"/>
          </p:cNvSpPr>
          <p:nvPr>
            <p:ph type="dt" sz="half" idx="18"/>
          </p:nvPr>
        </p:nvSpPr>
        <p:spPr>
          <a:xfrm>
            <a:off x="905256" y="6356350"/>
            <a:ext cx="2743200" cy="365125"/>
          </a:xfrm>
        </p:spPr>
        <p:txBody>
          <a:bodyPr/>
          <a:lstStyle/>
          <a:p>
            <a:endParaRPr lang="en-US" dirty="0"/>
          </a:p>
        </p:txBody>
      </p:sp>
      <p:sp>
        <p:nvSpPr>
          <p:cNvPr id="19" name="Footer Placeholder 18">
            <a:extLst>
              <a:ext uri="{FF2B5EF4-FFF2-40B4-BE49-F238E27FC236}">
                <a16:creationId xmlns:a16="http://schemas.microsoft.com/office/drawing/2014/main" id="{69186A5E-A88B-4AD5-8730-E1679229BB98}"/>
              </a:ext>
            </a:extLst>
          </p:cNvPr>
          <p:cNvSpPr>
            <a:spLocks noGrp="1"/>
          </p:cNvSpPr>
          <p:nvPr>
            <p:ph type="ftr" sz="quarter" idx="19"/>
          </p:nvPr>
        </p:nvSpPr>
        <p:spPr/>
        <p:txBody>
          <a:bodyPr/>
          <a:lstStyle/>
          <a:p>
            <a:r>
              <a:rPr lang="en-US"/>
              <a:t>The Division of Labor and Social Order - Jonathan Newman - Mises University 2025</a:t>
            </a:r>
            <a:endParaRPr lang="en-US" dirty="0"/>
          </a:p>
        </p:txBody>
      </p:sp>
      <p:sp>
        <p:nvSpPr>
          <p:cNvPr id="20" name="Slide Number Placeholder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0"/>
            <a:ext cx="2743200" cy="365125"/>
          </a:xfrm>
        </p:spPr>
        <p:txBody>
          <a:bodyPr/>
          <a:lstStyle/>
          <a:p>
            <a:fld id="{A65A5C87-DF58-40C8-B092-1DE63DB4547E}" type="slidenum">
              <a:rPr lang="en-US" smtClean="0"/>
              <a:t>‹#›</a:t>
            </a:fld>
            <a:endParaRPr lang="en-US" dirty="0"/>
          </a:p>
        </p:txBody>
      </p:sp>
      <p:sp>
        <p:nvSpPr>
          <p:cNvPr id="6" name="Rectangle 5">
            <a:extLst>
              <a:ext uri="{FF2B5EF4-FFF2-40B4-BE49-F238E27FC236}">
                <a16:creationId xmlns:a16="http://schemas.microsoft.com/office/drawing/2014/main" id="{525280B1-DD77-4ADB-A6FC-71309BCB66E1}"/>
              </a:ext>
            </a:extLst>
          </p:cNvPr>
          <p:cNvSpPr/>
          <p:nvPr userDrawn="1"/>
        </p:nvSpPr>
        <p:spPr>
          <a:xfrm>
            <a:off x="7792216" y="2185416"/>
            <a:ext cx="3683187"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Picture Placeholder 14">
            <a:extLst>
              <a:ext uri="{FF2B5EF4-FFF2-40B4-BE49-F238E27FC236}">
                <a16:creationId xmlns:a16="http://schemas.microsoft.com/office/drawing/2014/main" id="{6B8374DB-2C54-426F-9768-7B838BE1F98D}"/>
              </a:ext>
            </a:extLst>
          </p:cNvPr>
          <p:cNvSpPr>
            <a:spLocks noGrp="1"/>
          </p:cNvSpPr>
          <p:nvPr>
            <p:ph type="pic" sz="quarter" idx="21"/>
          </p:nvPr>
        </p:nvSpPr>
        <p:spPr>
          <a:xfrm>
            <a:off x="3767328" y="3438144"/>
            <a:ext cx="3246120" cy="2688336"/>
          </a:xfrm>
        </p:spPr>
        <p:txBody>
          <a:bodyPr anchor="ctr"/>
          <a:lstStyle>
            <a:lvl1pPr algn="ctr">
              <a:buNone/>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A0D33A8D-B0BB-4920-AAC4-6EE9952AA556}"/>
              </a:ext>
            </a:extLst>
          </p:cNvPr>
          <p:cNvSpPr>
            <a:spLocks noGrp="1"/>
          </p:cNvSpPr>
          <p:nvPr>
            <p:ph type="body" sz="quarter" idx="22"/>
          </p:nvPr>
        </p:nvSpPr>
        <p:spPr>
          <a:xfrm>
            <a:off x="7772400" y="3099816"/>
            <a:ext cx="3721100" cy="447675"/>
          </a:xfrm>
        </p:spPr>
        <p:txBody>
          <a:bodyPr/>
          <a:lstStyle>
            <a:lvl1pPr marL="0" indent="0">
              <a:buNone/>
              <a:defRPr sz="1600"/>
            </a:lvl1pPr>
          </a:lstStyle>
          <a:p>
            <a:pPr lvl="0"/>
            <a:r>
              <a:rPr lang="en-US"/>
              <a:t>Click to edit Master text styles</a:t>
            </a:r>
          </a:p>
        </p:txBody>
      </p:sp>
      <p:sp>
        <p:nvSpPr>
          <p:cNvPr id="21" name="Text Placeholder 7">
            <a:extLst>
              <a:ext uri="{FF2B5EF4-FFF2-40B4-BE49-F238E27FC236}">
                <a16:creationId xmlns:a16="http://schemas.microsoft.com/office/drawing/2014/main" id="{FC2F80E1-DA5D-4EBA-BDBC-FFD24776ED07}"/>
              </a:ext>
            </a:extLst>
          </p:cNvPr>
          <p:cNvSpPr>
            <a:spLocks noGrp="1"/>
          </p:cNvSpPr>
          <p:nvPr>
            <p:ph type="body" sz="quarter" idx="23"/>
          </p:nvPr>
        </p:nvSpPr>
        <p:spPr>
          <a:xfrm>
            <a:off x="7772400" y="4215384"/>
            <a:ext cx="3721100" cy="447675"/>
          </a:xfrm>
        </p:spPr>
        <p:txBody>
          <a:bodyPr/>
          <a:lstStyle>
            <a:lvl1pPr marL="0" indent="0">
              <a:buNone/>
              <a:defRPr sz="1600"/>
            </a:lvl1pPr>
          </a:lstStyle>
          <a:p>
            <a:pPr lvl="0"/>
            <a:r>
              <a:rPr lang="en-US"/>
              <a:t>Click to edit Master text styles</a:t>
            </a:r>
          </a:p>
        </p:txBody>
      </p:sp>
      <p:sp>
        <p:nvSpPr>
          <p:cNvPr id="22" name="Text Placeholder 7">
            <a:extLst>
              <a:ext uri="{FF2B5EF4-FFF2-40B4-BE49-F238E27FC236}">
                <a16:creationId xmlns:a16="http://schemas.microsoft.com/office/drawing/2014/main" id="{536A3E74-5D94-4FE5-A5F8-7DA032AD48AF}"/>
              </a:ext>
            </a:extLst>
          </p:cNvPr>
          <p:cNvSpPr>
            <a:spLocks noGrp="1"/>
          </p:cNvSpPr>
          <p:nvPr>
            <p:ph type="body" sz="quarter" idx="24"/>
          </p:nvPr>
        </p:nvSpPr>
        <p:spPr>
          <a:xfrm>
            <a:off x="7772400" y="5321808"/>
            <a:ext cx="3721100" cy="447675"/>
          </a:xfrm>
        </p:spPr>
        <p:txBody>
          <a:bodyPr/>
          <a:lstStyle>
            <a:lvl1pPr marL="0" indent="0">
              <a:buNone/>
              <a:defRPr sz="1600"/>
            </a:lvl1pPr>
          </a:lstStyle>
          <a:p>
            <a:pPr lvl="0"/>
            <a:r>
              <a:rPr lang="en-US"/>
              <a:t>Click to edit Master text styles</a:t>
            </a:r>
          </a:p>
        </p:txBody>
      </p:sp>
      <p:sp>
        <p:nvSpPr>
          <p:cNvPr id="23" name="Picture Placeholder 14">
            <a:extLst>
              <a:ext uri="{FF2B5EF4-FFF2-40B4-BE49-F238E27FC236}">
                <a16:creationId xmlns:a16="http://schemas.microsoft.com/office/drawing/2014/main" id="{A36D2011-9E99-44AA-8612-4EEBAAA5D036}"/>
              </a:ext>
            </a:extLst>
          </p:cNvPr>
          <p:cNvSpPr>
            <a:spLocks noGrp="1"/>
          </p:cNvSpPr>
          <p:nvPr>
            <p:ph type="pic" sz="quarter" idx="25" hasCustomPrompt="1"/>
          </p:nvPr>
        </p:nvSpPr>
        <p:spPr>
          <a:xfrm>
            <a:off x="7772400" y="2532888"/>
            <a:ext cx="457200" cy="457200"/>
          </a:xfrm>
        </p:spPr>
        <p:txBody>
          <a:bodyPr anchor="ctr"/>
          <a:lstStyle>
            <a:lvl1pPr algn="ctr">
              <a:buNone/>
              <a:defRPr sz="900"/>
            </a:lvl1pPr>
          </a:lstStyle>
          <a:p>
            <a:r>
              <a:rPr lang="en-US" dirty="0"/>
              <a:t>Icon</a:t>
            </a:r>
          </a:p>
        </p:txBody>
      </p:sp>
      <p:sp>
        <p:nvSpPr>
          <p:cNvPr id="24" name="Picture Placeholder 14">
            <a:extLst>
              <a:ext uri="{FF2B5EF4-FFF2-40B4-BE49-F238E27FC236}">
                <a16:creationId xmlns:a16="http://schemas.microsoft.com/office/drawing/2014/main" id="{80B0958E-0709-4604-ADAF-A6137275F31B}"/>
              </a:ext>
            </a:extLst>
          </p:cNvPr>
          <p:cNvSpPr>
            <a:spLocks noGrp="1"/>
          </p:cNvSpPr>
          <p:nvPr>
            <p:ph type="pic" sz="quarter" idx="26" hasCustomPrompt="1"/>
          </p:nvPr>
        </p:nvSpPr>
        <p:spPr>
          <a:xfrm>
            <a:off x="7772400" y="3630168"/>
            <a:ext cx="457200" cy="457200"/>
          </a:xfrm>
        </p:spPr>
        <p:txBody>
          <a:bodyPr anchor="ctr"/>
          <a:lstStyle>
            <a:lvl1pPr algn="ctr">
              <a:buNone/>
              <a:defRPr sz="900"/>
            </a:lvl1pPr>
          </a:lstStyle>
          <a:p>
            <a:r>
              <a:rPr lang="en-US" dirty="0"/>
              <a:t>Icon</a:t>
            </a:r>
          </a:p>
        </p:txBody>
      </p:sp>
      <p:sp>
        <p:nvSpPr>
          <p:cNvPr id="25" name="Picture Placeholder 14">
            <a:extLst>
              <a:ext uri="{FF2B5EF4-FFF2-40B4-BE49-F238E27FC236}">
                <a16:creationId xmlns:a16="http://schemas.microsoft.com/office/drawing/2014/main" id="{F4A09204-1398-472F-B713-0AD49188773D}"/>
              </a:ext>
            </a:extLst>
          </p:cNvPr>
          <p:cNvSpPr>
            <a:spLocks noGrp="1"/>
          </p:cNvSpPr>
          <p:nvPr>
            <p:ph type="pic" sz="quarter" idx="27" hasCustomPrompt="1"/>
          </p:nvPr>
        </p:nvSpPr>
        <p:spPr>
          <a:xfrm>
            <a:off x="7772400" y="4754880"/>
            <a:ext cx="457200" cy="457200"/>
          </a:xfrm>
        </p:spPr>
        <p:txBody>
          <a:bodyPr anchor="ctr"/>
          <a:lstStyle>
            <a:lvl1pPr algn="ctr">
              <a:buNone/>
              <a:defRPr sz="900"/>
            </a:lvl1pPr>
          </a:lstStyle>
          <a:p>
            <a:r>
              <a:rPr lang="en-US" dirty="0"/>
              <a:t>Icon</a:t>
            </a:r>
          </a:p>
        </p:txBody>
      </p:sp>
    </p:spTree>
    <p:extLst>
      <p:ext uri="{BB962C8B-B14F-4D97-AF65-F5344CB8AC3E}">
        <p14:creationId xmlns:p14="http://schemas.microsoft.com/office/powerpoint/2010/main" val="3439343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userDrawn="1"/>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140099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4060377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1777224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endParaRPr lang="en-US" dirty="0"/>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4332482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0F638FE-463D-4DEA-80F0-0FBC5457C9C8}" type="datetimeFigureOut">
              <a:rPr lang="en-US" smtClean="0"/>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F6DB3-5890-4706-AF45-6D0E857D2C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26307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F638FE-463D-4DEA-80F0-0FBC5457C9C8}" type="datetimeFigureOut">
              <a:rPr lang="en-US" smtClean="0"/>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F6DB3-5890-4706-AF45-6D0E857D2CAF}" type="slidenum">
              <a:rPr lang="en-US" smtClean="0"/>
              <a:t>‹#›</a:t>
            </a:fld>
            <a:endParaRPr lang="en-US"/>
          </a:p>
        </p:txBody>
      </p:sp>
    </p:spTree>
    <p:extLst>
      <p:ext uri="{BB962C8B-B14F-4D97-AF65-F5344CB8AC3E}">
        <p14:creationId xmlns:p14="http://schemas.microsoft.com/office/powerpoint/2010/main" val="42298780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0F638FE-463D-4DEA-80F0-0FBC5457C9C8}" type="datetimeFigureOut">
              <a:rPr lang="en-US" smtClean="0"/>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F6DB3-5890-4706-AF45-6D0E857D2C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43470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0F638FE-463D-4DEA-80F0-0FBC5457C9C8}" type="datetimeFigureOut">
              <a:rPr lang="en-US" smtClean="0"/>
              <a:t>7/21/2025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BF6DB3-5890-4706-AF45-6D0E857D2CAF}" type="slidenum">
              <a:rPr lang="en-US" smtClean="0"/>
              <a:t>‹#›</a:t>
            </a:fld>
            <a:endParaRPr lang="en-US"/>
          </a:p>
        </p:txBody>
      </p:sp>
    </p:spTree>
    <p:extLst>
      <p:ext uri="{BB962C8B-B14F-4D97-AF65-F5344CB8AC3E}">
        <p14:creationId xmlns:p14="http://schemas.microsoft.com/office/powerpoint/2010/main" val="36731902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5084064" y="1078992"/>
            <a:ext cx="6272784" cy="1536192"/>
          </a:xfrm>
        </p:spPr>
        <p:txBody>
          <a:bodyPr anchor="b">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5084064" y="3355848"/>
            <a:ext cx="6272784" cy="2825496"/>
          </a:xfrm>
        </p:spPr>
        <p:txBody>
          <a:bodyPr/>
          <a:lstStyle>
            <a:lvl1pPr>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905256" y="6356350"/>
            <a:ext cx="2743200" cy="365125"/>
          </a:xfrm>
        </p:spPr>
        <p:txBody>
          <a:bodyPr/>
          <a:lstStyle/>
          <a:p>
            <a:endParaRPr lang="en-US" dirty="0"/>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a:xfrm>
            <a:off x="4041648" y="6356350"/>
            <a:ext cx="4114800" cy="365125"/>
          </a:xfrm>
        </p:spPr>
        <p:txBody>
          <a:bodyPr/>
          <a:lstStyle/>
          <a:p>
            <a:r>
              <a:rPr lang="en-US"/>
              <a:t>The Division of Labor and Social Order - Jonathan Newman - Mises University 2025</a:t>
            </a:r>
            <a:endParaRPr lang="en-US" dirty="0"/>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
        <p:nvSpPr>
          <p:cNvPr id="7" name="Rectangle 6">
            <a:extLst>
              <a:ext uri="{FF2B5EF4-FFF2-40B4-BE49-F238E27FC236}">
                <a16:creationId xmlns:a16="http://schemas.microsoft.com/office/drawing/2014/main" id="{C3EEEC07-DA87-4415-8D6B-72E1B2686535}"/>
              </a:ext>
            </a:extLst>
          </p:cNvPr>
          <p:cNvSpPr/>
          <p:nvPr userDrawn="1"/>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CC47E32-D289-4A1B-A3C7-A355CD5572E8}"/>
              </a:ext>
            </a:extLst>
          </p:cNvPr>
          <p:cNvSpPr/>
          <p:nvPr userDrawn="1"/>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457200" y="603504"/>
            <a:ext cx="4050792" cy="5577840"/>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8125875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0F638FE-463D-4DEA-80F0-0FBC5457C9C8}" type="datetimeFigureOut">
              <a:rPr lang="en-US" smtClean="0"/>
              <a:t>7/21/2025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BF6DB3-5890-4706-AF45-6D0E857D2CAF}" type="slidenum">
              <a:rPr lang="en-US" smtClean="0"/>
              <a:t>‹#›</a:t>
            </a:fld>
            <a:endParaRPr lang="en-US"/>
          </a:p>
        </p:txBody>
      </p:sp>
    </p:spTree>
    <p:extLst>
      <p:ext uri="{BB962C8B-B14F-4D97-AF65-F5344CB8AC3E}">
        <p14:creationId xmlns:p14="http://schemas.microsoft.com/office/powerpoint/2010/main" val="1362876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0F638FE-463D-4DEA-80F0-0FBC5457C9C8}" type="datetimeFigureOut">
              <a:rPr lang="en-US" smtClean="0"/>
              <a:t>7/21/2025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BF6DB3-5890-4706-AF45-6D0E857D2CAF}" type="slidenum">
              <a:rPr lang="en-US" smtClean="0"/>
              <a:t>‹#›</a:t>
            </a:fld>
            <a:endParaRPr lang="en-US"/>
          </a:p>
        </p:txBody>
      </p:sp>
    </p:spTree>
    <p:extLst>
      <p:ext uri="{BB962C8B-B14F-4D97-AF65-F5344CB8AC3E}">
        <p14:creationId xmlns:p14="http://schemas.microsoft.com/office/powerpoint/2010/main" val="34590138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0F638FE-463D-4DEA-80F0-0FBC5457C9C8}" type="datetimeFigureOut">
              <a:rPr lang="en-US" smtClean="0"/>
              <a:t>7/21/2025</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6BF6DB3-5890-4706-AF45-6D0E857D2CAF}" type="slidenum">
              <a:rPr lang="en-US" smtClean="0"/>
              <a:t>‹#›</a:t>
            </a:fld>
            <a:endParaRPr lang="en-US"/>
          </a:p>
        </p:txBody>
      </p:sp>
    </p:spTree>
    <p:extLst>
      <p:ext uri="{BB962C8B-B14F-4D97-AF65-F5344CB8AC3E}">
        <p14:creationId xmlns:p14="http://schemas.microsoft.com/office/powerpoint/2010/main" val="9664130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0F638FE-463D-4DEA-80F0-0FBC5457C9C8}" type="datetimeFigureOut">
              <a:rPr lang="en-US" smtClean="0"/>
              <a:t>7/21/2025</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6BF6DB3-5890-4706-AF45-6D0E857D2CAF}" type="slidenum">
              <a:rPr lang="en-US" smtClean="0"/>
              <a:t>‹#›</a:t>
            </a:fld>
            <a:endParaRPr lang="en-US"/>
          </a:p>
        </p:txBody>
      </p:sp>
    </p:spTree>
    <p:extLst>
      <p:ext uri="{BB962C8B-B14F-4D97-AF65-F5344CB8AC3E}">
        <p14:creationId xmlns:p14="http://schemas.microsoft.com/office/powerpoint/2010/main" val="4431144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80F638FE-463D-4DEA-80F0-0FBC5457C9C8}" type="datetimeFigureOut">
              <a:rPr lang="en-US" smtClean="0"/>
              <a:t>7/21/2025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BF6DB3-5890-4706-AF45-6D0E857D2CAF}" type="slidenum">
              <a:rPr lang="en-US" smtClean="0"/>
              <a:t>‹#›</a:t>
            </a:fld>
            <a:endParaRPr lang="en-US"/>
          </a:p>
        </p:txBody>
      </p:sp>
    </p:spTree>
    <p:extLst>
      <p:ext uri="{BB962C8B-B14F-4D97-AF65-F5344CB8AC3E}">
        <p14:creationId xmlns:p14="http://schemas.microsoft.com/office/powerpoint/2010/main" val="18995108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F638FE-463D-4DEA-80F0-0FBC5457C9C8}" type="datetimeFigureOut">
              <a:rPr lang="en-US" smtClean="0"/>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F6DB3-5890-4706-AF45-6D0E857D2CAF}" type="slidenum">
              <a:rPr lang="en-US" smtClean="0"/>
              <a:t>‹#›</a:t>
            </a:fld>
            <a:endParaRPr lang="en-US"/>
          </a:p>
        </p:txBody>
      </p:sp>
    </p:spTree>
    <p:extLst>
      <p:ext uri="{BB962C8B-B14F-4D97-AF65-F5344CB8AC3E}">
        <p14:creationId xmlns:p14="http://schemas.microsoft.com/office/powerpoint/2010/main" val="2054335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0F638FE-463D-4DEA-80F0-0FBC5457C9C8}" type="datetimeFigureOut">
              <a:rPr lang="en-US" smtClean="0"/>
              <a:t>7/21/2025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F6DB3-5890-4706-AF45-6D0E857D2CAF}" type="slidenum">
              <a:rPr lang="en-US" smtClean="0"/>
              <a:t>‹#›</a:t>
            </a:fld>
            <a:endParaRPr lang="en-US"/>
          </a:p>
        </p:txBody>
      </p:sp>
    </p:spTree>
    <p:extLst>
      <p:ext uri="{BB962C8B-B14F-4D97-AF65-F5344CB8AC3E}">
        <p14:creationId xmlns:p14="http://schemas.microsoft.com/office/powerpoint/2010/main" val="710419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612648" y="1078992"/>
            <a:ext cx="6272784" cy="1536192"/>
          </a:xfrm>
        </p:spPr>
        <p:txBody>
          <a:bodyPr anchor="b">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612648" y="3355848"/>
            <a:ext cx="6272784" cy="2825496"/>
          </a:xfrm>
        </p:spPr>
        <p:txBody>
          <a:bodyPr/>
          <a:lstStyle>
            <a:lvl1pPr marL="0" indent="0">
              <a:buNone/>
              <a:defRPr sz="1800"/>
            </a:lvl1pPr>
          </a:lstStyle>
          <a:p>
            <a:pPr lvl="0"/>
            <a:r>
              <a:rPr lang="en-US"/>
              <a:t>Click to edit Master text styles</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5605272" y="6356350"/>
            <a:ext cx="1280160" cy="365125"/>
          </a:xfrm>
        </p:spPr>
        <p:txBody>
          <a:bodyPr/>
          <a:lstStyle/>
          <a:p>
            <a:fld id="{A65A5C87-DF58-40C8-B092-1DE63DB4547E}" type="slidenum">
              <a:rPr lang="en-US" smtClean="0"/>
              <a:t>‹#›</a:t>
            </a:fld>
            <a:endParaRPr lang="en-US" dirty="0"/>
          </a:p>
        </p:txBody>
      </p:sp>
      <p:sp>
        <p:nvSpPr>
          <p:cNvPr id="7" name="Rectangle 6">
            <a:extLst>
              <a:ext uri="{FF2B5EF4-FFF2-40B4-BE49-F238E27FC236}">
                <a16:creationId xmlns:a16="http://schemas.microsoft.com/office/drawing/2014/main" id="{C3EEEC07-DA87-4415-8D6B-72E1B2686535}"/>
              </a:ext>
            </a:extLst>
          </p:cNvPr>
          <p:cNvSpPr/>
          <p:nvPr userDrawn="1"/>
        </p:nvSpPr>
        <p:spPr>
          <a:xfrm rot="5400000">
            <a:off x="850392" y="36576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7680960" y="4352544"/>
            <a:ext cx="4507992" cy="2505456"/>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7680960" y="0"/>
            <a:ext cx="4507992" cy="4123944"/>
          </a:xfrm>
        </p:spPr>
        <p:txBody>
          <a:bodyPr anchor="ctr"/>
          <a:lstStyle>
            <a:lvl1pPr algn="ctr">
              <a:buNone/>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EEFA3CC7-31ED-4E5A-87A6-AA1D8F4251FC}"/>
              </a:ext>
            </a:extLst>
          </p:cNvPr>
          <p:cNvSpPr/>
          <p:nvPr userDrawn="1"/>
        </p:nvSpPr>
        <p:spPr>
          <a:xfrm>
            <a:off x="621792"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78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541A812-4D3F-4D65-BA64-BA64E37F2C1D}"/>
              </a:ext>
            </a:extLst>
          </p:cNvPr>
          <p:cNvSpPr/>
          <p:nvPr userDrawn="1"/>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1078992" y="1938528"/>
            <a:ext cx="7013448" cy="2990088"/>
          </a:xfrm>
        </p:spPr>
        <p:txBody>
          <a:bodyPr anchor="ctr">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613648" y="1938528"/>
            <a:ext cx="2688336" cy="2990088"/>
          </a:xfrm>
          <a:solidFill>
            <a:schemeClr val="accent1"/>
          </a:solidFill>
        </p:spPr>
        <p:txBody>
          <a:bodyPr anchor="ct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5716BBE9-8A9C-450B-A235-677945C7ED44}"/>
              </a:ext>
            </a:extLst>
          </p:cNvPr>
          <p:cNvSpPr/>
          <p:nvPr userDrawn="1"/>
        </p:nvSpPr>
        <p:spPr>
          <a:xfrm>
            <a:off x="609084" y="2965074"/>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855E7BF-3629-4C02-98DF-CFC1C93CE036}"/>
              </a:ext>
            </a:extLst>
          </p:cNvPr>
          <p:cNvSpPr/>
          <p:nvPr userDrawn="1"/>
        </p:nvSpPr>
        <p:spPr>
          <a:xfrm rot="5400000">
            <a:off x="7360539" y="3424428"/>
            <a:ext cx="210312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540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01852" y="6356350"/>
            <a:ext cx="2743200" cy="365125"/>
          </a:xfrm>
        </p:spPr>
        <p:txBody>
          <a:bodyPr/>
          <a:lstStyle/>
          <a:p>
            <a:endParaRPr lang="en-US" dirty="0"/>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3393869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ctr">
            <a:normAutofit/>
          </a:bodyPr>
          <a:lstStyle>
            <a:lvl1pPr algn="ctr">
              <a:defRPr sz="4800"/>
            </a:lvl1pPr>
          </a:lstStyle>
          <a:p>
            <a:r>
              <a:rPr lang="en-US"/>
              <a:t>Click to edit Master title style</a:t>
            </a:r>
            <a:endParaRPr lang="en-US" dirty="0"/>
          </a:p>
        </p:txBody>
      </p:sp>
      <p:sp useBgFill="1">
        <p:nvSpPr>
          <p:cNvPr id="4" name="Rectangle 3">
            <a:extLst>
              <a:ext uri="{FF2B5EF4-FFF2-40B4-BE49-F238E27FC236}">
                <a16:creationId xmlns:a16="http://schemas.microsoft.com/office/drawing/2014/main" id="{673635DF-99E4-4A0C-A272-D9FF87695DE7}"/>
              </a:ext>
            </a:extLst>
          </p:cNvPr>
          <p:cNvSpPr/>
          <p:nvPr userDrawn="1"/>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590C76F-6331-4485-AA5B-D61483481F68}"/>
              </a:ext>
            </a:extLst>
          </p:cNvPr>
          <p:cNvSpPr/>
          <p:nvPr userDrawn="1"/>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a:solidFill>
            <a:schemeClr val="accent1"/>
          </a:solidFill>
        </p:spPr>
        <p:txBody>
          <a:bodyPr anchor="ct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Date Placeholder 5">
            <a:extLst>
              <a:ext uri="{FF2B5EF4-FFF2-40B4-BE49-F238E27FC236}">
                <a16:creationId xmlns:a16="http://schemas.microsoft.com/office/drawing/2014/main" id="{ECB2BA4C-9ADA-41DB-B758-9E3CFECDF528}"/>
              </a:ext>
            </a:extLst>
          </p:cNvPr>
          <p:cNvSpPr>
            <a:spLocks noGrp="1"/>
          </p:cNvSpPr>
          <p:nvPr>
            <p:ph type="dt" sz="half" idx="10"/>
          </p:nvPr>
        </p:nvSpPr>
        <p:spPr>
          <a:xfrm>
            <a:off x="905256" y="6356350"/>
            <a:ext cx="2743200" cy="365125"/>
          </a:xfrm>
        </p:spPr>
        <p:txBody>
          <a:bodyPr/>
          <a:lstStyle/>
          <a:p>
            <a:endParaRPr lang="en-US" dirty="0"/>
          </a:p>
        </p:txBody>
      </p:sp>
      <p:sp>
        <p:nvSpPr>
          <p:cNvPr id="10" name="Footer Placeholder 9">
            <a:extLst>
              <a:ext uri="{FF2B5EF4-FFF2-40B4-BE49-F238E27FC236}">
                <a16:creationId xmlns:a16="http://schemas.microsoft.com/office/drawing/2014/main" id="{20957ADB-410A-48BE-AA95-3A708314B02A}"/>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11" name="Slide Number Placeholder 10">
            <a:extLst>
              <a:ext uri="{FF2B5EF4-FFF2-40B4-BE49-F238E27FC236}">
                <a16:creationId xmlns:a16="http://schemas.microsoft.com/office/drawing/2014/main" id="{5112591B-8032-4FDF-9B26-8F505642C5C2}"/>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4244522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2F4163-FF9F-453F-99BB-82B8FDB0A1F9}"/>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hasCustomPrompt="1"/>
          </p:nvPr>
        </p:nvSpPr>
        <p:spPr>
          <a:xfrm>
            <a:off x="5422392" y="2798064"/>
            <a:ext cx="1463040" cy="1481328"/>
          </a:xfrm>
        </p:spPr>
        <p:txBody>
          <a:bodyPr anchor="ctr"/>
          <a:lstStyle>
            <a:lvl1pPr algn="ctr">
              <a:buNone/>
              <a:defRPr/>
            </a:lvl1pPr>
          </a:lstStyle>
          <a:p>
            <a:r>
              <a:rPr lang="en-US" dirty="0"/>
              <a:t>Picture</a:t>
            </a:r>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hasCustomPrompt="1"/>
          </p:nvPr>
        </p:nvSpPr>
        <p:spPr>
          <a:xfrm>
            <a:off x="576072" y="2798064"/>
            <a:ext cx="1463040" cy="1481328"/>
          </a:xfrm>
        </p:spPr>
        <p:txBody>
          <a:bodyPr anchor="ctr"/>
          <a:lstStyle>
            <a:lvl1pPr algn="ctr">
              <a:buNone/>
              <a:defRPr/>
            </a:lvl1pPr>
          </a:lstStyle>
          <a:p>
            <a:r>
              <a:rPr lang="en-US" dirty="0"/>
              <a:t>Picture</a:t>
            </a:r>
          </a:p>
        </p:txBody>
      </p:sp>
      <p:sp>
        <p:nvSpPr>
          <p:cNvPr id="16" name="Picture Placeholder 14">
            <a:extLst>
              <a:ext uri="{FF2B5EF4-FFF2-40B4-BE49-F238E27FC236}">
                <a16:creationId xmlns:a16="http://schemas.microsoft.com/office/drawing/2014/main" id="{6B8374DB-2C54-426F-9768-7B838BE1F98D}"/>
              </a:ext>
            </a:extLst>
          </p:cNvPr>
          <p:cNvSpPr>
            <a:spLocks noGrp="1"/>
          </p:cNvSpPr>
          <p:nvPr>
            <p:ph type="pic" sz="quarter" idx="21" hasCustomPrompt="1"/>
          </p:nvPr>
        </p:nvSpPr>
        <p:spPr>
          <a:xfrm>
            <a:off x="7845552" y="2798064"/>
            <a:ext cx="1463040" cy="1481328"/>
          </a:xfrm>
        </p:spPr>
        <p:txBody>
          <a:bodyPr anchor="ctr"/>
          <a:lstStyle>
            <a:lvl1pPr algn="ctr">
              <a:buNone/>
              <a:defRPr/>
            </a:lvl1pPr>
          </a:lstStyle>
          <a:p>
            <a:r>
              <a:rPr lang="en-US" dirty="0"/>
              <a:t>Picture</a:t>
            </a:r>
          </a:p>
        </p:txBody>
      </p:sp>
      <p:sp>
        <p:nvSpPr>
          <p:cNvPr id="27" name="Rectangle 26">
            <a:extLst>
              <a:ext uri="{FF2B5EF4-FFF2-40B4-BE49-F238E27FC236}">
                <a16:creationId xmlns:a16="http://schemas.microsoft.com/office/drawing/2014/main" id="{76763C05-47FB-4725-A20D-066889246220}"/>
              </a:ext>
            </a:extLst>
          </p:cNvPr>
          <p:cNvSpPr/>
          <p:nvPr userDrawn="1"/>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itle 1">
            <a:extLst>
              <a:ext uri="{FF2B5EF4-FFF2-40B4-BE49-F238E27FC236}">
                <a16:creationId xmlns:a16="http://schemas.microsoft.com/office/drawing/2014/main" id="{9EDC39EC-C00D-4DE8-8828-E0E5AD579F19}"/>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2" name="Picture Placeholder 14">
            <a:extLst>
              <a:ext uri="{FF2B5EF4-FFF2-40B4-BE49-F238E27FC236}">
                <a16:creationId xmlns:a16="http://schemas.microsoft.com/office/drawing/2014/main" id="{AC393A50-B0FA-44B0-850A-6E748DECA20A}"/>
              </a:ext>
            </a:extLst>
          </p:cNvPr>
          <p:cNvSpPr>
            <a:spLocks noGrp="1"/>
          </p:cNvSpPr>
          <p:nvPr>
            <p:ph type="pic" sz="quarter" idx="28" hasCustomPrompt="1"/>
          </p:nvPr>
        </p:nvSpPr>
        <p:spPr>
          <a:xfrm>
            <a:off x="2999232" y="2798064"/>
            <a:ext cx="1463040" cy="1481328"/>
          </a:xfrm>
        </p:spPr>
        <p:txBody>
          <a:bodyPr anchor="ctr"/>
          <a:lstStyle>
            <a:lvl1pPr algn="ctr">
              <a:buNone/>
              <a:defRPr/>
            </a:lvl1pPr>
          </a:lstStyle>
          <a:p>
            <a:r>
              <a:rPr lang="en-US" dirty="0"/>
              <a:t>Picture</a:t>
            </a:r>
          </a:p>
        </p:txBody>
      </p:sp>
      <p:sp>
        <p:nvSpPr>
          <p:cNvPr id="33" name="Picture Placeholder 14">
            <a:extLst>
              <a:ext uri="{FF2B5EF4-FFF2-40B4-BE49-F238E27FC236}">
                <a16:creationId xmlns:a16="http://schemas.microsoft.com/office/drawing/2014/main" id="{C19D18E3-AE27-4902-A5E1-1E388C8CA886}"/>
              </a:ext>
            </a:extLst>
          </p:cNvPr>
          <p:cNvSpPr>
            <a:spLocks noGrp="1"/>
          </p:cNvSpPr>
          <p:nvPr>
            <p:ph type="pic" sz="quarter" idx="29" hasCustomPrompt="1"/>
          </p:nvPr>
        </p:nvSpPr>
        <p:spPr>
          <a:xfrm>
            <a:off x="10268712" y="2798064"/>
            <a:ext cx="1463040" cy="1481328"/>
          </a:xfrm>
        </p:spPr>
        <p:txBody>
          <a:bodyPr anchor="ctr"/>
          <a:lstStyle>
            <a:lvl1pPr algn="ctr">
              <a:buNone/>
              <a:defRPr/>
            </a:lvl1pPr>
          </a:lstStyle>
          <a:p>
            <a:r>
              <a:rPr lang="en-US" dirty="0"/>
              <a:t>Picture</a:t>
            </a:r>
          </a:p>
        </p:txBody>
      </p:sp>
      <p:sp>
        <p:nvSpPr>
          <p:cNvPr id="11" name="Date Placeholder 10">
            <a:extLst>
              <a:ext uri="{FF2B5EF4-FFF2-40B4-BE49-F238E27FC236}">
                <a16:creationId xmlns:a16="http://schemas.microsoft.com/office/drawing/2014/main" id="{C4A1E4D4-19E0-496B-BBAF-99A720781C00}"/>
              </a:ext>
            </a:extLst>
          </p:cNvPr>
          <p:cNvSpPr>
            <a:spLocks noGrp="1"/>
          </p:cNvSpPr>
          <p:nvPr>
            <p:ph type="dt" sz="half" idx="32"/>
          </p:nvPr>
        </p:nvSpPr>
        <p:spPr>
          <a:xfrm>
            <a:off x="905256" y="6356350"/>
            <a:ext cx="2743200" cy="365125"/>
          </a:xfrm>
        </p:spPr>
        <p:txBody>
          <a:bodyPr/>
          <a:lstStyle/>
          <a:p>
            <a:endParaRPr lang="en-US" dirty="0"/>
          </a:p>
        </p:txBody>
      </p:sp>
      <p:sp>
        <p:nvSpPr>
          <p:cNvPr id="12" name="Footer Placeholder 11">
            <a:extLst>
              <a:ext uri="{FF2B5EF4-FFF2-40B4-BE49-F238E27FC236}">
                <a16:creationId xmlns:a16="http://schemas.microsoft.com/office/drawing/2014/main" id="{D0281C10-EAAA-4F45-8CC9-87F9F9116C21}"/>
              </a:ext>
            </a:extLst>
          </p:cNvPr>
          <p:cNvSpPr>
            <a:spLocks noGrp="1"/>
          </p:cNvSpPr>
          <p:nvPr>
            <p:ph type="ftr" sz="quarter" idx="33"/>
          </p:nvPr>
        </p:nvSpPr>
        <p:spPr/>
        <p:txBody>
          <a:bodyPr/>
          <a:lstStyle/>
          <a:p>
            <a:r>
              <a:rPr lang="en-US"/>
              <a:t>The Division of Labor and Social Order - Jonathan Newman - Mises University 2025</a:t>
            </a:r>
            <a:endParaRPr lang="en-US" dirty="0"/>
          </a:p>
        </p:txBody>
      </p:sp>
      <p:sp>
        <p:nvSpPr>
          <p:cNvPr id="13" name="Slide Number Placeholder 12">
            <a:extLst>
              <a:ext uri="{FF2B5EF4-FFF2-40B4-BE49-F238E27FC236}">
                <a16:creationId xmlns:a16="http://schemas.microsoft.com/office/drawing/2014/main" id="{389175D6-43FD-42A2-8595-893FC3BFCDF6}"/>
              </a:ext>
            </a:extLst>
          </p:cNvPr>
          <p:cNvSpPr>
            <a:spLocks noGrp="1"/>
          </p:cNvSpPr>
          <p:nvPr>
            <p:ph type="sldNum" sz="quarter" idx="34"/>
          </p:nvPr>
        </p:nvSpPr>
        <p:spPr/>
        <p:txBody>
          <a:bodyPr/>
          <a:lstStyle/>
          <a:p>
            <a:fld id="{A65A5C87-DF58-40C8-B092-1DE63DB4547E}" type="slidenum">
              <a:rPr lang="en-US" smtClean="0"/>
              <a:t>‹#›</a:t>
            </a:fld>
            <a:endParaRPr lang="en-US" dirty="0"/>
          </a:p>
        </p:txBody>
      </p:sp>
      <p:sp>
        <p:nvSpPr>
          <p:cNvPr id="37" name="Text Placeholder 35">
            <a:extLst>
              <a:ext uri="{FF2B5EF4-FFF2-40B4-BE49-F238E27FC236}">
                <a16:creationId xmlns:a16="http://schemas.microsoft.com/office/drawing/2014/main" id="{28F74B10-F76D-4BBB-A284-01D5A0DF8BCB}"/>
              </a:ext>
            </a:extLst>
          </p:cNvPr>
          <p:cNvSpPr>
            <a:spLocks noGrp="1"/>
          </p:cNvSpPr>
          <p:nvPr>
            <p:ph type="body" sz="quarter" idx="36" hasCustomPrompt="1"/>
          </p:nvPr>
        </p:nvSpPr>
        <p:spPr>
          <a:xfrm>
            <a:off x="5431536"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38" name="Text Placeholder 35">
            <a:extLst>
              <a:ext uri="{FF2B5EF4-FFF2-40B4-BE49-F238E27FC236}">
                <a16:creationId xmlns:a16="http://schemas.microsoft.com/office/drawing/2014/main" id="{BD245DC2-6D7B-4AEE-B8EE-0D0E473AFFF5}"/>
              </a:ext>
            </a:extLst>
          </p:cNvPr>
          <p:cNvSpPr>
            <a:spLocks noGrp="1"/>
          </p:cNvSpPr>
          <p:nvPr>
            <p:ph type="body" sz="quarter" idx="37" hasCustomPrompt="1"/>
          </p:nvPr>
        </p:nvSpPr>
        <p:spPr>
          <a:xfrm>
            <a:off x="7845552"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39" name="Text Placeholder 35">
            <a:extLst>
              <a:ext uri="{FF2B5EF4-FFF2-40B4-BE49-F238E27FC236}">
                <a16:creationId xmlns:a16="http://schemas.microsoft.com/office/drawing/2014/main" id="{28069EAF-8C82-49CC-8A38-2ACAD26F7DE9}"/>
              </a:ext>
            </a:extLst>
          </p:cNvPr>
          <p:cNvSpPr>
            <a:spLocks noGrp="1"/>
          </p:cNvSpPr>
          <p:nvPr>
            <p:ph type="body" sz="quarter" idx="38" hasCustomPrompt="1"/>
          </p:nvPr>
        </p:nvSpPr>
        <p:spPr>
          <a:xfrm>
            <a:off x="10268712"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40" name="Text Placeholder 35">
            <a:extLst>
              <a:ext uri="{FF2B5EF4-FFF2-40B4-BE49-F238E27FC236}">
                <a16:creationId xmlns:a16="http://schemas.microsoft.com/office/drawing/2014/main" id="{DAA3B1CD-59B3-4B73-B91A-88CED1D8FDD6}"/>
              </a:ext>
            </a:extLst>
          </p:cNvPr>
          <p:cNvSpPr>
            <a:spLocks noGrp="1"/>
          </p:cNvSpPr>
          <p:nvPr>
            <p:ph type="body" sz="quarter" idx="39" hasCustomPrompt="1"/>
          </p:nvPr>
        </p:nvSpPr>
        <p:spPr>
          <a:xfrm>
            <a:off x="594360"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41" name="Text Placeholder 35">
            <a:extLst>
              <a:ext uri="{FF2B5EF4-FFF2-40B4-BE49-F238E27FC236}">
                <a16:creationId xmlns:a16="http://schemas.microsoft.com/office/drawing/2014/main" id="{C1FED6B0-DEB7-46E3-8038-FE6788AC24A9}"/>
              </a:ext>
            </a:extLst>
          </p:cNvPr>
          <p:cNvSpPr>
            <a:spLocks noGrp="1"/>
          </p:cNvSpPr>
          <p:nvPr>
            <p:ph type="body" sz="quarter" idx="35" hasCustomPrompt="1"/>
          </p:nvPr>
        </p:nvSpPr>
        <p:spPr>
          <a:xfrm>
            <a:off x="3008376"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Tree>
    <p:extLst>
      <p:ext uri="{BB962C8B-B14F-4D97-AF65-F5344CB8AC3E}">
        <p14:creationId xmlns:p14="http://schemas.microsoft.com/office/powerpoint/2010/main" val="431511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905256" y="6356350"/>
            <a:ext cx="2743200" cy="365125"/>
          </a:xfrm>
        </p:spPr>
        <p:txBody>
          <a:bodyPr/>
          <a:lstStyle/>
          <a:p>
            <a:endParaRPr lang="en-US" dirty="0"/>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1606934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57607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576072" y="3203688"/>
            <a:ext cx="3291840" cy="2968512"/>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450799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4507992" y="3203687"/>
            <a:ext cx="329184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905256" y="6356350"/>
            <a:ext cx="2743200" cy="365125"/>
          </a:xfrm>
        </p:spPr>
        <p:txBody>
          <a:bodyPr/>
          <a:lstStyle/>
          <a:p>
            <a:endParaRPr lang="en-US" dirty="0"/>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
        <p:nvSpPr>
          <p:cNvPr id="14" name="Text Placeholder 4">
            <a:extLst>
              <a:ext uri="{FF2B5EF4-FFF2-40B4-BE49-F238E27FC236}">
                <a16:creationId xmlns:a16="http://schemas.microsoft.com/office/drawing/2014/main" id="{CE04853A-B5A7-418B-B49F-E718136614E0}"/>
              </a:ext>
            </a:extLst>
          </p:cNvPr>
          <p:cNvSpPr>
            <a:spLocks noGrp="1"/>
          </p:cNvSpPr>
          <p:nvPr>
            <p:ph type="body" sz="quarter" idx="13"/>
          </p:nvPr>
        </p:nvSpPr>
        <p:spPr>
          <a:xfrm>
            <a:off x="843991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D08E5547-BBB9-4D87-A012-6BC6B1330861}"/>
              </a:ext>
            </a:extLst>
          </p:cNvPr>
          <p:cNvSpPr>
            <a:spLocks noGrp="1"/>
          </p:cNvSpPr>
          <p:nvPr>
            <p:ph sz="quarter" idx="14"/>
          </p:nvPr>
        </p:nvSpPr>
        <p:spPr>
          <a:xfrm>
            <a:off x="8439912" y="3203687"/>
            <a:ext cx="329184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261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The Division of Labor and Social Order - Jonathan Newman - Mises University 2025</a:t>
            </a:r>
            <a:endParaRPr lang="en-US" dirty="0"/>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A5C87-DF58-40C8-B092-1DE63DB4547E}" type="slidenum">
              <a:rPr lang="en-US" smtClean="0"/>
              <a:t>‹#›</a:t>
            </a:fld>
            <a:endParaRPr lang="en-US" dirty="0"/>
          </a:p>
        </p:txBody>
      </p:sp>
    </p:spTree>
    <p:extLst>
      <p:ext uri="{BB962C8B-B14F-4D97-AF65-F5344CB8AC3E}">
        <p14:creationId xmlns:p14="http://schemas.microsoft.com/office/powerpoint/2010/main" val="1785134420"/>
      </p:ext>
    </p:extLst>
  </p:cSld>
  <p:clrMap bg1="lt1" tx1="dk1" bg2="lt2" tx2="dk2" accent1="accent1" accent2="accent2" accent3="accent3" accent4="accent4" accent5="accent5" accent6="accent6" hlink="hlink" folHlink="folHlink"/>
  <p:sldLayoutIdLst>
    <p:sldLayoutId id="2147483721" r:id="rId1"/>
    <p:sldLayoutId id="2147483730" r:id="rId2"/>
    <p:sldLayoutId id="2147483731" r:id="rId3"/>
    <p:sldLayoutId id="2147483723" r:id="rId4"/>
    <p:sldLayoutId id="2147483722" r:id="rId5"/>
    <p:sldLayoutId id="2147483732" r:id="rId6"/>
    <p:sldLayoutId id="2147483736" r:id="rId7"/>
    <p:sldLayoutId id="2147483725" r:id="rId8"/>
    <p:sldLayoutId id="2147483733" r:id="rId9"/>
    <p:sldLayoutId id="2147483734" r:id="rId10"/>
    <p:sldLayoutId id="2147483735" r:id="rId11"/>
    <p:sldLayoutId id="2147483726" r:id="rId12"/>
    <p:sldLayoutId id="2147483727" r:id="rId13"/>
    <p:sldLayoutId id="2147483728" r:id="rId14"/>
    <p:sldLayoutId id="2147483729" r:id="rId15"/>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0F638FE-463D-4DEA-80F0-0FBC5457C9C8}" type="datetimeFigureOut">
              <a:rPr lang="en-US" smtClean="0"/>
              <a:t>7/21/2025</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6BF6DB3-5890-4706-AF45-6D0E857D2CA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545915"/>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sv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4" Type="http://schemas.openxmlformats.org/officeDocument/2006/relationships/image" Target="../media/image12.sv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8.xml"/><Relationship Id="rId5" Type="http://schemas.microsoft.com/office/2007/relationships/hdphoto" Target="../media/hdphoto5.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9D20-B4BB-42AA-8DDD-68CC9F1D95DB}"/>
              </a:ext>
            </a:extLst>
          </p:cNvPr>
          <p:cNvSpPr>
            <a:spLocks noGrp="1"/>
          </p:cNvSpPr>
          <p:nvPr>
            <p:ph type="ctrTitle"/>
          </p:nvPr>
        </p:nvSpPr>
        <p:spPr/>
        <p:txBody>
          <a:bodyPr/>
          <a:lstStyle/>
          <a:p>
            <a:r>
              <a:rPr lang="en-US" dirty="0"/>
              <a:t>The Division of Labor and Social Order</a:t>
            </a:r>
          </a:p>
        </p:txBody>
      </p:sp>
      <p:sp>
        <p:nvSpPr>
          <p:cNvPr id="3" name="Subtitle 2">
            <a:extLst>
              <a:ext uri="{FF2B5EF4-FFF2-40B4-BE49-F238E27FC236}">
                <a16:creationId xmlns:a16="http://schemas.microsoft.com/office/drawing/2014/main" id="{ED9E8FDB-60EE-45AE-BB89-9A561A61C2AC}"/>
              </a:ext>
            </a:extLst>
          </p:cNvPr>
          <p:cNvSpPr>
            <a:spLocks noGrp="1"/>
          </p:cNvSpPr>
          <p:nvPr>
            <p:ph type="subTitle" idx="1"/>
          </p:nvPr>
        </p:nvSpPr>
        <p:spPr/>
        <p:txBody>
          <a:bodyPr/>
          <a:lstStyle/>
          <a:p>
            <a:r>
              <a:rPr lang="en-US" dirty="0"/>
              <a:t>Jonathan Newman</a:t>
            </a:r>
          </a:p>
        </p:txBody>
      </p:sp>
    </p:spTree>
    <p:extLst>
      <p:ext uri="{BB962C8B-B14F-4D97-AF65-F5344CB8AC3E}">
        <p14:creationId xmlns:p14="http://schemas.microsoft.com/office/powerpoint/2010/main" val="183373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663333" y="3075739"/>
            <a:ext cx="2551295" cy="62801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153890" y="3205079"/>
            <a:ext cx="1570183" cy="369332"/>
          </a:xfrm>
          <a:prstGeom prst="rect">
            <a:avLst/>
          </a:prstGeom>
          <a:noFill/>
        </p:spPr>
        <p:txBody>
          <a:bodyPr wrap="square" rtlCol="0">
            <a:spAutoFit/>
          </a:bodyPr>
          <a:lstStyle/>
          <a:p>
            <a:r>
              <a:rPr lang="en-US" dirty="0"/>
              <a:t>Ham Sandwich</a:t>
            </a:r>
          </a:p>
        </p:txBody>
      </p:sp>
      <p:cxnSp>
        <p:nvCxnSpPr>
          <p:cNvPr id="7" name="Straight Connector 6"/>
          <p:cNvCxnSpPr>
            <a:endCxn id="4" idx="1"/>
          </p:cNvCxnSpPr>
          <p:nvPr/>
        </p:nvCxnSpPr>
        <p:spPr>
          <a:xfrm>
            <a:off x="4414982" y="2392218"/>
            <a:ext cx="621980" cy="775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4" idx="0"/>
          </p:cNvCxnSpPr>
          <p:nvPr/>
        </p:nvCxnSpPr>
        <p:spPr>
          <a:xfrm>
            <a:off x="5938980" y="2392218"/>
            <a:ext cx="1" cy="6835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938980" y="3703750"/>
            <a:ext cx="1" cy="6835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4" idx="5"/>
          </p:cNvCxnSpPr>
          <p:nvPr/>
        </p:nvCxnSpPr>
        <p:spPr>
          <a:xfrm>
            <a:off x="6840999" y="3611780"/>
            <a:ext cx="505054" cy="775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4" idx="3"/>
          </p:cNvCxnSpPr>
          <p:nvPr/>
        </p:nvCxnSpPr>
        <p:spPr>
          <a:xfrm flipH="1">
            <a:off x="4414982" y="3611780"/>
            <a:ext cx="621980" cy="6831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4" idx="7"/>
          </p:cNvCxnSpPr>
          <p:nvPr/>
        </p:nvCxnSpPr>
        <p:spPr>
          <a:xfrm flipH="1">
            <a:off x="6840999" y="2484580"/>
            <a:ext cx="505054" cy="6831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4" idx="6"/>
          </p:cNvCxnSpPr>
          <p:nvPr/>
        </p:nvCxnSpPr>
        <p:spPr>
          <a:xfrm flipH="1">
            <a:off x="7214628" y="3389744"/>
            <a:ext cx="103344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629890" y="3389744"/>
            <a:ext cx="1033443" cy="1"/>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965444" y="2022886"/>
            <a:ext cx="697890" cy="369332"/>
          </a:xfrm>
          <a:prstGeom prst="rect">
            <a:avLst/>
          </a:prstGeom>
          <a:noFill/>
        </p:spPr>
        <p:txBody>
          <a:bodyPr wrap="square" rtlCol="0">
            <a:spAutoFit/>
          </a:bodyPr>
          <a:lstStyle/>
          <a:p>
            <a:r>
              <a:rPr lang="en-US" dirty="0"/>
              <a:t>Ham</a:t>
            </a:r>
          </a:p>
        </p:txBody>
      </p:sp>
      <p:sp>
        <p:nvSpPr>
          <p:cNvPr id="25" name="TextBox 24"/>
          <p:cNvSpPr txBox="1"/>
          <p:nvPr/>
        </p:nvSpPr>
        <p:spPr>
          <a:xfrm>
            <a:off x="5598240" y="2022886"/>
            <a:ext cx="959577" cy="369332"/>
          </a:xfrm>
          <a:prstGeom prst="rect">
            <a:avLst/>
          </a:prstGeom>
          <a:noFill/>
        </p:spPr>
        <p:txBody>
          <a:bodyPr wrap="square" rtlCol="0">
            <a:spAutoFit/>
          </a:bodyPr>
          <a:lstStyle/>
          <a:p>
            <a:r>
              <a:rPr lang="en-US" dirty="0"/>
              <a:t>Bread</a:t>
            </a:r>
          </a:p>
        </p:txBody>
      </p:sp>
      <p:sp>
        <p:nvSpPr>
          <p:cNvPr id="26" name="TextBox 25"/>
          <p:cNvSpPr txBox="1"/>
          <p:nvPr/>
        </p:nvSpPr>
        <p:spPr>
          <a:xfrm>
            <a:off x="7121011" y="2115248"/>
            <a:ext cx="959577" cy="369332"/>
          </a:xfrm>
          <a:prstGeom prst="rect">
            <a:avLst/>
          </a:prstGeom>
          <a:noFill/>
        </p:spPr>
        <p:txBody>
          <a:bodyPr wrap="square" rtlCol="0">
            <a:spAutoFit/>
          </a:bodyPr>
          <a:lstStyle/>
          <a:p>
            <a:r>
              <a:rPr lang="en-US" dirty="0"/>
              <a:t>Lettuce</a:t>
            </a:r>
          </a:p>
        </p:txBody>
      </p:sp>
      <p:sp>
        <p:nvSpPr>
          <p:cNvPr id="27" name="TextBox 26"/>
          <p:cNvSpPr txBox="1"/>
          <p:nvPr/>
        </p:nvSpPr>
        <p:spPr>
          <a:xfrm>
            <a:off x="8248071" y="3186484"/>
            <a:ext cx="959577" cy="369332"/>
          </a:xfrm>
          <a:prstGeom prst="rect">
            <a:avLst/>
          </a:prstGeom>
          <a:noFill/>
        </p:spPr>
        <p:txBody>
          <a:bodyPr wrap="square" rtlCol="0">
            <a:spAutoFit/>
          </a:bodyPr>
          <a:lstStyle/>
          <a:p>
            <a:r>
              <a:rPr lang="en-US" dirty="0"/>
              <a:t>Tomato</a:t>
            </a:r>
          </a:p>
        </p:txBody>
      </p:sp>
      <p:sp>
        <p:nvSpPr>
          <p:cNvPr id="28" name="TextBox 27"/>
          <p:cNvSpPr txBox="1"/>
          <p:nvPr/>
        </p:nvSpPr>
        <p:spPr>
          <a:xfrm>
            <a:off x="5622903" y="4387271"/>
            <a:ext cx="959577" cy="369332"/>
          </a:xfrm>
          <a:prstGeom prst="rect">
            <a:avLst/>
          </a:prstGeom>
          <a:noFill/>
        </p:spPr>
        <p:txBody>
          <a:bodyPr wrap="square" rtlCol="0">
            <a:spAutoFit/>
          </a:bodyPr>
          <a:lstStyle/>
          <a:p>
            <a:r>
              <a:rPr lang="en-US" dirty="0"/>
              <a:t>Plate</a:t>
            </a:r>
          </a:p>
        </p:txBody>
      </p:sp>
      <p:sp>
        <p:nvSpPr>
          <p:cNvPr id="29" name="TextBox 28"/>
          <p:cNvSpPr txBox="1"/>
          <p:nvPr/>
        </p:nvSpPr>
        <p:spPr>
          <a:xfrm>
            <a:off x="7093526" y="4387271"/>
            <a:ext cx="959577" cy="369332"/>
          </a:xfrm>
          <a:prstGeom prst="rect">
            <a:avLst/>
          </a:prstGeom>
          <a:noFill/>
        </p:spPr>
        <p:txBody>
          <a:bodyPr wrap="square" rtlCol="0">
            <a:spAutoFit/>
          </a:bodyPr>
          <a:lstStyle/>
          <a:p>
            <a:r>
              <a:rPr lang="en-US" dirty="0"/>
              <a:t>Mayo</a:t>
            </a:r>
          </a:p>
        </p:txBody>
      </p:sp>
      <p:sp>
        <p:nvSpPr>
          <p:cNvPr id="30" name="TextBox 29"/>
          <p:cNvSpPr txBox="1"/>
          <p:nvPr/>
        </p:nvSpPr>
        <p:spPr>
          <a:xfrm>
            <a:off x="3956206" y="4294909"/>
            <a:ext cx="959577" cy="369332"/>
          </a:xfrm>
          <a:prstGeom prst="rect">
            <a:avLst/>
          </a:prstGeom>
          <a:noFill/>
        </p:spPr>
        <p:txBody>
          <a:bodyPr wrap="square" rtlCol="0">
            <a:spAutoFit/>
          </a:bodyPr>
          <a:lstStyle/>
          <a:p>
            <a:r>
              <a:rPr lang="en-US" dirty="0"/>
              <a:t>Land</a:t>
            </a:r>
          </a:p>
        </p:txBody>
      </p:sp>
      <p:sp>
        <p:nvSpPr>
          <p:cNvPr id="31" name="TextBox 30"/>
          <p:cNvSpPr txBox="1"/>
          <p:nvPr/>
        </p:nvSpPr>
        <p:spPr>
          <a:xfrm>
            <a:off x="2942771" y="3205109"/>
            <a:ext cx="959577" cy="369332"/>
          </a:xfrm>
          <a:prstGeom prst="rect">
            <a:avLst/>
          </a:prstGeom>
          <a:noFill/>
        </p:spPr>
        <p:txBody>
          <a:bodyPr wrap="square" rtlCol="0">
            <a:spAutoFit/>
          </a:bodyPr>
          <a:lstStyle/>
          <a:p>
            <a:r>
              <a:rPr lang="en-US" dirty="0"/>
              <a:t>Labor</a:t>
            </a:r>
          </a:p>
        </p:txBody>
      </p:sp>
      <p:cxnSp>
        <p:nvCxnSpPr>
          <p:cNvPr id="33" name="Straight Connector 32"/>
          <p:cNvCxnSpPr/>
          <p:nvPr/>
        </p:nvCxnSpPr>
        <p:spPr>
          <a:xfrm flipH="1">
            <a:off x="5153890" y="3703750"/>
            <a:ext cx="378692" cy="1052853"/>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463701" y="4738980"/>
            <a:ext cx="1414739" cy="369332"/>
          </a:xfrm>
          <a:prstGeom prst="rect">
            <a:avLst/>
          </a:prstGeom>
          <a:noFill/>
        </p:spPr>
        <p:txBody>
          <a:bodyPr wrap="square" rtlCol="0">
            <a:spAutoFit/>
          </a:bodyPr>
          <a:lstStyle/>
          <a:p>
            <a:r>
              <a:rPr lang="en-US" dirty="0"/>
              <a:t>Table/chairs</a:t>
            </a:r>
          </a:p>
        </p:txBody>
      </p:sp>
      <p:cxnSp>
        <p:nvCxnSpPr>
          <p:cNvPr id="36" name="Straight Connector 35"/>
          <p:cNvCxnSpPr>
            <a:stCxn id="24" idx="0"/>
          </p:cNvCxnSpPr>
          <p:nvPr/>
        </p:nvCxnSpPr>
        <p:spPr>
          <a:xfrm flipH="1" flipV="1">
            <a:off x="3500582" y="1505527"/>
            <a:ext cx="813807" cy="517359"/>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840673" y="1173309"/>
            <a:ext cx="1323894" cy="369332"/>
          </a:xfrm>
          <a:prstGeom prst="rect">
            <a:avLst/>
          </a:prstGeom>
          <a:noFill/>
        </p:spPr>
        <p:txBody>
          <a:bodyPr wrap="square" rtlCol="0">
            <a:spAutoFit/>
          </a:bodyPr>
          <a:lstStyle/>
          <a:p>
            <a:r>
              <a:rPr lang="en-US" dirty="0"/>
              <a:t>Butcher</a:t>
            </a:r>
          </a:p>
        </p:txBody>
      </p:sp>
      <p:cxnSp>
        <p:nvCxnSpPr>
          <p:cNvPr id="38" name="Straight Connector 37"/>
          <p:cNvCxnSpPr>
            <a:endCxn id="39" idx="2"/>
          </p:cNvCxnSpPr>
          <p:nvPr/>
        </p:nvCxnSpPr>
        <p:spPr>
          <a:xfrm flipH="1" flipV="1">
            <a:off x="5936966" y="1413011"/>
            <a:ext cx="1" cy="563618"/>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275019" y="1043679"/>
            <a:ext cx="1323894" cy="369332"/>
          </a:xfrm>
          <a:prstGeom prst="rect">
            <a:avLst/>
          </a:prstGeom>
          <a:noFill/>
        </p:spPr>
        <p:txBody>
          <a:bodyPr wrap="square" rtlCol="0">
            <a:spAutoFit/>
          </a:bodyPr>
          <a:lstStyle/>
          <a:p>
            <a:r>
              <a:rPr lang="en-US" dirty="0"/>
              <a:t>Bakery</a:t>
            </a:r>
          </a:p>
        </p:txBody>
      </p:sp>
      <p:cxnSp>
        <p:nvCxnSpPr>
          <p:cNvPr id="41" name="Straight Connector 40"/>
          <p:cNvCxnSpPr>
            <a:stCxn id="26" idx="0"/>
          </p:cNvCxnSpPr>
          <p:nvPr/>
        </p:nvCxnSpPr>
        <p:spPr>
          <a:xfrm flipV="1">
            <a:off x="7600800" y="1413118"/>
            <a:ext cx="645234" cy="70213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584087" y="1062381"/>
            <a:ext cx="1323894" cy="369332"/>
          </a:xfrm>
          <a:prstGeom prst="rect">
            <a:avLst/>
          </a:prstGeom>
          <a:noFill/>
        </p:spPr>
        <p:txBody>
          <a:bodyPr wrap="square" rtlCol="0">
            <a:spAutoFit/>
          </a:bodyPr>
          <a:lstStyle/>
          <a:p>
            <a:r>
              <a:rPr lang="en-US" dirty="0"/>
              <a:t>  Farming</a:t>
            </a:r>
          </a:p>
        </p:txBody>
      </p:sp>
      <p:cxnSp>
        <p:nvCxnSpPr>
          <p:cNvPr id="46" name="Straight Connector 45"/>
          <p:cNvCxnSpPr>
            <a:stCxn id="27" idx="0"/>
            <a:endCxn id="42" idx="2"/>
          </p:cNvCxnSpPr>
          <p:nvPr/>
        </p:nvCxnSpPr>
        <p:spPr>
          <a:xfrm flipH="1" flipV="1">
            <a:off x="8246034" y="1431713"/>
            <a:ext cx="481826" cy="1754771"/>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29" idx="0"/>
            <a:endCxn id="42" idx="2"/>
          </p:cNvCxnSpPr>
          <p:nvPr/>
        </p:nvCxnSpPr>
        <p:spPr>
          <a:xfrm flipV="1">
            <a:off x="7573315" y="1431713"/>
            <a:ext cx="672719" cy="295555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29" idx="2"/>
          </p:cNvCxnSpPr>
          <p:nvPr/>
        </p:nvCxnSpPr>
        <p:spPr>
          <a:xfrm>
            <a:off x="7573315" y="4756603"/>
            <a:ext cx="1496794" cy="545070"/>
          </a:xfrm>
          <a:prstGeom prst="line">
            <a:avLst/>
          </a:prstGeom>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9070109" y="5135989"/>
            <a:ext cx="959577" cy="646331"/>
          </a:xfrm>
          <a:prstGeom prst="rect">
            <a:avLst/>
          </a:prstGeom>
          <a:noFill/>
        </p:spPr>
        <p:txBody>
          <a:bodyPr wrap="square" rtlCol="0">
            <a:spAutoFit/>
          </a:bodyPr>
          <a:lstStyle/>
          <a:p>
            <a:r>
              <a:rPr lang="en-US" dirty="0"/>
              <a:t>Chicken Farm</a:t>
            </a:r>
          </a:p>
        </p:txBody>
      </p:sp>
      <p:cxnSp>
        <p:nvCxnSpPr>
          <p:cNvPr id="55" name="Straight Connector 54"/>
          <p:cNvCxnSpPr>
            <a:stCxn id="28" idx="2"/>
          </p:cNvCxnSpPr>
          <p:nvPr/>
        </p:nvCxnSpPr>
        <p:spPr>
          <a:xfrm>
            <a:off x="6102692" y="4756603"/>
            <a:ext cx="621381" cy="637433"/>
          </a:xfrm>
          <a:prstGeom prst="line">
            <a:avLst/>
          </a:prstGeom>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219318" y="5394036"/>
            <a:ext cx="1243362" cy="369332"/>
          </a:xfrm>
          <a:prstGeom prst="rect">
            <a:avLst/>
          </a:prstGeom>
          <a:noFill/>
        </p:spPr>
        <p:txBody>
          <a:bodyPr wrap="square" rtlCol="0">
            <a:spAutoFit/>
          </a:bodyPr>
          <a:lstStyle/>
          <a:p>
            <a:r>
              <a:rPr lang="en-US" dirty="0"/>
              <a:t>Paper Mill</a:t>
            </a:r>
          </a:p>
        </p:txBody>
      </p:sp>
      <p:cxnSp>
        <p:nvCxnSpPr>
          <p:cNvPr id="58" name="Straight Connector 57"/>
          <p:cNvCxnSpPr>
            <a:stCxn id="34" idx="2"/>
          </p:cNvCxnSpPr>
          <p:nvPr/>
        </p:nvCxnSpPr>
        <p:spPr>
          <a:xfrm flipH="1">
            <a:off x="3500582" y="5108312"/>
            <a:ext cx="1670489" cy="239464"/>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2290618" y="5366218"/>
            <a:ext cx="2625165" cy="369332"/>
          </a:xfrm>
          <a:prstGeom prst="rect">
            <a:avLst/>
          </a:prstGeom>
          <a:noFill/>
        </p:spPr>
        <p:txBody>
          <a:bodyPr wrap="square" rtlCol="0">
            <a:spAutoFit/>
          </a:bodyPr>
          <a:lstStyle/>
          <a:p>
            <a:r>
              <a:rPr lang="en-US" dirty="0"/>
              <a:t>Furniture Manufacturer</a:t>
            </a:r>
          </a:p>
        </p:txBody>
      </p:sp>
      <p:sp>
        <p:nvSpPr>
          <p:cNvPr id="60" name="TextBox 59"/>
          <p:cNvSpPr txBox="1"/>
          <p:nvPr/>
        </p:nvSpPr>
        <p:spPr>
          <a:xfrm>
            <a:off x="3661119" y="443457"/>
            <a:ext cx="802582" cy="369332"/>
          </a:xfrm>
          <a:prstGeom prst="rect">
            <a:avLst/>
          </a:prstGeom>
          <a:noFill/>
        </p:spPr>
        <p:txBody>
          <a:bodyPr wrap="square" rtlCol="0">
            <a:spAutoFit/>
          </a:bodyPr>
          <a:lstStyle/>
          <a:p>
            <a:r>
              <a:rPr lang="en-US" dirty="0"/>
              <a:t>Knives</a:t>
            </a:r>
          </a:p>
        </p:txBody>
      </p:sp>
      <p:sp>
        <p:nvSpPr>
          <p:cNvPr id="61" name="TextBox 60"/>
          <p:cNvSpPr txBox="1"/>
          <p:nvPr/>
        </p:nvSpPr>
        <p:spPr>
          <a:xfrm flipH="1">
            <a:off x="2101285" y="536061"/>
            <a:ext cx="1902121" cy="369332"/>
          </a:xfrm>
          <a:prstGeom prst="rect">
            <a:avLst/>
          </a:prstGeom>
          <a:noFill/>
        </p:spPr>
        <p:txBody>
          <a:bodyPr wrap="square" rtlCol="0">
            <a:spAutoFit/>
          </a:bodyPr>
          <a:lstStyle/>
          <a:p>
            <a:r>
              <a:rPr lang="en-US" dirty="0"/>
              <a:t>Refrigerator</a:t>
            </a:r>
          </a:p>
        </p:txBody>
      </p:sp>
      <p:sp>
        <p:nvSpPr>
          <p:cNvPr id="62" name="TextBox 61"/>
          <p:cNvSpPr txBox="1"/>
          <p:nvPr/>
        </p:nvSpPr>
        <p:spPr>
          <a:xfrm>
            <a:off x="1523428" y="1062381"/>
            <a:ext cx="655298" cy="369332"/>
          </a:xfrm>
          <a:prstGeom prst="rect">
            <a:avLst/>
          </a:prstGeom>
          <a:noFill/>
        </p:spPr>
        <p:txBody>
          <a:bodyPr wrap="square" rtlCol="0">
            <a:spAutoFit/>
          </a:bodyPr>
          <a:lstStyle/>
          <a:p>
            <a:r>
              <a:rPr lang="en-US" dirty="0"/>
              <a:t>Land</a:t>
            </a:r>
          </a:p>
        </p:txBody>
      </p:sp>
      <p:sp>
        <p:nvSpPr>
          <p:cNvPr id="63" name="TextBox 62"/>
          <p:cNvSpPr txBox="1"/>
          <p:nvPr/>
        </p:nvSpPr>
        <p:spPr>
          <a:xfrm>
            <a:off x="1875473" y="1607297"/>
            <a:ext cx="738909" cy="369332"/>
          </a:xfrm>
          <a:prstGeom prst="rect">
            <a:avLst/>
          </a:prstGeom>
          <a:noFill/>
        </p:spPr>
        <p:txBody>
          <a:bodyPr wrap="square" rtlCol="0">
            <a:spAutoFit/>
          </a:bodyPr>
          <a:lstStyle/>
          <a:p>
            <a:r>
              <a:rPr lang="en-US" dirty="0"/>
              <a:t>Labor</a:t>
            </a:r>
          </a:p>
        </p:txBody>
      </p:sp>
      <p:cxnSp>
        <p:nvCxnSpPr>
          <p:cNvPr id="65" name="Straight Connector 64"/>
          <p:cNvCxnSpPr>
            <a:stCxn id="61" idx="1"/>
            <a:endCxn id="37" idx="0"/>
          </p:cNvCxnSpPr>
          <p:nvPr/>
        </p:nvCxnSpPr>
        <p:spPr>
          <a:xfrm flipH="1">
            <a:off x="3502620" y="720727"/>
            <a:ext cx="500786" cy="452582"/>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814532" y="900707"/>
            <a:ext cx="349368" cy="244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62" idx="3"/>
            <a:endCxn id="37" idx="1"/>
          </p:cNvCxnSpPr>
          <p:nvPr/>
        </p:nvCxnSpPr>
        <p:spPr>
          <a:xfrm>
            <a:off x="2178726" y="1247047"/>
            <a:ext cx="661947" cy="1109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63" idx="3"/>
          </p:cNvCxnSpPr>
          <p:nvPr/>
        </p:nvCxnSpPr>
        <p:spPr>
          <a:xfrm flipV="1">
            <a:off x="2614382" y="1570943"/>
            <a:ext cx="549518" cy="221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5275019" y="812789"/>
            <a:ext cx="323221" cy="230890"/>
          </a:xfrm>
          <a:prstGeom prst="line">
            <a:avLst/>
          </a:prstGeom>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4915783" y="443457"/>
            <a:ext cx="1162245" cy="369332"/>
          </a:xfrm>
          <a:prstGeom prst="rect">
            <a:avLst/>
          </a:prstGeom>
          <a:noFill/>
        </p:spPr>
        <p:txBody>
          <a:bodyPr wrap="square" rtlCol="0">
            <a:spAutoFit/>
          </a:bodyPr>
          <a:lstStyle/>
          <a:p>
            <a:r>
              <a:rPr lang="en-US" dirty="0"/>
              <a:t>Oven</a:t>
            </a:r>
          </a:p>
        </p:txBody>
      </p:sp>
      <p:cxnSp>
        <p:nvCxnSpPr>
          <p:cNvPr id="76" name="Straight Connector 75"/>
          <p:cNvCxnSpPr>
            <a:stCxn id="39" idx="0"/>
          </p:cNvCxnSpPr>
          <p:nvPr/>
        </p:nvCxnSpPr>
        <p:spPr>
          <a:xfrm flipV="1">
            <a:off x="5936966" y="720727"/>
            <a:ext cx="282352" cy="322952"/>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5957400" y="420171"/>
            <a:ext cx="1000673" cy="369332"/>
          </a:xfrm>
          <a:prstGeom prst="rect">
            <a:avLst/>
          </a:prstGeom>
          <a:noFill/>
        </p:spPr>
        <p:txBody>
          <a:bodyPr wrap="square" rtlCol="0">
            <a:spAutoFit/>
          </a:bodyPr>
          <a:lstStyle/>
          <a:p>
            <a:r>
              <a:rPr lang="en-US" dirty="0"/>
              <a:t>Land</a:t>
            </a:r>
          </a:p>
        </p:txBody>
      </p:sp>
      <p:sp>
        <p:nvSpPr>
          <p:cNvPr id="78" name="TextBox 77"/>
          <p:cNvSpPr txBox="1"/>
          <p:nvPr/>
        </p:nvSpPr>
        <p:spPr>
          <a:xfrm>
            <a:off x="6557817" y="840951"/>
            <a:ext cx="756892" cy="369332"/>
          </a:xfrm>
          <a:prstGeom prst="rect">
            <a:avLst/>
          </a:prstGeom>
          <a:noFill/>
        </p:spPr>
        <p:txBody>
          <a:bodyPr wrap="square" rtlCol="0">
            <a:spAutoFit/>
          </a:bodyPr>
          <a:lstStyle/>
          <a:p>
            <a:r>
              <a:rPr lang="en-US" dirty="0"/>
              <a:t>Labor</a:t>
            </a:r>
          </a:p>
        </p:txBody>
      </p:sp>
      <p:cxnSp>
        <p:nvCxnSpPr>
          <p:cNvPr id="80" name="Straight Connector 79"/>
          <p:cNvCxnSpPr/>
          <p:nvPr/>
        </p:nvCxnSpPr>
        <p:spPr>
          <a:xfrm flipV="1">
            <a:off x="6210250" y="1145007"/>
            <a:ext cx="372230" cy="102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flipV="1">
            <a:off x="7573314" y="720727"/>
            <a:ext cx="350103" cy="341654"/>
          </a:xfrm>
          <a:prstGeom prst="line">
            <a:avLst/>
          </a:prstGeom>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6978508" y="415592"/>
            <a:ext cx="734510" cy="369332"/>
          </a:xfrm>
          <a:prstGeom prst="rect">
            <a:avLst/>
          </a:prstGeom>
          <a:noFill/>
        </p:spPr>
        <p:txBody>
          <a:bodyPr wrap="square" rtlCol="0">
            <a:spAutoFit/>
          </a:bodyPr>
          <a:lstStyle/>
          <a:p>
            <a:r>
              <a:rPr lang="en-US" dirty="0"/>
              <a:t>Land</a:t>
            </a:r>
          </a:p>
        </p:txBody>
      </p:sp>
      <p:cxnSp>
        <p:nvCxnSpPr>
          <p:cNvPr id="85" name="Straight Connector 84"/>
          <p:cNvCxnSpPr>
            <a:stCxn id="42" idx="0"/>
          </p:cNvCxnSpPr>
          <p:nvPr/>
        </p:nvCxnSpPr>
        <p:spPr>
          <a:xfrm flipV="1">
            <a:off x="8246034" y="720727"/>
            <a:ext cx="196002" cy="341654"/>
          </a:xfrm>
          <a:prstGeom prst="line">
            <a:avLst/>
          </a:prstGeom>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8092612" y="415592"/>
            <a:ext cx="974402" cy="369332"/>
          </a:xfrm>
          <a:prstGeom prst="rect">
            <a:avLst/>
          </a:prstGeom>
          <a:noFill/>
        </p:spPr>
        <p:txBody>
          <a:bodyPr wrap="square" rtlCol="0">
            <a:spAutoFit/>
          </a:bodyPr>
          <a:lstStyle/>
          <a:p>
            <a:r>
              <a:rPr lang="en-US" dirty="0"/>
              <a:t>Labor</a:t>
            </a:r>
          </a:p>
        </p:txBody>
      </p:sp>
      <p:sp>
        <p:nvSpPr>
          <p:cNvPr id="87" name="TextBox 86"/>
          <p:cNvSpPr txBox="1"/>
          <p:nvPr/>
        </p:nvSpPr>
        <p:spPr>
          <a:xfrm>
            <a:off x="8965272" y="674347"/>
            <a:ext cx="962672" cy="369332"/>
          </a:xfrm>
          <a:prstGeom prst="rect">
            <a:avLst/>
          </a:prstGeom>
          <a:noFill/>
        </p:spPr>
        <p:txBody>
          <a:bodyPr wrap="square" rtlCol="0">
            <a:spAutoFit/>
          </a:bodyPr>
          <a:lstStyle/>
          <a:p>
            <a:r>
              <a:rPr lang="en-US" dirty="0"/>
              <a:t>Fencing</a:t>
            </a:r>
          </a:p>
        </p:txBody>
      </p:sp>
      <p:sp>
        <p:nvSpPr>
          <p:cNvPr id="88" name="TextBox 87"/>
          <p:cNvSpPr txBox="1"/>
          <p:nvPr/>
        </p:nvSpPr>
        <p:spPr>
          <a:xfrm>
            <a:off x="4357736" y="1228345"/>
            <a:ext cx="756122" cy="369332"/>
          </a:xfrm>
          <a:prstGeom prst="rect">
            <a:avLst/>
          </a:prstGeom>
          <a:noFill/>
        </p:spPr>
        <p:txBody>
          <a:bodyPr wrap="square" rtlCol="0">
            <a:spAutoFit/>
          </a:bodyPr>
          <a:lstStyle/>
          <a:p>
            <a:r>
              <a:rPr lang="en-US" dirty="0"/>
              <a:t>Flour</a:t>
            </a:r>
          </a:p>
        </p:txBody>
      </p:sp>
      <p:cxnSp>
        <p:nvCxnSpPr>
          <p:cNvPr id="90" name="Straight Connector 89"/>
          <p:cNvCxnSpPr/>
          <p:nvPr/>
        </p:nvCxnSpPr>
        <p:spPr>
          <a:xfrm flipH="1">
            <a:off x="5036962" y="1357975"/>
            <a:ext cx="238057" cy="73738"/>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4915783" y="1395388"/>
            <a:ext cx="2874863" cy="211896"/>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8698338" y="1015517"/>
            <a:ext cx="479021" cy="180510"/>
          </a:xfrm>
          <a:prstGeom prst="line">
            <a:avLst/>
          </a:prstGeom>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9413571" y="4571937"/>
            <a:ext cx="1011559" cy="369332"/>
          </a:xfrm>
          <a:prstGeom prst="rect">
            <a:avLst/>
          </a:prstGeom>
          <a:noFill/>
        </p:spPr>
        <p:txBody>
          <a:bodyPr wrap="square" rtlCol="0">
            <a:spAutoFit/>
          </a:bodyPr>
          <a:lstStyle/>
          <a:p>
            <a:r>
              <a:rPr lang="en-US" dirty="0"/>
              <a:t>Coops</a:t>
            </a:r>
          </a:p>
        </p:txBody>
      </p:sp>
      <p:sp>
        <p:nvSpPr>
          <p:cNvPr id="96" name="TextBox 95"/>
          <p:cNvSpPr txBox="1"/>
          <p:nvPr/>
        </p:nvSpPr>
        <p:spPr>
          <a:xfrm>
            <a:off x="10307782" y="5459154"/>
            <a:ext cx="738909" cy="369332"/>
          </a:xfrm>
          <a:prstGeom prst="rect">
            <a:avLst/>
          </a:prstGeom>
          <a:noFill/>
        </p:spPr>
        <p:txBody>
          <a:bodyPr wrap="square" rtlCol="0">
            <a:spAutoFit/>
          </a:bodyPr>
          <a:lstStyle/>
          <a:p>
            <a:r>
              <a:rPr lang="en-US" dirty="0"/>
              <a:t>Land</a:t>
            </a:r>
          </a:p>
        </p:txBody>
      </p:sp>
      <p:sp>
        <p:nvSpPr>
          <p:cNvPr id="97" name="TextBox 96"/>
          <p:cNvSpPr txBox="1"/>
          <p:nvPr/>
        </p:nvSpPr>
        <p:spPr>
          <a:xfrm>
            <a:off x="9177359" y="5985164"/>
            <a:ext cx="1130423" cy="369332"/>
          </a:xfrm>
          <a:prstGeom prst="rect">
            <a:avLst/>
          </a:prstGeom>
          <a:noFill/>
        </p:spPr>
        <p:txBody>
          <a:bodyPr wrap="square" rtlCol="0">
            <a:spAutoFit/>
          </a:bodyPr>
          <a:lstStyle/>
          <a:p>
            <a:r>
              <a:rPr lang="en-US" dirty="0"/>
              <a:t>Labor</a:t>
            </a:r>
          </a:p>
        </p:txBody>
      </p:sp>
      <p:cxnSp>
        <p:nvCxnSpPr>
          <p:cNvPr id="99" name="Straight Connector 98"/>
          <p:cNvCxnSpPr/>
          <p:nvPr/>
        </p:nvCxnSpPr>
        <p:spPr>
          <a:xfrm flipV="1">
            <a:off x="9413571" y="4941269"/>
            <a:ext cx="340029" cy="1947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96" idx="1"/>
          </p:cNvCxnSpPr>
          <p:nvPr/>
        </p:nvCxnSpPr>
        <p:spPr>
          <a:xfrm>
            <a:off x="9762836" y="5560291"/>
            <a:ext cx="544946" cy="835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9413571" y="5735550"/>
            <a:ext cx="0" cy="249614"/>
          </a:xfrm>
          <a:prstGeom prst="line">
            <a:avLst/>
          </a:prstGeom>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775855" y="4294909"/>
            <a:ext cx="1616363" cy="369332"/>
          </a:xfrm>
          <a:prstGeom prst="rect">
            <a:avLst/>
          </a:prstGeom>
          <a:noFill/>
        </p:spPr>
        <p:txBody>
          <a:bodyPr wrap="square" rtlCol="0">
            <a:spAutoFit/>
          </a:bodyPr>
          <a:lstStyle/>
          <a:p>
            <a:r>
              <a:rPr lang="en-US" dirty="0"/>
              <a:t>Lumberyard</a:t>
            </a:r>
          </a:p>
        </p:txBody>
      </p:sp>
      <p:sp>
        <p:nvSpPr>
          <p:cNvPr id="105" name="TextBox 104"/>
          <p:cNvSpPr txBox="1"/>
          <p:nvPr/>
        </p:nvSpPr>
        <p:spPr>
          <a:xfrm>
            <a:off x="1559318" y="5860357"/>
            <a:ext cx="655298" cy="369332"/>
          </a:xfrm>
          <a:prstGeom prst="rect">
            <a:avLst/>
          </a:prstGeom>
          <a:noFill/>
        </p:spPr>
        <p:txBody>
          <a:bodyPr wrap="square" rtlCol="0">
            <a:spAutoFit/>
          </a:bodyPr>
          <a:lstStyle/>
          <a:p>
            <a:r>
              <a:rPr lang="en-US" dirty="0"/>
              <a:t>Land</a:t>
            </a:r>
          </a:p>
        </p:txBody>
      </p:sp>
      <p:sp>
        <p:nvSpPr>
          <p:cNvPr id="106" name="TextBox 105"/>
          <p:cNvSpPr txBox="1"/>
          <p:nvPr/>
        </p:nvSpPr>
        <p:spPr>
          <a:xfrm>
            <a:off x="2619761" y="5985164"/>
            <a:ext cx="738909" cy="369332"/>
          </a:xfrm>
          <a:prstGeom prst="rect">
            <a:avLst/>
          </a:prstGeom>
          <a:noFill/>
        </p:spPr>
        <p:txBody>
          <a:bodyPr wrap="square" rtlCol="0">
            <a:spAutoFit/>
          </a:bodyPr>
          <a:lstStyle/>
          <a:p>
            <a:r>
              <a:rPr lang="en-US" dirty="0"/>
              <a:t>Labor</a:t>
            </a:r>
          </a:p>
        </p:txBody>
      </p:sp>
      <p:sp>
        <p:nvSpPr>
          <p:cNvPr id="107" name="TextBox 106"/>
          <p:cNvSpPr txBox="1"/>
          <p:nvPr/>
        </p:nvSpPr>
        <p:spPr>
          <a:xfrm>
            <a:off x="7608430" y="5888005"/>
            <a:ext cx="738909" cy="369332"/>
          </a:xfrm>
          <a:prstGeom prst="rect">
            <a:avLst/>
          </a:prstGeom>
          <a:noFill/>
        </p:spPr>
        <p:txBody>
          <a:bodyPr wrap="square" rtlCol="0">
            <a:spAutoFit/>
          </a:bodyPr>
          <a:lstStyle/>
          <a:p>
            <a:r>
              <a:rPr lang="en-US" dirty="0"/>
              <a:t>Labor</a:t>
            </a:r>
          </a:p>
        </p:txBody>
      </p:sp>
      <p:sp>
        <p:nvSpPr>
          <p:cNvPr id="108" name="TextBox 107"/>
          <p:cNvSpPr txBox="1"/>
          <p:nvPr/>
        </p:nvSpPr>
        <p:spPr>
          <a:xfrm>
            <a:off x="213688" y="3860783"/>
            <a:ext cx="738909" cy="369332"/>
          </a:xfrm>
          <a:prstGeom prst="rect">
            <a:avLst/>
          </a:prstGeom>
          <a:noFill/>
        </p:spPr>
        <p:txBody>
          <a:bodyPr wrap="square" rtlCol="0">
            <a:spAutoFit/>
          </a:bodyPr>
          <a:lstStyle/>
          <a:p>
            <a:r>
              <a:rPr lang="en-US" dirty="0"/>
              <a:t>Labor</a:t>
            </a:r>
          </a:p>
        </p:txBody>
      </p:sp>
      <p:sp>
        <p:nvSpPr>
          <p:cNvPr id="109" name="TextBox 108"/>
          <p:cNvSpPr txBox="1"/>
          <p:nvPr/>
        </p:nvSpPr>
        <p:spPr>
          <a:xfrm>
            <a:off x="255493" y="4756603"/>
            <a:ext cx="655298" cy="369332"/>
          </a:xfrm>
          <a:prstGeom prst="rect">
            <a:avLst/>
          </a:prstGeom>
          <a:noFill/>
        </p:spPr>
        <p:txBody>
          <a:bodyPr wrap="square" rtlCol="0">
            <a:spAutoFit/>
          </a:bodyPr>
          <a:lstStyle/>
          <a:p>
            <a:r>
              <a:rPr lang="en-US" dirty="0"/>
              <a:t>Land</a:t>
            </a:r>
          </a:p>
        </p:txBody>
      </p:sp>
      <p:sp>
        <p:nvSpPr>
          <p:cNvPr id="110" name="TextBox 109"/>
          <p:cNvSpPr txBox="1"/>
          <p:nvPr/>
        </p:nvSpPr>
        <p:spPr>
          <a:xfrm>
            <a:off x="6559330" y="5985164"/>
            <a:ext cx="655298" cy="369332"/>
          </a:xfrm>
          <a:prstGeom prst="rect">
            <a:avLst/>
          </a:prstGeom>
          <a:noFill/>
        </p:spPr>
        <p:txBody>
          <a:bodyPr wrap="square" rtlCol="0">
            <a:spAutoFit/>
          </a:bodyPr>
          <a:lstStyle/>
          <a:p>
            <a:r>
              <a:rPr lang="en-US" dirty="0"/>
              <a:t>Land</a:t>
            </a:r>
          </a:p>
        </p:txBody>
      </p:sp>
      <p:sp>
        <p:nvSpPr>
          <p:cNvPr id="111" name="TextBox 110"/>
          <p:cNvSpPr txBox="1"/>
          <p:nvPr/>
        </p:nvSpPr>
        <p:spPr>
          <a:xfrm>
            <a:off x="1222494" y="4894902"/>
            <a:ext cx="1302831" cy="369332"/>
          </a:xfrm>
          <a:prstGeom prst="rect">
            <a:avLst/>
          </a:prstGeom>
          <a:noFill/>
        </p:spPr>
        <p:txBody>
          <a:bodyPr wrap="square" rtlCol="0">
            <a:spAutoFit/>
          </a:bodyPr>
          <a:lstStyle/>
          <a:p>
            <a:r>
              <a:rPr lang="en-US" dirty="0"/>
              <a:t>Chainsaws</a:t>
            </a:r>
          </a:p>
        </p:txBody>
      </p:sp>
      <p:cxnSp>
        <p:nvCxnSpPr>
          <p:cNvPr id="113" name="Straight Connector 112"/>
          <p:cNvCxnSpPr>
            <a:stCxn id="108" idx="2"/>
          </p:cNvCxnSpPr>
          <p:nvPr/>
        </p:nvCxnSpPr>
        <p:spPr>
          <a:xfrm>
            <a:off x="583143" y="4230115"/>
            <a:ext cx="551900" cy="1571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735111" y="4700993"/>
            <a:ext cx="470013" cy="1939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p:cNvCxnSpPr>
            <a:endCxn id="104" idx="2"/>
          </p:cNvCxnSpPr>
          <p:nvPr/>
        </p:nvCxnSpPr>
        <p:spPr>
          <a:xfrm flipH="1" flipV="1">
            <a:off x="1584037" y="4664241"/>
            <a:ext cx="175996" cy="2594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54366" y="4649869"/>
            <a:ext cx="692048" cy="6979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a:endCxn id="56" idx="1"/>
          </p:cNvCxnSpPr>
          <p:nvPr/>
        </p:nvCxnSpPr>
        <p:spPr>
          <a:xfrm>
            <a:off x="2230921" y="4571937"/>
            <a:ext cx="3988397" cy="10067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2121576" y="5763368"/>
            <a:ext cx="388123" cy="1755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3163900" y="5747209"/>
            <a:ext cx="164450" cy="297814"/>
          </a:xfrm>
          <a:prstGeom prst="line">
            <a:avLst/>
          </a:prstGeom>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3927740" y="6045023"/>
            <a:ext cx="1243330" cy="369332"/>
          </a:xfrm>
          <a:prstGeom prst="rect">
            <a:avLst/>
          </a:prstGeom>
          <a:noFill/>
        </p:spPr>
        <p:txBody>
          <a:bodyPr wrap="square" rtlCol="0">
            <a:spAutoFit/>
          </a:bodyPr>
          <a:lstStyle/>
          <a:p>
            <a:r>
              <a:rPr lang="en-US" dirty="0"/>
              <a:t>Tools</a:t>
            </a:r>
          </a:p>
        </p:txBody>
      </p:sp>
      <p:cxnSp>
        <p:nvCxnSpPr>
          <p:cNvPr id="128" name="Straight Connector 127"/>
          <p:cNvCxnSpPr/>
          <p:nvPr/>
        </p:nvCxnSpPr>
        <p:spPr>
          <a:xfrm>
            <a:off x="4062410" y="5717108"/>
            <a:ext cx="162709" cy="397969"/>
          </a:xfrm>
          <a:prstGeom prst="line">
            <a:avLst/>
          </a:prstGeom>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902357" y="2466957"/>
            <a:ext cx="1558587" cy="646331"/>
          </a:xfrm>
          <a:prstGeom prst="rect">
            <a:avLst/>
          </a:prstGeom>
          <a:noFill/>
        </p:spPr>
        <p:txBody>
          <a:bodyPr wrap="square" rtlCol="0">
            <a:spAutoFit/>
          </a:bodyPr>
          <a:lstStyle/>
          <a:p>
            <a:pPr algn="ctr"/>
            <a:r>
              <a:rPr lang="en-US" dirty="0"/>
              <a:t>Metal manufacturing</a:t>
            </a:r>
          </a:p>
        </p:txBody>
      </p:sp>
      <p:sp>
        <p:nvSpPr>
          <p:cNvPr id="130" name="TextBox 129"/>
          <p:cNvSpPr txBox="1"/>
          <p:nvPr/>
        </p:nvSpPr>
        <p:spPr>
          <a:xfrm>
            <a:off x="9845964" y="1597677"/>
            <a:ext cx="1653309" cy="646331"/>
          </a:xfrm>
          <a:prstGeom prst="rect">
            <a:avLst/>
          </a:prstGeom>
          <a:noFill/>
        </p:spPr>
        <p:txBody>
          <a:bodyPr wrap="square" rtlCol="0">
            <a:spAutoFit/>
          </a:bodyPr>
          <a:lstStyle/>
          <a:p>
            <a:pPr algn="ctr"/>
            <a:r>
              <a:rPr lang="en-US" dirty="0"/>
              <a:t>Plastic</a:t>
            </a:r>
          </a:p>
          <a:p>
            <a:pPr algn="ctr"/>
            <a:r>
              <a:rPr lang="en-US" dirty="0"/>
              <a:t>Manufacturing</a:t>
            </a:r>
          </a:p>
        </p:txBody>
      </p:sp>
      <p:cxnSp>
        <p:nvCxnSpPr>
          <p:cNvPr id="132" name="Straight Connector 131"/>
          <p:cNvCxnSpPr/>
          <p:nvPr/>
        </p:nvCxnSpPr>
        <p:spPr>
          <a:xfrm flipH="1">
            <a:off x="2392218" y="900707"/>
            <a:ext cx="354196" cy="1583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2312428" y="720727"/>
            <a:ext cx="1786379" cy="19671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2565676" y="812789"/>
            <a:ext cx="2436157" cy="21151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2092232" y="3172826"/>
            <a:ext cx="68983" cy="17322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flipV="1">
            <a:off x="1912773" y="3205079"/>
            <a:ext cx="2060373" cy="2830845"/>
          </a:xfrm>
          <a:prstGeom prst="line">
            <a:avLst/>
          </a:prstGeom>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5075278" y="5809456"/>
            <a:ext cx="1235205" cy="646331"/>
          </a:xfrm>
          <a:prstGeom prst="rect">
            <a:avLst/>
          </a:prstGeom>
          <a:noFill/>
        </p:spPr>
        <p:txBody>
          <a:bodyPr wrap="square" rtlCol="0">
            <a:spAutoFit/>
          </a:bodyPr>
          <a:lstStyle/>
          <a:p>
            <a:r>
              <a:rPr lang="en-US" dirty="0"/>
              <a:t>Big metal machines</a:t>
            </a:r>
          </a:p>
        </p:txBody>
      </p:sp>
      <p:cxnSp>
        <p:nvCxnSpPr>
          <p:cNvPr id="148" name="Straight Connector 147"/>
          <p:cNvCxnSpPr/>
          <p:nvPr/>
        </p:nvCxnSpPr>
        <p:spPr>
          <a:xfrm flipV="1">
            <a:off x="6065280" y="5754099"/>
            <a:ext cx="476918" cy="130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H="1">
            <a:off x="6936263" y="5717108"/>
            <a:ext cx="42245" cy="397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flipV="1">
            <a:off x="7204693" y="5735550"/>
            <a:ext cx="536083" cy="2033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flipV="1">
            <a:off x="2331242" y="3205079"/>
            <a:ext cx="3172930" cy="2679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flipV="1">
            <a:off x="1921165" y="4349894"/>
            <a:ext cx="7455959" cy="555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1982854" y="1031603"/>
            <a:ext cx="7600731" cy="3256911"/>
          </a:xfrm>
          <a:prstGeom prst="line">
            <a:avLst/>
          </a:prstGeom>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524799" y="1635035"/>
            <a:ext cx="1077488" cy="646331"/>
          </a:xfrm>
          <a:prstGeom prst="rect">
            <a:avLst/>
          </a:prstGeom>
          <a:noFill/>
        </p:spPr>
        <p:txBody>
          <a:bodyPr wrap="square" rtlCol="0">
            <a:spAutoFit/>
          </a:bodyPr>
          <a:lstStyle/>
          <a:p>
            <a:r>
              <a:rPr lang="en-US" dirty="0"/>
              <a:t>Metal refining</a:t>
            </a:r>
          </a:p>
        </p:txBody>
      </p:sp>
      <p:sp>
        <p:nvSpPr>
          <p:cNvPr id="160" name="TextBox 159"/>
          <p:cNvSpPr txBox="1"/>
          <p:nvPr/>
        </p:nvSpPr>
        <p:spPr>
          <a:xfrm>
            <a:off x="518555" y="221594"/>
            <a:ext cx="1208295" cy="646331"/>
          </a:xfrm>
          <a:prstGeom prst="rect">
            <a:avLst/>
          </a:prstGeom>
          <a:noFill/>
        </p:spPr>
        <p:txBody>
          <a:bodyPr wrap="square" rtlCol="0">
            <a:spAutoFit/>
          </a:bodyPr>
          <a:lstStyle/>
          <a:p>
            <a:r>
              <a:rPr lang="en-US" dirty="0"/>
              <a:t>Metal mining</a:t>
            </a:r>
          </a:p>
        </p:txBody>
      </p:sp>
      <p:cxnSp>
        <p:nvCxnSpPr>
          <p:cNvPr id="162" name="Straight Connector 161"/>
          <p:cNvCxnSpPr>
            <a:endCxn id="159" idx="2"/>
          </p:cNvCxnSpPr>
          <p:nvPr/>
        </p:nvCxnSpPr>
        <p:spPr>
          <a:xfrm flipH="1" flipV="1">
            <a:off x="1063543" y="2281366"/>
            <a:ext cx="243798" cy="3693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867228" y="840120"/>
            <a:ext cx="0" cy="851361"/>
          </a:xfrm>
          <a:prstGeom prst="line">
            <a:avLst/>
          </a:prstGeom>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a:off x="220654" y="2900641"/>
            <a:ext cx="655298" cy="369332"/>
          </a:xfrm>
          <a:prstGeom prst="rect">
            <a:avLst/>
          </a:prstGeom>
          <a:noFill/>
        </p:spPr>
        <p:txBody>
          <a:bodyPr wrap="square" rtlCol="0">
            <a:spAutoFit/>
          </a:bodyPr>
          <a:lstStyle/>
          <a:p>
            <a:r>
              <a:rPr lang="en-US" dirty="0"/>
              <a:t>Land</a:t>
            </a:r>
          </a:p>
        </p:txBody>
      </p:sp>
      <p:sp>
        <p:nvSpPr>
          <p:cNvPr id="166" name="TextBox 165"/>
          <p:cNvSpPr txBox="1"/>
          <p:nvPr/>
        </p:nvSpPr>
        <p:spPr>
          <a:xfrm>
            <a:off x="1067472" y="1368044"/>
            <a:ext cx="738909" cy="369332"/>
          </a:xfrm>
          <a:prstGeom prst="rect">
            <a:avLst/>
          </a:prstGeom>
          <a:noFill/>
        </p:spPr>
        <p:txBody>
          <a:bodyPr wrap="square" rtlCol="0">
            <a:spAutoFit/>
          </a:bodyPr>
          <a:lstStyle/>
          <a:p>
            <a:r>
              <a:rPr lang="en-US" dirty="0"/>
              <a:t>Labor</a:t>
            </a:r>
          </a:p>
        </p:txBody>
      </p:sp>
      <p:sp>
        <p:nvSpPr>
          <p:cNvPr id="167" name="TextBox 166"/>
          <p:cNvSpPr txBox="1"/>
          <p:nvPr/>
        </p:nvSpPr>
        <p:spPr>
          <a:xfrm>
            <a:off x="-5806" y="1270892"/>
            <a:ext cx="655298" cy="369332"/>
          </a:xfrm>
          <a:prstGeom prst="rect">
            <a:avLst/>
          </a:prstGeom>
          <a:noFill/>
        </p:spPr>
        <p:txBody>
          <a:bodyPr wrap="square" rtlCol="0">
            <a:spAutoFit/>
          </a:bodyPr>
          <a:lstStyle/>
          <a:p>
            <a:r>
              <a:rPr lang="en-US" dirty="0"/>
              <a:t>Land</a:t>
            </a:r>
          </a:p>
        </p:txBody>
      </p:sp>
      <p:sp>
        <p:nvSpPr>
          <p:cNvPr id="168" name="TextBox 167"/>
          <p:cNvSpPr txBox="1"/>
          <p:nvPr/>
        </p:nvSpPr>
        <p:spPr>
          <a:xfrm>
            <a:off x="1240747" y="73774"/>
            <a:ext cx="655298" cy="369332"/>
          </a:xfrm>
          <a:prstGeom prst="rect">
            <a:avLst/>
          </a:prstGeom>
          <a:noFill/>
        </p:spPr>
        <p:txBody>
          <a:bodyPr wrap="square" rtlCol="0">
            <a:spAutoFit/>
          </a:bodyPr>
          <a:lstStyle/>
          <a:p>
            <a:r>
              <a:rPr lang="en-US" dirty="0"/>
              <a:t>Land</a:t>
            </a:r>
          </a:p>
        </p:txBody>
      </p:sp>
      <p:sp>
        <p:nvSpPr>
          <p:cNvPr id="169" name="TextBox 168"/>
          <p:cNvSpPr txBox="1"/>
          <p:nvPr/>
        </p:nvSpPr>
        <p:spPr>
          <a:xfrm>
            <a:off x="1154610" y="3293566"/>
            <a:ext cx="738909" cy="369332"/>
          </a:xfrm>
          <a:prstGeom prst="rect">
            <a:avLst/>
          </a:prstGeom>
          <a:noFill/>
        </p:spPr>
        <p:txBody>
          <a:bodyPr wrap="square" rtlCol="0">
            <a:spAutoFit/>
          </a:bodyPr>
          <a:lstStyle/>
          <a:p>
            <a:r>
              <a:rPr lang="en-US" dirty="0"/>
              <a:t>Labor</a:t>
            </a:r>
          </a:p>
        </p:txBody>
      </p:sp>
      <p:sp>
        <p:nvSpPr>
          <p:cNvPr id="170" name="TextBox 169"/>
          <p:cNvSpPr txBox="1"/>
          <p:nvPr/>
        </p:nvSpPr>
        <p:spPr>
          <a:xfrm>
            <a:off x="119940" y="-23613"/>
            <a:ext cx="738909" cy="369332"/>
          </a:xfrm>
          <a:prstGeom prst="rect">
            <a:avLst/>
          </a:prstGeom>
          <a:noFill/>
        </p:spPr>
        <p:txBody>
          <a:bodyPr wrap="square" rtlCol="0">
            <a:spAutoFit/>
          </a:bodyPr>
          <a:lstStyle/>
          <a:p>
            <a:r>
              <a:rPr lang="en-US" dirty="0"/>
              <a:t>Labor</a:t>
            </a:r>
          </a:p>
        </p:txBody>
      </p:sp>
      <p:cxnSp>
        <p:nvCxnSpPr>
          <p:cNvPr id="172" name="Straight Connector 171"/>
          <p:cNvCxnSpPr>
            <a:stCxn id="126" idx="0"/>
          </p:cNvCxnSpPr>
          <p:nvPr/>
        </p:nvCxnSpPr>
        <p:spPr>
          <a:xfrm flipV="1">
            <a:off x="4549405" y="2253561"/>
            <a:ext cx="5961577" cy="37914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2209694" y="2238330"/>
            <a:ext cx="8098088" cy="2760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4281709" y="809807"/>
            <a:ext cx="5546013" cy="12666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3294351" y="877409"/>
            <a:ext cx="6735335" cy="876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a:endCxn id="130" idx="1"/>
          </p:cNvCxnSpPr>
          <p:nvPr/>
        </p:nvCxnSpPr>
        <p:spPr>
          <a:xfrm>
            <a:off x="5622903" y="751358"/>
            <a:ext cx="4223061" cy="1169485"/>
          </a:xfrm>
          <a:prstGeom prst="line">
            <a:avLst/>
          </a:prstGeom>
        </p:spPr>
        <p:style>
          <a:lnRef idx="1">
            <a:schemeClr val="accent1"/>
          </a:lnRef>
          <a:fillRef idx="0">
            <a:schemeClr val="accent1"/>
          </a:fillRef>
          <a:effectRef idx="0">
            <a:schemeClr val="accent1"/>
          </a:effectRef>
          <a:fontRef idx="minor">
            <a:schemeClr val="tx1"/>
          </a:fontRef>
        </p:style>
      </p:cxnSp>
      <p:sp>
        <p:nvSpPr>
          <p:cNvPr id="182" name="TextBox 181"/>
          <p:cNvSpPr txBox="1"/>
          <p:nvPr/>
        </p:nvSpPr>
        <p:spPr>
          <a:xfrm>
            <a:off x="10652368" y="536218"/>
            <a:ext cx="1298826" cy="369332"/>
          </a:xfrm>
          <a:prstGeom prst="rect">
            <a:avLst/>
          </a:prstGeom>
          <a:noFill/>
        </p:spPr>
        <p:txBody>
          <a:bodyPr wrap="square" rtlCol="0">
            <a:spAutoFit/>
          </a:bodyPr>
          <a:lstStyle/>
          <a:p>
            <a:r>
              <a:rPr lang="en-US" dirty="0"/>
              <a:t>Oil refining</a:t>
            </a:r>
          </a:p>
        </p:txBody>
      </p:sp>
      <p:cxnSp>
        <p:nvCxnSpPr>
          <p:cNvPr id="184" name="Straight Connector 183"/>
          <p:cNvCxnSpPr/>
          <p:nvPr/>
        </p:nvCxnSpPr>
        <p:spPr>
          <a:xfrm flipV="1">
            <a:off x="1393301" y="3085307"/>
            <a:ext cx="104927" cy="2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770932" y="3060507"/>
            <a:ext cx="381641" cy="701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a:endCxn id="167" idx="2"/>
          </p:cNvCxnSpPr>
          <p:nvPr/>
        </p:nvCxnSpPr>
        <p:spPr>
          <a:xfrm flipH="1" flipV="1">
            <a:off x="321843" y="1640224"/>
            <a:ext cx="276063" cy="1947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1" name="Straight Connector 190"/>
          <p:cNvCxnSpPr>
            <a:endCxn id="166" idx="2"/>
          </p:cNvCxnSpPr>
          <p:nvPr/>
        </p:nvCxnSpPr>
        <p:spPr>
          <a:xfrm flipV="1">
            <a:off x="1213526" y="1737376"/>
            <a:ext cx="223401" cy="1260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 name="Straight Connector 192"/>
          <p:cNvCxnSpPr>
            <a:stCxn id="160" idx="1"/>
          </p:cNvCxnSpPr>
          <p:nvPr/>
        </p:nvCxnSpPr>
        <p:spPr>
          <a:xfrm flipH="1" flipV="1">
            <a:off x="278496" y="345719"/>
            <a:ext cx="240059" cy="1990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5" name="Straight Connector 194"/>
          <p:cNvCxnSpPr>
            <a:endCxn id="168" idx="2"/>
          </p:cNvCxnSpPr>
          <p:nvPr/>
        </p:nvCxnSpPr>
        <p:spPr>
          <a:xfrm flipV="1">
            <a:off x="1306910" y="443106"/>
            <a:ext cx="261486" cy="157152"/>
          </a:xfrm>
          <a:prstGeom prst="line">
            <a:avLst/>
          </a:prstGeom>
        </p:spPr>
        <p:style>
          <a:lnRef idx="1">
            <a:schemeClr val="accent1"/>
          </a:lnRef>
          <a:fillRef idx="0">
            <a:schemeClr val="accent1"/>
          </a:fillRef>
          <a:effectRef idx="0">
            <a:schemeClr val="accent1"/>
          </a:effectRef>
          <a:fontRef idx="minor">
            <a:schemeClr val="tx1"/>
          </a:fontRef>
        </p:style>
      </p:cxnSp>
      <p:sp>
        <p:nvSpPr>
          <p:cNvPr id="196" name="TextBox 195"/>
          <p:cNvSpPr txBox="1"/>
          <p:nvPr/>
        </p:nvSpPr>
        <p:spPr>
          <a:xfrm>
            <a:off x="10517448" y="3376571"/>
            <a:ext cx="1366982" cy="369332"/>
          </a:xfrm>
          <a:prstGeom prst="rect">
            <a:avLst/>
          </a:prstGeom>
          <a:noFill/>
        </p:spPr>
        <p:txBody>
          <a:bodyPr wrap="square" rtlCol="0">
            <a:spAutoFit/>
          </a:bodyPr>
          <a:lstStyle/>
          <a:p>
            <a:r>
              <a:rPr lang="en-US" dirty="0"/>
              <a:t>Oil drilling</a:t>
            </a:r>
          </a:p>
        </p:txBody>
      </p:sp>
      <p:cxnSp>
        <p:nvCxnSpPr>
          <p:cNvPr id="198" name="Straight Connector 197"/>
          <p:cNvCxnSpPr>
            <a:endCxn id="182" idx="2"/>
          </p:cNvCxnSpPr>
          <p:nvPr/>
        </p:nvCxnSpPr>
        <p:spPr>
          <a:xfrm flipV="1">
            <a:off x="11001537" y="905550"/>
            <a:ext cx="300244" cy="729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H="1">
            <a:off x="11474842" y="867925"/>
            <a:ext cx="62781" cy="2591575"/>
          </a:xfrm>
          <a:prstGeom prst="line">
            <a:avLst/>
          </a:prstGeom>
        </p:spPr>
        <p:style>
          <a:lnRef idx="1">
            <a:schemeClr val="accent1"/>
          </a:lnRef>
          <a:fillRef idx="0">
            <a:schemeClr val="accent1"/>
          </a:fillRef>
          <a:effectRef idx="0">
            <a:schemeClr val="accent1"/>
          </a:effectRef>
          <a:fontRef idx="minor">
            <a:schemeClr val="tx1"/>
          </a:fontRef>
        </p:style>
      </p:cxnSp>
      <p:sp>
        <p:nvSpPr>
          <p:cNvPr id="202" name="TextBox 201"/>
          <p:cNvSpPr txBox="1"/>
          <p:nvPr/>
        </p:nvSpPr>
        <p:spPr>
          <a:xfrm>
            <a:off x="11623545" y="135015"/>
            <a:ext cx="655298" cy="369332"/>
          </a:xfrm>
          <a:prstGeom prst="rect">
            <a:avLst/>
          </a:prstGeom>
          <a:noFill/>
        </p:spPr>
        <p:txBody>
          <a:bodyPr wrap="square" rtlCol="0">
            <a:spAutoFit/>
          </a:bodyPr>
          <a:lstStyle/>
          <a:p>
            <a:r>
              <a:rPr lang="en-US" dirty="0"/>
              <a:t>Land</a:t>
            </a:r>
          </a:p>
        </p:txBody>
      </p:sp>
      <p:sp>
        <p:nvSpPr>
          <p:cNvPr id="203" name="TextBox 202"/>
          <p:cNvSpPr txBox="1"/>
          <p:nvPr/>
        </p:nvSpPr>
        <p:spPr>
          <a:xfrm>
            <a:off x="10502738" y="37628"/>
            <a:ext cx="738909" cy="369332"/>
          </a:xfrm>
          <a:prstGeom prst="rect">
            <a:avLst/>
          </a:prstGeom>
          <a:noFill/>
        </p:spPr>
        <p:txBody>
          <a:bodyPr wrap="square" rtlCol="0">
            <a:spAutoFit/>
          </a:bodyPr>
          <a:lstStyle/>
          <a:p>
            <a:r>
              <a:rPr lang="en-US" dirty="0"/>
              <a:t>Labor</a:t>
            </a:r>
          </a:p>
        </p:txBody>
      </p:sp>
      <p:sp>
        <p:nvSpPr>
          <p:cNvPr id="204" name="TextBox 203"/>
          <p:cNvSpPr txBox="1"/>
          <p:nvPr/>
        </p:nvSpPr>
        <p:spPr>
          <a:xfrm>
            <a:off x="11209974" y="4064105"/>
            <a:ext cx="655298" cy="369332"/>
          </a:xfrm>
          <a:prstGeom prst="rect">
            <a:avLst/>
          </a:prstGeom>
          <a:noFill/>
        </p:spPr>
        <p:txBody>
          <a:bodyPr wrap="square" rtlCol="0">
            <a:spAutoFit/>
          </a:bodyPr>
          <a:lstStyle/>
          <a:p>
            <a:r>
              <a:rPr lang="en-US" dirty="0"/>
              <a:t>Land</a:t>
            </a:r>
          </a:p>
        </p:txBody>
      </p:sp>
      <p:sp>
        <p:nvSpPr>
          <p:cNvPr id="205" name="TextBox 204"/>
          <p:cNvSpPr txBox="1"/>
          <p:nvPr/>
        </p:nvSpPr>
        <p:spPr>
          <a:xfrm>
            <a:off x="10089167" y="3966718"/>
            <a:ext cx="738909" cy="369332"/>
          </a:xfrm>
          <a:prstGeom prst="rect">
            <a:avLst/>
          </a:prstGeom>
          <a:noFill/>
        </p:spPr>
        <p:txBody>
          <a:bodyPr wrap="square" rtlCol="0">
            <a:spAutoFit/>
          </a:bodyPr>
          <a:lstStyle/>
          <a:p>
            <a:r>
              <a:rPr lang="en-US" dirty="0"/>
              <a:t>Labor</a:t>
            </a:r>
          </a:p>
        </p:txBody>
      </p:sp>
      <p:cxnSp>
        <p:nvCxnSpPr>
          <p:cNvPr id="207" name="Straight Connector 206"/>
          <p:cNvCxnSpPr>
            <a:endCxn id="203" idx="2"/>
          </p:cNvCxnSpPr>
          <p:nvPr/>
        </p:nvCxnSpPr>
        <p:spPr>
          <a:xfrm flipH="1" flipV="1">
            <a:off x="10872193" y="406960"/>
            <a:ext cx="174498" cy="1932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a:endCxn id="202" idx="2"/>
          </p:cNvCxnSpPr>
          <p:nvPr/>
        </p:nvCxnSpPr>
        <p:spPr>
          <a:xfrm flipV="1">
            <a:off x="11702473" y="504347"/>
            <a:ext cx="248721" cy="110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H="1">
            <a:off x="10637920" y="3703750"/>
            <a:ext cx="234273" cy="360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11413000" y="3724827"/>
            <a:ext cx="11719" cy="402450"/>
          </a:xfrm>
          <a:prstGeom prst="line">
            <a:avLst/>
          </a:prstGeom>
        </p:spPr>
        <p:style>
          <a:lnRef idx="1">
            <a:schemeClr val="accent1"/>
          </a:lnRef>
          <a:fillRef idx="0">
            <a:schemeClr val="accent1"/>
          </a:fillRef>
          <a:effectRef idx="0">
            <a:schemeClr val="accent1"/>
          </a:effectRef>
          <a:fontRef idx="minor">
            <a:schemeClr val="tx1"/>
          </a:fontRef>
        </p:style>
      </p:cxnSp>
      <p:sp>
        <p:nvSpPr>
          <p:cNvPr id="214" name="TextBox 213"/>
          <p:cNvSpPr txBox="1"/>
          <p:nvPr/>
        </p:nvSpPr>
        <p:spPr>
          <a:xfrm>
            <a:off x="9458680" y="3394389"/>
            <a:ext cx="1235205" cy="646331"/>
          </a:xfrm>
          <a:prstGeom prst="rect">
            <a:avLst/>
          </a:prstGeom>
          <a:noFill/>
        </p:spPr>
        <p:txBody>
          <a:bodyPr wrap="square" rtlCol="0">
            <a:spAutoFit/>
          </a:bodyPr>
          <a:lstStyle/>
          <a:p>
            <a:r>
              <a:rPr lang="en-US" dirty="0"/>
              <a:t>Big metal machines</a:t>
            </a:r>
          </a:p>
        </p:txBody>
      </p:sp>
      <p:cxnSp>
        <p:nvCxnSpPr>
          <p:cNvPr id="216" name="Straight Connector 215"/>
          <p:cNvCxnSpPr/>
          <p:nvPr/>
        </p:nvCxnSpPr>
        <p:spPr>
          <a:xfrm flipV="1">
            <a:off x="10332163" y="3722518"/>
            <a:ext cx="384429" cy="12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5860398" y="6280727"/>
            <a:ext cx="4693" cy="183"/>
          </a:xfrm>
          <a:prstGeom prst="line">
            <a:avLst/>
          </a:prstGeom>
        </p:spPr>
        <p:style>
          <a:lnRef idx="1">
            <a:schemeClr val="accent1"/>
          </a:lnRef>
          <a:fillRef idx="0">
            <a:schemeClr val="accent1"/>
          </a:fillRef>
          <a:effectRef idx="0">
            <a:schemeClr val="accent1"/>
          </a:effectRef>
          <a:fontRef idx="minor">
            <a:schemeClr val="tx1"/>
          </a:fontRef>
        </p:style>
      </p:cxnSp>
      <p:sp>
        <p:nvSpPr>
          <p:cNvPr id="220" name="TextBox 219"/>
          <p:cNvSpPr txBox="1"/>
          <p:nvPr/>
        </p:nvSpPr>
        <p:spPr>
          <a:xfrm>
            <a:off x="9938052" y="781477"/>
            <a:ext cx="1235205" cy="646331"/>
          </a:xfrm>
          <a:prstGeom prst="rect">
            <a:avLst/>
          </a:prstGeom>
          <a:noFill/>
        </p:spPr>
        <p:txBody>
          <a:bodyPr wrap="square" rtlCol="0">
            <a:spAutoFit/>
          </a:bodyPr>
          <a:lstStyle/>
          <a:p>
            <a:r>
              <a:rPr lang="en-US" dirty="0"/>
              <a:t>Big metal machines</a:t>
            </a:r>
          </a:p>
        </p:txBody>
      </p:sp>
      <p:cxnSp>
        <p:nvCxnSpPr>
          <p:cNvPr id="222" name="Straight Connector 221"/>
          <p:cNvCxnSpPr/>
          <p:nvPr/>
        </p:nvCxnSpPr>
        <p:spPr>
          <a:xfrm flipH="1">
            <a:off x="10899795" y="866347"/>
            <a:ext cx="193629" cy="2641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2355199" y="1292385"/>
            <a:ext cx="7484688" cy="1585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flipV="1">
            <a:off x="2209694" y="3102464"/>
            <a:ext cx="7248986" cy="773643"/>
          </a:xfrm>
          <a:prstGeom prst="line">
            <a:avLst/>
          </a:prstGeom>
        </p:spPr>
        <p:style>
          <a:lnRef idx="1">
            <a:schemeClr val="accent1"/>
          </a:lnRef>
          <a:fillRef idx="0">
            <a:schemeClr val="accent1"/>
          </a:fillRef>
          <a:effectRef idx="0">
            <a:schemeClr val="accent1"/>
          </a:effectRef>
          <a:fontRef idx="minor">
            <a:schemeClr val="tx1"/>
          </a:fontRef>
        </p:style>
      </p:cxnSp>
      <p:sp>
        <p:nvSpPr>
          <p:cNvPr id="227" name="TextBox 226"/>
          <p:cNvSpPr txBox="1"/>
          <p:nvPr/>
        </p:nvSpPr>
        <p:spPr>
          <a:xfrm>
            <a:off x="1934909" y="-62770"/>
            <a:ext cx="1235205" cy="646331"/>
          </a:xfrm>
          <a:prstGeom prst="rect">
            <a:avLst/>
          </a:prstGeom>
          <a:noFill/>
        </p:spPr>
        <p:txBody>
          <a:bodyPr wrap="square" rtlCol="0">
            <a:spAutoFit/>
          </a:bodyPr>
          <a:lstStyle/>
          <a:p>
            <a:r>
              <a:rPr lang="en-US" dirty="0"/>
              <a:t>Big metal machines</a:t>
            </a:r>
          </a:p>
        </p:txBody>
      </p:sp>
      <p:cxnSp>
        <p:nvCxnSpPr>
          <p:cNvPr id="229" name="Straight Connector 228"/>
          <p:cNvCxnSpPr/>
          <p:nvPr/>
        </p:nvCxnSpPr>
        <p:spPr>
          <a:xfrm flipV="1">
            <a:off x="1373770" y="462131"/>
            <a:ext cx="601203" cy="2522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V="1">
            <a:off x="917170" y="566953"/>
            <a:ext cx="1191578" cy="1086094"/>
          </a:xfrm>
          <a:prstGeom prst="line">
            <a:avLst/>
          </a:prstGeom>
        </p:spPr>
        <p:style>
          <a:lnRef idx="1">
            <a:schemeClr val="accent1"/>
          </a:lnRef>
          <a:fillRef idx="0">
            <a:schemeClr val="accent1"/>
          </a:fillRef>
          <a:effectRef idx="0">
            <a:schemeClr val="accent1"/>
          </a:effectRef>
          <a:fontRef idx="minor">
            <a:schemeClr val="tx1"/>
          </a:fontRef>
        </p:style>
      </p:cxnSp>
      <p:sp>
        <p:nvSpPr>
          <p:cNvPr id="236" name="Arrow: Right 235">
            <a:extLst>
              <a:ext uri="{FF2B5EF4-FFF2-40B4-BE49-F238E27FC236}">
                <a16:creationId xmlns:a16="http://schemas.microsoft.com/office/drawing/2014/main" id="{D1113489-D54F-4AA4-BF53-82290849FBB2}"/>
              </a:ext>
            </a:extLst>
          </p:cNvPr>
          <p:cNvSpPr/>
          <p:nvPr/>
        </p:nvSpPr>
        <p:spPr>
          <a:xfrm>
            <a:off x="952597" y="345719"/>
            <a:ext cx="10343299" cy="6055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1224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6"/>
                                        </p:tgtEl>
                                        <p:attrNameLst>
                                          <p:attrName>style.visibility</p:attrName>
                                        </p:attrNameLst>
                                      </p:cBhvr>
                                      <p:to>
                                        <p:strVal val="visible"/>
                                      </p:to>
                                    </p:set>
                                    <p:animEffect transition="in" filter="fade">
                                      <p:cBhvr>
                                        <p:cTn id="7" dur="500"/>
                                        <p:tgtEl>
                                          <p:spTgt spid="236"/>
                                        </p:tgtEl>
                                      </p:cBhvr>
                                    </p:animEffect>
                                  </p:childTnLst>
                                </p:cTn>
                              </p:par>
                              <p:par>
                                <p:cTn id="8" presetID="42" presetClass="path" presetSubtype="0" accel="50000" decel="50000" fill="hold" grpId="0" nodeType="withEffect">
                                  <p:stCondLst>
                                    <p:cond delay="0"/>
                                  </p:stCondLst>
                                  <p:childTnLst>
                                    <p:animMotion origin="layout" path="M 6.25E-7 -2.96296E-6 L 0.37435 0.00579 " pathEditMode="relative" rAng="0" ptsTypes="AA">
                                      <p:cBhvr>
                                        <p:cTn id="9" dur="2000" fill="hold"/>
                                        <p:tgtEl>
                                          <p:spTgt spid="5"/>
                                        </p:tgtEl>
                                        <p:attrNameLst>
                                          <p:attrName>ppt_x</p:attrName>
                                          <p:attrName>ppt_y</p:attrName>
                                        </p:attrNameLst>
                                      </p:cBhvr>
                                      <p:rCtr x="18711" y="278"/>
                                    </p:animMotion>
                                  </p:childTnLst>
                                </p:cTn>
                              </p:par>
                              <p:par>
                                <p:cTn id="10" presetID="42" presetClass="path" presetSubtype="0" accel="50000" decel="50000" fill="hold" grpId="0" nodeType="withEffect">
                                  <p:stCondLst>
                                    <p:cond delay="0"/>
                                  </p:stCondLst>
                                  <p:childTnLst>
                                    <p:animMotion origin="layout" path="M 8.33333E-7 -2.96296E-6 L 0.43268 0.31736 " pathEditMode="relative" rAng="0" ptsTypes="AA">
                                      <p:cBhvr>
                                        <p:cTn id="11" dur="2000" fill="hold"/>
                                        <p:tgtEl>
                                          <p:spTgt spid="31"/>
                                        </p:tgtEl>
                                        <p:attrNameLst>
                                          <p:attrName>ppt_x</p:attrName>
                                          <p:attrName>ppt_y</p:attrName>
                                        </p:attrNameLst>
                                      </p:cBhvr>
                                      <p:rCtr x="21628" y="15856"/>
                                    </p:animMotion>
                                  </p:childTnLst>
                                </p:cTn>
                              </p:par>
                              <p:par>
                                <p:cTn id="12" presetID="42" presetClass="path" presetSubtype="0" accel="50000" decel="50000" fill="hold" grpId="0" nodeType="withEffect">
                                  <p:stCondLst>
                                    <p:cond delay="0"/>
                                  </p:stCondLst>
                                  <p:childTnLst>
                                    <p:animMotion origin="layout" path="M 3.75E-6 7.40741E-7 L 0.34531 -0.10232 " pathEditMode="relative" rAng="0" ptsTypes="AA">
                                      <p:cBhvr>
                                        <p:cTn id="13" dur="2000" fill="hold"/>
                                        <p:tgtEl>
                                          <p:spTgt spid="24"/>
                                        </p:tgtEl>
                                        <p:attrNameLst>
                                          <p:attrName>ppt_x</p:attrName>
                                          <p:attrName>ppt_y</p:attrName>
                                        </p:attrNameLst>
                                      </p:cBhvr>
                                      <p:rCtr x="17266" y="-5116"/>
                                    </p:animMotion>
                                  </p:childTnLst>
                                </p:cTn>
                              </p:par>
                              <p:par>
                                <p:cTn id="14" presetID="42" presetClass="path" presetSubtype="0" accel="50000" decel="50000" fill="hold" grpId="0" nodeType="withEffect">
                                  <p:stCondLst>
                                    <p:cond delay="0"/>
                                  </p:stCondLst>
                                  <p:childTnLst>
                                    <p:animMotion origin="layout" path="M 2.5E-6 7.40741E-7 L 0.2069 -0.02222 " pathEditMode="relative" rAng="0" ptsTypes="AA">
                                      <p:cBhvr>
                                        <p:cTn id="15" dur="2000" fill="hold"/>
                                        <p:tgtEl>
                                          <p:spTgt spid="25"/>
                                        </p:tgtEl>
                                        <p:attrNameLst>
                                          <p:attrName>ppt_x</p:attrName>
                                          <p:attrName>ppt_y</p:attrName>
                                        </p:attrNameLst>
                                      </p:cBhvr>
                                      <p:rCtr x="10339" y="-1111"/>
                                    </p:animMotion>
                                  </p:childTnLst>
                                </p:cTn>
                              </p:par>
                              <p:par>
                                <p:cTn id="16" presetID="42" presetClass="path" presetSubtype="0" accel="50000" decel="50000" fill="hold" grpId="0" nodeType="withEffect">
                                  <p:stCondLst>
                                    <p:cond delay="0"/>
                                  </p:stCondLst>
                                  <p:childTnLst>
                                    <p:animMotion origin="layout" path="M 2.5E-6 4.81481E-6 L 0.07669 0.03611 " pathEditMode="relative" rAng="0" ptsTypes="AA">
                                      <p:cBhvr>
                                        <p:cTn id="17" dur="2000" fill="hold"/>
                                        <p:tgtEl>
                                          <p:spTgt spid="26"/>
                                        </p:tgtEl>
                                        <p:attrNameLst>
                                          <p:attrName>ppt_x</p:attrName>
                                          <p:attrName>ppt_y</p:attrName>
                                        </p:attrNameLst>
                                      </p:cBhvr>
                                      <p:rCtr x="3828" y="1806"/>
                                    </p:animMotion>
                                  </p:childTnLst>
                                </p:cTn>
                              </p:par>
                              <p:par>
                                <p:cTn id="18" presetID="42" presetClass="path" presetSubtype="0" accel="50000" decel="50000" fill="hold" grpId="0" nodeType="withEffect">
                                  <p:stCondLst>
                                    <p:cond delay="0"/>
                                  </p:stCondLst>
                                  <p:childTnLst>
                                    <p:animMotion origin="layout" path="M 4.58333E-6 4.81481E-6 L -0.01641 -0.0551 " pathEditMode="relative" rAng="0" ptsTypes="AA">
                                      <p:cBhvr>
                                        <p:cTn id="19" dur="2000" fill="hold"/>
                                        <p:tgtEl>
                                          <p:spTgt spid="27"/>
                                        </p:tgtEl>
                                        <p:attrNameLst>
                                          <p:attrName>ppt_x</p:attrName>
                                          <p:attrName>ppt_y</p:attrName>
                                        </p:attrNameLst>
                                      </p:cBhvr>
                                      <p:rCtr x="-820" y="-2755"/>
                                    </p:animMotion>
                                  </p:childTnLst>
                                </p:cTn>
                              </p:par>
                              <p:par>
                                <p:cTn id="20" presetID="42" presetClass="path" presetSubtype="0" accel="50000" decel="50000" fill="hold" grpId="0" nodeType="withEffect">
                                  <p:stCondLst>
                                    <p:cond delay="0"/>
                                  </p:stCondLst>
                                  <p:childTnLst>
                                    <p:animMotion origin="layout" path="M -3.75E-6 3.33333E-6 L 0.08086 -0.12385 " pathEditMode="relative" rAng="0" ptsTypes="AA">
                                      <p:cBhvr>
                                        <p:cTn id="21" dur="2000" fill="hold"/>
                                        <p:tgtEl>
                                          <p:spTgt spid="29"/>
                                        </p:tgtEl>
                                        <p:attrNameLst>
                                          <p:attrName>ppt_x</p:attrName>
                                          <p:attrName>ppt_y</p:attrName>
                                        </p:attrNameLst>
                                      </p:cBhvr>
                                      <p:rCtr x="4036" y="-6204"/>
                                    </p:animMotion>
                                  </p:childTnLst>
                                </p:cTn>
                              </p:par>
                              <p:par>
                                <p:cTn id="22" presetID="42" presetClass="path" presetSubtype="0" accel="50000" decel="50000" fill="hold" grpId="0" nodeType="withEffect">
                                  <p:stCondLst>
                                    <p:cond delay="0"/>
                                  </p:stCondLst>
                                  <p:childTnLst>
                                    <p:animMotion origin="layout" path="M -8.33333E-7 3.33333E-6 L 0.21224 -0.06181 " pathEditMode="relative" rAng="0" ptsTypes="AA">
                                      <p:cBhvr>
                                        <p:cTn id="23" dur="2000" fill="hold"/>
                                        <p:tgtEl>
                                          <p:spTgt spid="28"/>
                                        </p:tgtEl>
                                        <p:attrNameLst>
                                          <p:attrName>ppt_x</p:attrName>
                                          <p:attrName>ppt_y</p:attrName>
                                        </p:attrNameLst>
                                      </p:cBhvr>
                                      <p:rCtr x="10612" y="-3102"/>
                                    </p:animMotion>
                                  </p:childTnLst>
                                </p:cTn>
                              </p:par>
                              <p:par>
                                <p:cTn id="24" presetID="42" presetClass="path" presetSubtype="0" accel="50000" decel="50000" fill="hold" grpId="0" nodeType="withEffect">
                                  <p:stCondLst>
                                    <p:cond delay="0"/>
                                  </p:stCondLst>
                                  <p:childTnLst>
                                    <p:animMotion origin="layout" path="M 1.45833E-6 -4.07407E-6 L 0.28346 -0.0324 " pathEditMode="relative" rAng="0" ptsTypes="AA">
                                      <p:cBhvr>
                                        <p:cTn id="25" dur="2000" fill="hold"/>
                                        <p:tgtEl>
                                          <p:spTgt spid="34"/>
                                        </p:tgtEl>
                                        <p:attrNameLst>
                                          <p:attrName>ppt_x</p:attrName>
                                          <p:attrName>ppt_y</p:attrName>
                                        </p:attrNameLst>
                                      </p:cBhvr>
                                      <p:rCtr x="14167" y="-1620"/>
                                    </p:animMotion>
                                  </p:childTnLst>
                                </p:cTn>
                              </p:par>
                              <p:par>
                                <p:cTn id="26" presetID="42" presetClass="path" presetSubtype="0" accel="50000" decel="50000" fill="hold" grpId="0" nodeType="withEffect">
                                  <p:stCondLst>
                                    <p:cond delay="0"/>
                                  </p:stCondLst>
                                  <p:childTnLst>
                                    <p:animMotion origin="layout" path="M -2.08333E-6 7.40741E-7 L 0.34961 0.09583 " pathEditMode="relative" rAng="0" ptsTypes="AA">
                                      <p:cBhvr>
                                        <p:cTn id="27" dur="2000" fill="hold"/>
                                        <p:tgtEl>
                                          <p:spTgt spid="30"/>
                                        </p:tgtEl>
                                        <p:attrNameLst>
                                          <p:attrName>ppt_x</p:attrName>
                                          <p:attrName>ppt_y</p:attrName>
                                        </p:attrNameLst>
                                      </p:cBhvr>
                                      <p:rCtr x="17474" y="4792"/>
                                    </p:animMotion>
                                  </p:childTnLst>
                                </p:cTn>
                              </p:par>
                              <p:par>
                                <p:cTn id="28" presetID="42" presetClass="path" presetSubtype="0" accel="50000" decel="50000" fill="hold" grpId="0" nodeType="withEffect">
                                  <p:stCondLst>
                                    <p:cond delay="0"/>
                                  </p:stCondLst>
                                  <p:childTnLst>
                                    <p:animMotion origin="layout" path="M -2.91667E-6 7.40741E-7 L 0.20886 -0.40255 " pathEditMode="relative" rAng="0" ptsTypes="AA">
                                      <p:cBhvr>
                                        <p:cTn id="29" dur="2000" fill="hold"/>
                                        <p:tgtEl>
                                          <p:spTgt spid="59"/>
                                        </p:tgtEl>
                                        <p:attrNameLst>
                                          <p:attrName>ppt_x</p:attrName>
                                          <p:attrName>ppt_y</p:attrName>
                                        </p:attrNameLst>
                                      </p:cBhvr>
                                      <p:rCtr x="10443" y="-20139"/>
                                    </p:animMotion>
                                  </p:childTnLst>
                                </p:cTn>
                              </p:par>
                              <p:par>
                                <p:cTn id="30" presetID="42" presetClass="path" presetSubtype="0" accel="50000" decel="50000" fill="hold" grpId="0" nodeType="withEffect">
                                  <p:stCondLst>
                                    <p:cond delay="0"/>
                                  </p:stCondLst>
                                  <p:childTnLst>
                                    <p:animMotion origin="layout" path="M 2.29167E-6 4.07407E-6 L -0.06055 -0.14675 " pathEditMode="relative" rAng="0" ptsTypes="AA">
                                      <p:cBhvr>
                                        <p:cTn id="31" dur="2000" fill="hold"/>
                                        <p:tgtEl>
                                          <p:spTgt spid="56"/>
                                        </p:tgtEl>
                                        <p:attrNameLst>
                                          <p:attrName>ppt_x</p:attrName>
                                          <p:attrName>ppt_y</p:attrName>
                                        </p:attrNameLst>
                                      </p:cBhvr>
                                      <p:rCtr x="-3073" y="-7269"/>
                                    </p:animMotion>
                                  </p:childTnLst>
                                </p:cTn>
                              </p:par>
                              <p:par>
                                <p:cTn id="32" presetID="42" presetClass="path" presetSubtype="0" accel="50000" decel="50000" fill="hold" grpId="0" nodeType="withEffect">
                                  <p:stCondLst>
                                    <p:cond delay="0"/>
                                  </p:stCondLst>
                                  <p:childTnLst>
                                    <p:animMotion origin="layout" path="M -3.125E-6 -3.33333E-6 L -0.28659 -0.20532 " pathEditMode="relative" rAng="0" ptsTypes="AA">
                                      <p:cBhvr>
                                        <p:cTn id="33" dur="2000" fill="hold"/>
                                        <p:tgtEl>
                                          <p:spTgt spid="51"/>
                                        </p:tgtEl>
                                        <p:attrNameLst>
                                          <p:attrName>ppt_x</p:attrName>
                                          <p:attrName>ppt_y</p:attrName>
                                        </p:attrNameLst>
                                      </p:cBhvr>
                                      <p:rCtr x="-14336" y="-10278"/>
                                    </p:animMotion>
                                  </p:childTnLst>
                                </p:cTn>
                              </p:par>
                              <p:par>
                                <p:cTn id="34" presetID="42" presetClass="path" presetSubtype="0" accel="50000" decel="50000" fill="hold" grpId="0" nodeType="withEffect">
                                  <p:stCondLst>
                                    <p:cond delay="0"/>
                                  </p:stCondLst>
                                  <p:childTnLst>
                                    <p:animMotion origin="layout" path="M -2.08333E-6 -2.96296E-6 L -0.18919 0.3125 " pathEditMode="relative" rAng="0" ptsTypes="AA">
                                      <p:cBhvr>
                                        <p:cTn id="35" dur="2000" fill="hold"/>
                                        <p:tgtEl>
                                          <p:spTgt spid="42"/>
                                        </p:tgtEl>
                                        <p:attrNameLst>
                                          <p:attrName>ppt_x</p:attrName>
                                          <p:attrName>ppt_y</p:attrName>
                                        </p:attrNameLst>
                                      </p:cBhvr>
                                      <p:rCtr x="-8802" y="13519"/>
                                    </p:animMotion>
                                  </p:childTnLst>
                                </p:cTn>
                              </p:par>
                              <p:par>
                                <p:cTn id="36" presetID="42" presetClass="path" presetSubtype="0" accel="50000" decel="50000" fill="hold" grpId="0" nodeType="withEffect">
                                  <p:stCondLst>
                                    <p:cond delay="0"/>
                                  </p:stCondLst>
                                  <p:childTnLst>
                                    <p:animMotion origin="layout" path="M 8.33333E-7 3.33333E-6 L -0.13646 0.28472 " pathEditMode="relative" rAng="0" ptsTypes="AA">
                                      <p:cBhvr>
                                        <p:cTn id="37" dur="2000" fill="hold"/>
                                        <p:tgtEl>
                                          <p:spTgt spid="39"/>
                                        </p:tgtEl>
                                        <p:attrNameLst>
                                          <p:attrName>ppt_x</p:attrName>
                                          <p:attrName>ppt_y</p:attrName>
                                        </p:attrNameLst>
                                      </p:cBhvr>
                                      <p:rCtr x="-6823" y="14213"/>
                                    </p:animMotion>
                                  </p:childTnLst>
                                </p:cTn>
                              </p:par>
                              <p:par>
                                <p:cTn id="38" presetID="42" presetClass="path" presetSubtype="0" accel="50000" decel="50000" fill="hold" grpId="0" nodeType="withEffect">
                                  <p:stCondLst>
                                    <p:cond delay="0"/>
                                  </p:stCondLst>
                                  <p:childTnLst>
                                    <p:animMotion origin="layout" path="M 4.16667E-7 3.33333E-6 L 0.21119 0.12385 " pathEditMode="relative" rAng="0" ptsTypes="AA">
                                      <p:cBhvr>
                                        <p:cTn id="39" dur="2000" fill="hold"/>
                                        <p:tgtEl>
                                          <p:spTgt spid="37"/>
                                        </p:tgtEl>
                                        <p:attrNameLst>
                                          <p:attrName>ppt_x</p:attrName>
                                          <p:attrName>ppt_y</p:attrName>
                                        </p:attrNameLst>
                                      </p:cBhvr>
                                      <p:rCtr x="10768" y="6088"/>
                                    </p:animMotion>
                                  </p:childTnLst>
                                </p:cTn>
                              </p:par>
                              <p:par>
                                <p:cTn id="40" presetID="42" presetClass="path" presetSubtype="0" accel="50000" decel="50000" fill="hold" grpId="0" nodeType="withEffect">
                                  <p:stCondLst>
                                    <p:cond delay="0"/>
                                  </p:stCondLst>
                                  <p:childTnLst>
                                    <p:animMotion origin="layout" path="M -4.58333E-6 -1.11111E-6 L 0.1517 -0.02685 " pathEditMode="relative" rAng="0" ptsTypes="AA">
                                      <p:cBhvr>
                                        <p:cTn id="41" dur="2000" fill="hold"/>
                                        <p:tgtEl>
                                          <p:spTgt spid="63"/>
                                        </p:tgtEl>
                                        <p:attrNameLst>
                                          <p:attrName>ppt_x</p:attrName>
                                          <p:attrName>ppt_y</p:attrName>
                                        </p:attrNameLst>
                                      </p:cBhvr>
                                      <p:rCtr x="7578" y="-1343"/>
                                    </p:animMotion>
                                  </p:childTnLst>
                                </p:cTn>
                              </p:par>
                              <p:par>
                                <p:cTn id="42" presetID="42" presetClass="path" presetSubtype="0" accel="50000" decel="50000" fill="hold" grpId="0" nodeType="withEffect">
                                  <p:stCondLst>
                                    <p:cond delay="0"/>
                                  </p:stCondLst>
                                  <p:childTnLst>
                                    <p:animMotion origin="layout" path="M -2.91667E-6 -2.96296E-6 L 0.18138 -0.01481 " pathEditMode="relative" rAng="0" ptsTypes="AA">
                                      <p:cBhvr>
                                        <p:cTn id="43" dur="2000" fill="hold"/>
                                        <p:tgtEl>
                                          <p:spTgt spid="62"/>
                                        </p:tgtEl>
                                        <p:attrNameLst>
                                          <p:attrName>ppt_x</p:attrName>
                                          <p:attrName>ppt_y</p:attrName>
                                        </p:attrNameLst>
                                      </p:cBhvr>
                                      <p:rCtr x="9063" y="-741"/>
                                    </p:animMotion>
                                  </p:childTnLst>
                                </p:cTn>
                              </p:par>
                              <p:par>
                                <p:cTn id="44" presetID="42" presetClass="path" presetSubtype="0" accel="50000" decel="50000" fill="hold" grpId="0" nodeType="withEffect">
                                  <p:stCondLst>
                                    <p:cond delay="0"/>
                                  </p:stCondLst>
                                  <p:childTnLst>
                                    <p:animMotion origin="layout" path="M -6.25E-7 -2.59259E-6 L 0.10352 0.21667 " pathEditMode="relative" rAng="0" ptsTypes="AA">
                                      <p:cBhvr>
                                        <p:cTn id="45" dur="2000" fill="hold"/>
                                        <p:tgtEl>
                                          <p:spTgt spid="61"/>
                                        </p:tgtEl>
                                        <p:attrNameLst>
                                          <p:attrName>ppt_x</p:attrName>
                                          <p:attrName>ppt_y</p:attrName>
                                        </p:attrNameLst>
                                      </p:cBhvr>
                                      <p:rCtr x="5169" y="10833"/>
                                    </p:animMotion>
                                  </p:childTnLst>
                                </p:cTn>
                              </p:par>
                              <p:par>
                                <p:cTn id="46" presetID="42" presetClass="path" presetSubtype="0" accel="50000" decel="50000" fill="hold" grpId="0" nodeType="withEffect">
                                  <p:stCondLst>
                                    <p:cond delay="0"/>
                                  </p:stCondLst>
                                  <p:childTnLst>
                                    <p:animMotion origin="layout" path="M -3.125E-6 4.81481E-6 L -3.125E-6 0.28078 " pathEditMode="relative" rAng="0" ptsTypes="AA">
                                      <p:cBhvr>
                                        <p:cTn id="47" dur="2000" fill="hold"/>
                                        <p:tgtEl>
                                          <p:spTgt spid="60"/>
                                        </p:tgtEl>
                                        <p:attrNameLst>
                                          <p:attrName>ppt_x</p:attrName>
                                          <p:attrName>ppt_y</p:attrName>
                                        </p:attrNameLst>
                                      </p:cBhvr>
                                      <p:rCtr x="0" y="14028"/>
                                    </p:animMotion>
                                  </p:childTnLst>
                                </p:cTn>
                              </p:par>
                              <p:par>
                                <p:cTn id="48" presetID="42" presetClass="path" presetSubtype="0" accel="50000" decel="50000" fill="hold" grpId="0" nodeType="withEffect">
                                  <p:stCondLst>
                                    <p:cond delay="0"/>
                                  </p:stCondLst>
                                  <p:childTnLst>
                                    <p:animMotion origin="layout" path="M -1.45833E-6 1.48148E-6 L -0.04987 0.22176 " pathEditMode="relative" rAng="0" ptsTypes="AA">
                                      <p:cBhvr>
                                        <p:cTn id="49" dur="2000" fill="hold"/>
                                        <p:tgtEl>
                                          <p:spTgt spid="88"/>
                                        </p:tgtEl>
                                        <p:attrNameLst>
                                          <p:attrName>ppt_x</p:attrName>
                                          <p:attrName>ppt_y</p:attrName>
                                        </p:attrNameLst>
                                      </p:cBhvr>
                                      <p:rCtr x="-2500" y="11088"/>
                                    </p:animMotion>
                                  </p:childTnLst>
                                </p:cTn>
                              </p:par>
                              <p:par>
                                <p:cTn id="50" presetID="42" presetClass="path" presetSubtype="0" accel="50000" decel="50000" fill="hold" grpId="0" nodeType="withEffect">
                                  <p:stCondLst>
                                    <p:cond delay="0"/>
                                  </p:stCondLst>
                                  <p:childTnLst>
                                    <p:animMotion origin="layout" path="M -1.45833E-6 4.81481E-6 L -0.07591 0.75555 " pathEditMode="relative" rAng="0" ptsTypes="AA">
                                      <p:cBhvr>
                                        <p:cTn id="51" dur="2000" fill="hold"/>
                                        <p:tgtEl>
                                          <p:spTgt spid="74"/>
                                        </p:tgtEl>
                                        <p:attrNameLst>
                                          <p:attrName>ppt_x</p:attrName>
                                          <p:attrName>ppt_y</p:attrName>
                                        </p:attrNameLst>
                                      </p:cBhvr>
                                      <p:rCtr x="-3802" y="37778"/>
                                    </p:animMotion>
                                  </p:childTnLst>
                                </p:cTn>
                              </p:par>
                              <p:par>
                                <p:cTn id="52" presetID="42" presetClass="path" presetSubtype="0" accel="50000" decel="50000" fill="hold" grpId="0" nodeType="withEffect">
                                  <p:stCondLst>
                                    <p:cond delay="0"/>
                                  </p:stCondLst>
                                  <p:childTnLst>
                                    <p:animMotion origin="layout" path="M 2.5E-6 -4.44444E-6 L -0.17266 0.48681 " pathEditMode="relative" rAng="0" ptsTypes="AA">
                                      <p:cBhvr>
                                        <p:cTn id="53" dur="2000" fill="hold"/>
                                        <p:tgtEl>
                                          <p:spTgt spid="77"/>
                                        </p:tgtEl>
                                        <p:attrNameLst>
                                          <p:attrName>ppt_x</p:attrName>
                                          <p:attrName>ppt_y</p:attrName>
                                        </p:attrNameLst>
                                      </p:cBhvr>
                                      <p:rCtr x="-8633" y="24329"/>
                                    </p:animMotion>
                                  </p:childTnLst>
                                </p:cTn>
                              </p:par>
                              <p:par>
                                <p:cTn id="54" presetID="42" presetClass="path" presetSubtype="0" accel="50000" decel="50000" fill="hold" grpId="0" nodeType="withEffect">
                                  <p:stCondLst>
                                    <p:cond delay="0"/>
                                  </p:stCondLst>
                                  <p:childTnLst>
                                    <p:animMotion origin="layout" path="M -2.08333E-7 2.96296E-6 L -0.2168 0.37708 " pathEditMode="relative" rAng="0" ptsTypes="AA">
                                      <p:cBhvr>
                                        <p:cTn id="55" dur="2000" fill="hold"/>
                                        <p:tgtEl>
                                          <p:spTgt spid="78"/>
                                        </p:tgtEl>
                                        <p:attrNameLst>
                                          <p:attrName>ppt_x</p:attrName>
                                          <p:attrName>ppt_y</p:attrName>
                                        </p:attrNameLst>
                                      </p:cBhvr>
                                      <p:rCtr x="-10846" y="18843"/>
                                    </p:animMotion>
                                  </p:childTnLst>
                                </p:cTn>
                              </p:par>
                              <p:par>
                                <p:cTn id="56" presetID="42" presetClass="path" presetSubtype="0" accel="50000" decel="50000" fill="hold" grpId="0" nodeType="withEffect">
                                  <p:stCondLst>
                                    <p:cond delay="0"/>
                                  </p:stCondLst>
                                  <p:childTnLst>
                                    <p:animMotion origin="layout" path="M -3.95833E-6 1.38778E-17 L -0.2513 0.51435 " pathEditMode="relative" rAng="0" ptsTypes="AA">
                                      <p:cBhvr>
                                        <p:cTn id="57" dur="2000" fill="hold"/>
                                        <p:tgtEl>
                                          <p:spTgt spid="83"/>
                                        </p:tgtEl>
                                        <p:attrNameLst>
                                          <p:attrName>ppt_x</p:attrName>
                                          <p:attrName>ppt_y</p:attrName>
                                        </p:attrNameLst>
                                      </p:cBhvr>
                                      <p:rCtr x="-12565" y="25718"/>
                                    </p:animMotion>
                                  </p:childTnLst>
                                </p:cTn>
                              </p:par>
                              <p:par>
                                <p:cTn id="58" presetID="42" presetClass="path" presetSubtype="0" accel="50000" decel="50000" fill="hold" grpId="0" nodeType="withEffect">
                                  <p:stCondLst>
                                    <p:cond delay="0"/>
                                  </p:stCondLst>
                                  <p:childTnLst>
                                    <p:animMotion origin="layout" path="M 3.95833E-6 1.38778E-17 L -0.34245 0.61134 " pathEditMode="relative" rAng="0" ptsTypes="AA">
                                      <p:cBhvr>
                                        <p:cTn id="59" dur="2000" fill="hold"/>
                                        <p:tgtEl>
                                          <p:spTgt spid="86"/>
                                        </p:tgtEl>
                                        <p:attrNameLst>
                                          <p:attrName>ppt_x</p:attrName>
                                          <p:attrName>ppt_y</p:attrName>
                                        </p:attrNameLst>
                                      </p:cBhvr>
                                      <p:rCtr x="-17122" y="30556"/>
                                    </p:animMotion>
                                  </p:childTnLst>
                                </p:cTn>
                              </p:par>
                              <p:par>
                                <p:cTn id="60" presetID="42" presetClass="path" presetSubtype="0" accel="50000" decel="50000" fill="hold" grpId="0" nodeType="withEffect">
                                  <p:stCondLst>
                                    <p:cond delay="0"/>
                                  </p:stCondLst>
                                  <p:childTnLst>
                                    <p:animMotion origin="layout" path="M 4.16667E-7 -1.48148E-6 L -0.41406 0.62222 " pathEditMode="relative" rAng="0" ptsTypes="AA">
                                      <p:cBhvr>
                                        <p:cTn id="61" dur="2000" fill="hold"/>
                                        <p:tgtEl>
                                          <p:spTgt spid="87"/>
                                        </p:tgtEl>
                                        <p:attrNameLst>
                                          <p:attrName>ppt_x</p:attrName>
                                          <p:attrName>ppt_y</p:attrName>
                                        </p:attrNameLst>
                                      </p:cBhvr>
                                      <p:rCtr x="-20703" y="31111"/>
                                    </p:animMotion>
                                  </p:childTnLst>
                                </p:cTn>
                              </p:par>
                              <p:par>
                                <p:cTn id="62" presetID="42" presetClass="path" presetSubtype="0" accel="50000" decel="50000" fill="hold" grpId="0" nodeType="withEffect">
                                  <p:stCondLst>
                                    <p:cond delay="0"/>
                                  </p:stCondLst>
                                  <p:childTnLst>
                                    <p:animMotion origin="layout" path="M -1.66667E-6 1.48148E-6 L -0.44883 0.10023 " pathEditMode="relative" rAng="0" ptsTypes="AA">
                                      <p:cBhvr>
                                        <p:cTn id="63" dur="2000" fill="hold"/>
                                        <p:tgtEl>
                                          <p:spTgt spid="95"/>
                                        </p:tgtEl>
                                        <p:attrNameLst>
                                          <p:attrName>ppt_x</p:attrName>
                                          <p:attrName>ppt_y</p:attrName>
                                        </p:attrNameLst>
                                      </p:cBhvr>
                                      <p:rCtr x="-22448" y="5000"/>
                                    </p:animMotion>
                                  </p:childTnLst>
                                </p:cTn>
                              </p:par>
                              <p:par>
                                <p:cTn id="64" presetID="42" presetClass="path" presetSubtype="0" accel="50000" decel="50000" fill="hold" grpId="0" nodeType="withEffect">
                                  <p:stCondLst>
                                    <p:cond delay="0"/>
                                  </p:stCondLst>
                                  <p:childTnLst>
                                    <p:animMotion origin="layout" path="M -1.25E-6 3.33333E-6 L -0.62448 -0.62385 " pathEditMode="relative" rAng="0" ptsTypes="AA">
                                      <p:cBhvr>
                                        <p:cTn id="65" dur="2000" fill="hold"/>
                                        <p:tgtEl>
                                          <p:spTgt spid="96"/>
                                        </p:tgtEl>
                                        <p:attrNameLst>
                                          <p:attrName>ppt_x</p:attrName>
                                          <p:attrName>ppt_y</p:attrName>
                                        </p:attrNameLst>
                                      </p:cBhvr>
                                      <p:rCtr x="-31224" y="-31204"/>
                                    </p:animMotion>
                                  </p:childTnLst>
                                </p:cTn>
                              </p:par>
                              <p:par>
                                <p:cTn id="66" presetID="42" presetClass="path" presetSubtype="0" accel="50000" decel="50000" fill="hold" grpId="0" nodeType="withEffect">
                                  <p:stCondLst>
                                    <p:cond delay="0"/>
                                  </p:stCondLst>
                                  <p:childTnLst>
                                    <p:animMotion origin="layout" path="M 1.45833E-6 2.96296E-6 L -0.53099 -0.62523 " pathEditMode="relative" rAng="0" ptsTypes="AA">
                                      <p:cBhvr>
                                        <p:cTn id="67" dur="2000" fill="hold"/>
                                        <p:tgtEl>
                                          <p:spTgt spid="97"/>
                                        </p:tgtEl>
                                        <p:attrNameLst>
                                          <p:attrName>ppt_x</p:attrName>
                                          <p:attrName>ppt_y</p:attrName>
                                        </p:attrNameLst>
                                      </p:cBhvr>
                                      <p:rCtr x="-26549" y="-31273"/>
                                    </p:animMotion>
                                  </p:childTnLst>
                                </p:cTn>
                              </p:par>
                              <p:par>
                                <p:cTn id="68" presetID="42" presetClass="path" presetSubtype="0" accel="50000" decel="50000" fill="hold" grpId="0" nodeType="withEffect">
                                  <p:stCondLst>
                                    <p:cond delay="0"/>
                                  </p:stCondLst>
                                  <p:childTnLst>
                                    <p:animMotion origin="layout" path="M 3.125E-6 3.33333E-6 L -0.39883 -0.54908 " pathEditMode="relative" rAng="0" ptsTypes="AA">
                                      <p:cBhvr>
                                        <p:cTn id="69" dur="2000" fill="hold"/>
                                        <p:tgtEl>
                                          <p:spTgt spid="107"/>
                                        </p:tgtEl>
                                        <p:attrNameLst>
                                          <p:attrName>ppt_x</p:attrName>
                                          <p:attrName>ppt_y</p:attrName>
                                        </p:attrNameLst>
                                      </p:cBhvr>
                                      <p:rCtr x="-19948" y="-27454"/>
                                    </p:animMotion>
                                  </p:childTnLst>
                                </p:cTn>
                              </p:par>
                              <p:par>
                                <p:cTn id="70" presetID="42" presetClass="path" presetSubtype="0" accel="50000" decel="50000" fill="hold" grpId="0" nodeType="withEffect">
                                  <p:stCondLst>
                                    <p:cond delay="0"/>
                                  </p:stCondLst>
                                  <p:childTnLst>
                                    <p:animMotion origin="layout" path="M -3.75E-6 2.96296E-6 L -0.30872 -0.47986 " pathEditMode="relative" rAng="0" ptsTypes="AA">
                                      <p:cBhvr>
                                        <p:cTn id="71" dur="2000" fill="hold"/>
                                        <p:tgtEl>
                                          <p:spTgt spid="110"/>
                                        </p:tgtEl>
                                        <p:attrNameLst>
                                          <p:attrName>ppt_x</p:attrName>
                                          <p:attrName>ppt_y</p:attrName>
                                        </p:attrNameLst>
                                      </p:cBhvr>
                                      <p:rCtr x="-15443" y="-24005"/>
                                    </p:animMotion>
                                  </p:childTnLst>
                                </p:cTn>
                              </p:par>
                              <p:par>
                                <p:cTn id="72" presetID="42" presetClass="path" presetSubtype="0" accel="50000" decel="50000" fill="hold" grpId="0" nodeType="withEffect">
                                  <p:stCondLst>
                                    <p:cond delay="0"/>
                                  </p:stCondLst>
                                  <p:childTnLst>
                                    <p:animMotion origin="layout" path="M 2.91667E-6 -2.96296E-6 L -0.19857 -0.3243 " pathEditMode="relative" rAng="0" ptsTypes="AA">
                                      <p:cBhvr>
                                        <p:cTn id="73" dur="2000" fill="hold"/>
                                        <p:tgtEl>
                                          <p:spTgt spid="146"/>
                                        </p:tgtEl>
                                        <p:attrNameLst>
                                          <p:attrName>ppt_x</p:attrName>
                                          <p:attrName>ppt_y</p:attrName>
                                        </p:attrNameLst>
                                      </p:cBhvr>
                                      <p:rCtr x="-9935" y="-16227"/>
                                    </p:animMotion>
                                  </p:childTnLst>
                                </p:cTn>
                              </p:par>
                              <p:par>
                                <p:cTn id="74" presetID="42" presetClass="path" presetSubtype="0" accel="50000" decel="50000" fill="hold" grpId="0" nodeType="withEffect">
                                  <p:stCondLst>
                                    <p:cond delay="0"/>
                                  </p:stCondLst>
                                  <p:childTnLst>
                                    <p:animMotion origin="layout" path="M 3.125E-6 -3.33333E-6 L -0.08672 -0.25185 " pathEditMode="relative" rAng="0" ptsTypes="AA">
                                      <p:cBhvr>
                                        <p:cTn id="75" dur="2000" fill="hold"/>
                                        <p:tgtEl>
                                          <p:spTgt spid="126"/>
                                        </p:tgtEl>
                                        <p:attrNameLst>
                                          <p:attrName>ppt_x</p:attrName>
                                          <p:attrName>ppt_y</p:attrName>
                                        </p:attrNameLst>
                                      </p:cBhvr>
                                      <p:rCtr x="-4336" y="-12593"/>
                                    </p:animMotion>
                                  </p:childTnLst>
                                </p:cTn>
                              </p:par>
                              <p:par>
                                <p:cTn id="76" presetID="42" presetClass="path" presetSubtype="0" accel="50000" decel="50000" fill="hold" grpId="0" nodeType="withEffect">
                                  <p:stCondLst>
                                    <p:cond delay="0"/>
                                  </p:stCondLst>
                                  <p:childTnLst>
                                    <p:animMotion origin="layout" path="M -2.29167E-6 2.96296E-6 L 0.05261 -0.16528 " pathEditMode="relative" rAng="0" ptsTypes="AA">
                                      <p:cBhvr>
                                        <p:cTn id="77" dur="2000" fill="hold"/>
                                        <p:tgtEl>
                                          <p:spTgt spid="106"/>
                                        </p:tgtEl>
                                        <p:attrNameLst>
                                          <p:attrName>ppt_x</p:attrName>
                                          <p:attrName>ppt_y</p:attrName>
                                        </p:attrNameLst>
                                      </p:cBhvr>
                                      <p:rCtr x="2630" y="-8264"/>
                                    </p:animMotion>
                                  </p:childTnLst>
                                </p:cTn>
                              </p:par>
                              <p:par>
                                <p:cTn id="78" presetID="42" presetClass="path" presetSubtype="0" accel="50000" decel="50000" fill="hold" grpId="0" nodeType="withEffect">
                                  <p:stCondLst>
                                    <p:cond delay="0"/>
                                  </p:stCondLst>
                                  <p:childTnLst>
                                    <p:animMotion origin="layout" path="M 2.5E-6 -1.48148E-6 L 0.14088 -0.07223 " pathEditMode="relative" rAng="0" ptsTypes="AA">
                                      <p:cBhvr>
                                        <p:cTn id="79" dur="2000" fill="hold"/>
                                        <p:tgtEl>
                                          <p:spTgt spid="105"/>
                                        </p:tgtEl>
                                        <p:attrNameLst>
                                          <p:attrName>ppt_x</p:attrName>
                                          <p:attrName>ppt_y</p:attrName>
                                        </p:attrNameLst>
                                      </p:cBhvr>
                                      <p:rCtr x="7044" y="-4051"/>
                                    </p:animMotion>
                                  </p:childTnLst>
                                </p:cTn>
                              </p:par>
                              <p:par>
                                <p:cTn id="80" presetID="42" presetClass="path" presetSubtype="0" accel="50000" decel="50000" fill="hold" grpId="0" nodeType="withEffect">
                                  <p:stCondLst>
                                    <p:cond delay="0"/>
                                  </p:stCondLst>
                                  <p:childTnLst>
                                    <p:animMotion origin="layout" path="M 4.16667E-7 3.33333E-6 L 0.09687 -0.02431 " pathEditMode="relative" rAng="0" ptsTypes="AA">
                                      <p:cBhvr>
                                        <p:cTn id="81" dur="2000" fill="hold"/>
                                        <p:tgtEl>
                                          <p:spTgt spid="159"/>
                                        </p:tgtEl>
                                        <p:attrNameLst>
                                          <p:attrName>ppt_x</p:attrName>
                                          <p:attrName>ppt_y</p:attrName>
                                        </p:attrNameLst>
                                      </p:cBhvr>
                                      <p:rCtr x="4844" y="-1227"/>
                                    </p:animMotion>
                                  </p:childTnLst>
                                </p:cTn>
                              </p:par>
                              <p:par>
                                <p:cTn id="82" presetID="42" presetClass="path" presetSubtype="0" accel="50000" decel="50000" fill="hold" grpId="0" nodeType="withEffect">
                                  <p:stCondLst>
                                    <p:cond delay="0"/>
                                  </p:stCondLst>
                                  <p:childTnLst>
                                    <p:animMotion origin="layout" path="M 5E-6 -2.96296E-6 L -0.07149 0.36875 " pathEditMode="relative" rAng="0" ptsTypes="AA">
                                      <p:cBhvr>
                                        <p:cTn id="83" dur="2000" fill="hold"/>
                                        <p:tgtEl>
                                          <p:spTgt spid="227"/>
                                        </p:tgtEl>
                                        <p:attrNameLst>
                                          <p:attrName>ppt_x</p:attrName>
                                          <p:attrName>ppt_y</p:attrName>
                                        </p:attrNameLst>
                                      </p:cBhvr>
                                      <p:rCtr x="-3151" y="18495"/>
                                    </p:animMotion>
                                  </p:childTnLst>
                                </p:cTn>
                              </p:par>
                              <p:par>
                                <p:cTn id="84" presetID="42" presetClass="path" presetSubtype="0" accel="50000" decel="50000" fill="hold" grpId="0" nodeType="withEffect">
                                  <p:stCondLst>
                                    <p:cond delay="0"/>
                                  </p:stCondLst>
                                  <p:childTnLst>
                                    <p:animMotion origin="layout" path="M 2.70833E-6 1.85185E-6 L -0.02005 0.28981 " pathEditMode="relative" rAng="0" ptsTypes="AA">
                                      <p:cBhvr>
                                        <p:cTn id="85" dur="2000" fill="hold"/>
                                        <p:tgtEl>
                                          <p:spTgt spid="160"/>
                                        </p:tgtEl>
                                        <p:attrNameLst>
                                          <p:attrName>ppt_x</p:attrName>
                                          <p:attrName>ppt_y</p:attrName>
                                        </p:attrNameLst>
                                      </p:cBhvr>
                                      <p:rCtr x="-1003" y="14491"/>
                                    </p:animMotion>
                                  </p:childTnLst>
                                </p:cTn>
                              </p:par>
                              <p:par>
                                <p:cTn id="86" presetID="42" presetClass="path" presetSubtype="0" accel="50000" decel="50000" fill="hold" grpId="0" nodeType="withEffect">
                                  <p:stCondLst>
                                    <p:cond delay="0"/>
                                  </p:stCondLst>
                                  <p:childTnLst>
                                    <p:animMotion origin="layout" path="M -4.16667E-6 3.7037E-7 L -4.16667E-6 0.25 " pathEditMode="relative" rAng="0" ptsTypes="AA">
                                      <p:cBhvr>
                                        <p:cTn id="87" dur="2000" fill="hold"/>
                                        <p:tgtEl>
                                          <p:spTgt spid="170"/>
                                        </p:tgtEl>
                                        <p:attrNameLst>
                                          <p:attrName>ppt_x</p:attrName>
                                          <p:attrName>ppt_y</p:attrName>
                                        </p:attrNameLst>
                                      </p:cBhvr>
                                      <p:rCtr x="0" y="12500"/>
                                    </p:animMotion>
                                  </p:childTnLst>
                                </p:cTn>
                              </p:par>
                              <p:par>
                                <p:cTn id="88" presetID="42" presetClass="path" presetSubtype="0" accel="50000" decel="50000" fill="hold" grpId="0" nodeType="withEffect">
                                  <p:stCondLst>
                                    <p:cond delay="0"/>
                                  </p:stCondLst>
                                  <p:childTnLst>
                                    <p:animMotion origin="layout" path="M 4.16667E-6 6.93889E-18 L 4.16667E-6 0.25 " pathEditMode="relative" rAng="0" ptsTypes="AA">
                                      <p:cBhvr>
                                        <p:cTn id="89" dur="2000" fill="hold"/>
                                        <p:tgtEl>
                                          <p:spTgt spid="168"/>
                                        </p:tgtEl>
                                        <p:attrNameLst>
                                          <p:attrName>ppt_x</p:attrName>
                                          <p:attrName>ppt_y</p:attrName>
                                        </p:attrNameLst>
                                      </p:cBhvr>
                                      <p:rCtr x="0" y="12500"/>
                                    </p:animMotion>
                                  </p:childTnLst>
                                </p:cTn>
                              </p:par>
                              <p:par>
                                <p:cTn id="90" presetID="42" presetClass="path" presetSubtype="0" accel="50000" decel="50000" fill="hold" grpId="0" nodeType="withEffect">
                                  <p:stCondLst>
                                    <p:cond delay="0"/>
                                  </p:stCondLst>
                                  <p:childTnLst>
                                    <p:animMotion origin="layout" path="M -3.125E-6 -2.59259E-6 L -0.86328 0.68658 " pathEditMode="relative" rAng="0" ptsTypes="AA">
                                      <p:cBhvr>
                                        <p:cTn id="91" dur="2000" fill="hold"/>
                                        <p:tgtEl>
                                          <p:spTgt spid="182"/>
                                        </p:tgtEl>
                                        <p:attrNameLst>
                                          <p:attrName>ppt_x</p:attrName>
                                          <p:attrName>ppt_y</p:attrName>
                                        </p:attrNameLst>
                                      </p:cBhvr>
                                      <p:rCtr x="-43164" y="34329"/>
                                    </p:animMotion>
                                  </p:childTnLst>
                                </p:cTn>
                              </p:par>
                              <p:par>
                                <p:cTn id="92" presetID="42" presetClass="path" presetSubtype="0" accel="50000" decel="50000" fill="hold" grpId="0" nodeType="withEffect">
                                  <p:stCondLst>
                                    <p:cond delay="0"/>
                                  </p:stCondLst>
                                  <p:childTnLst>
                                    <p:animMotion origin="layout" path="M 1.66667E-6 2.22222E-6 L -0.93711 0.61065 " pathEditMode="relative" rAng="0" ptsTypes="AA">
                                      <p:cBhvr>
                                        <p:cTn id="93" dur="2000" fill="hold"/>
                                        <p:tgtEl>
                                          <p:spTgt spid="202"/>
                                        </p:tgtEl>
                                        <p:attrNameLst>
                                          <p:attrName>ppt_x</p:attrName>
                                          <p:attrName>ppt_y</p:attrName>
                                        </p:attrNameLst>
                                      </p:cBhvr>
                                      <p:rCtr x="-46862" y="30532"/>
                                    </p:animMotion>
                                  </p:childTnLst>
                                </p:cTn>
                              </p:par>
                              <p:par>
                                <p:cTn id="94" presetID="42" presetClass="path" presetSubtype="0" accel="50000" decel="50000" fill="hold" grpId="0" nodeType="withEffect">
                                  <p:stCondLst>
                                    <p:cond delay="0"/>
                                  </p:stCondLst>
                                  <p:childTnLst>
                                    <p:animMotion origin="layout" path="M 3.33333E-6 2.59259E-6 L -0.70026 0.81551 " pathEditMode="relative" rAng="0" ptsTypes="AA">
                                      <p:cBhvr>
                                        <p:cTn id="95" dur="2000" fill="hold"/>
                                        <p:tgtEl>
                                          <p:spTgt spid="203"/>
                                        </p:tgtEl>
                                        <p:attrNameLst>
                                          <p:attrName>ppt_x</p:attrName>
                                          <p:attrName>ppt_y</p:attrName>
                                        </p:attrNameLst>
                                      </p:cBhvr>
                                      <p:rCtr x="-35013" y="40764"/>
                                    </p:animMotion>
                                  </p:childTnLst>
                                </p:cTn>
                              </p:par>
                              <p:par>
                                <p:cTn id="96" presetID="42" presetClass="path" presetSubtype="0" accel="50000" decel="50000" fill="hold" grpId="0" nodeType="withEffect">
                                  <p:stCondLst>
                                    <p:cond delay="0"/>
                                  </p:stCondLst>
                                  <p:childTnLst>
                                    <p:animMotion origin="layout" path="M 2.08333E-7 -2.96296E-6 L -0.79362 -0.01203 " pathEditMode="relative" rAng="0" ptsTypes="AA">
                                      <p:cBhvr>
                                        <p:cTn id="97" dur="2000" fill="hold"/>
                                        <p:tgtEl>
                                          <p:spTgt spid="196"/>
                                        </p:tgtEl>
                                        <p:attrNameLst>
                                          <p:attrName>ppt_x</p:attrName>
                                          <p:attrName>ppt_y</p:attrName>
                                        </p:attrNameLst>
                                      </p:cBhvr>
                                      <p:rCtr x="-39687" y="-602"/>
                                    </p:animMotion>
                                  </p:childTnLst>
                                </p:cTn>
                              </p:par>
                              <p:par>
                                <p:cTn id="98" presetID="42" presetClass="path" presetSubtype="0" accel="50000" decel="50000" fill="hold" grpId="0" nodeType="withEffect">
                                  <p:stCondLst>
                                    <p:cond delay="0"/>
                                  </p:stCondLst>
                                  <p:childTnLst>
                                    <p:animMotion origin="layout" path="M -2.29167E-6 1.85185E-6 L -0.59557 0.22569 " pathEditMode="relative" rAng="0" ptsTypes="AA">
                                      <p:cBhvr>
                                        <p:cTn id="99" dur="2000" fill="hold"/>
                                        <p:tgtEl>
                                          <p:spTgt spid="214"/>
                                        </p:tgtEl>
                                        <p:attrNameLst>
                                          <p:attrName>ppt_x</p:attrName>
                                          <p:attrName>ppt_y</p:attrName>
                                        </p:attrNameLst>
                                      </p:cBhvr>
                                      <p:rCtr x="-29779" y="11273"/>
                                    </p:animMotion>
                                  </p:childTnLst>
                                </p:cTn>
                              </p:par>
                              <p:par>
                                <p:cTn id="100" presetID="42" presetClass="path" presetSubtype="0" accel="50000" decel="50000" fill="hold" grpId="0" nodeType="withEffect">
                                  <p:stCondLst>
                                    <p:cond delay="0"/>
                                  </p:stCondLst>
                                  <p:childTnLst>
                                    <p:animMotion origin="layout" path="M -2.5E-6 -4.07407E-6 L -0.70247 -0.05023 " pathEditMode="relative" rAng="0" ptsTypes="AA">
                                      <p:cBhvr>
                                        <p:cTn id="101" dur="2000" fill="hold"/>
                                        <p:tgtEl>
                                          <p:spTgt spid="205"/>
                                        </p:tgtEl>
                                        <p:attrNameLst>
                                          <p:attrName>ppt_x</p:attrName>
                                          <p:attrName>ppt_y</p:attrName>
                                        </p:attrNameLst>
                                      </p:cBhvr>
                                      <p:rCtr x="-35130" y="-2523"/>
                                    </p:animMotion>
                                  </p:childTnLst>
                                </p:cTn>
                              </p:par>
                              <p:par>
                                <p:cTn id="102" presetID="42" presetClass="path" presetSubtype="0" accel="50000" decel="50000" fill="hold" grpId="0" nodeType="withEffect">
                                  <p:stCondLst>
                                    <p:cond delay="0"/>
                                  </p:stCondLst>
                                  <p:childTnLst>
                                    <p:animMotion origin="layout" path="M -3.95833E-6 -4.44444E-6 L -0.90546 -0.1074 " pathEditMode="relative" rAng="0" ptsTypes="AA">
                                      <p:cBhvr>
                                        <p:cTn id="103" dur="2000" fill="hold"/>
                                        <p:tgtEl>
                                          <p:spTgt spid="204"/>
                                        </p:tgtEl>
                                        <p:attrNameLst>
                                          <p:attrName>ppt_x</p:attrName>
                                          <p:attrName>ppt_y</p:attrName>
                                        </p:attrNameLst>
                                      </p:cBhvr>
                                      <p:rCtr x="-45273" y="-5370"/>
                                    </p:animMotion>
                                  </p:childTnLst>
                                </p:cTn>
                              </p:par>
                              <p:par>
                                <p:cTn id="104" presetID="42" presetClass="path" presetSubtype="0" accel="50000" decel="50000" fill="hold" grpId="0" nodeType="withEffect">
                                  <p:stCondLst>
                                    <p:cond delay="0"/>
                                  </p:stCondLst>
                                  <p:childTnLst>
                                    <p:animMotion origin="layout" path="M 2.08333E-6 7.40741E-7 L 2.08333E-6 0.25 " pathEditMode="relative" rAng="0" ptsTypes="AA">
                                      <p:cBhvr>
                                        <p:cTn id="105" dur="2000" fill="hold"/>
                                        <p:tgtEl>
                                          <p:spTgt spid="104"/>
                                        </p:tgtEl>
                                        <p:attrNameLst>
                                          <p:attrName>ppt_x</p:attrName>
                                          <p:attrName>ppt_y</p:attrName>
                                        </p:attrNameLst>
                                      </p:cBhvr>
                                      <p:rCtr x="0" y="12500"/>
                                    </p:animMotion>
                                  </p:childTnLst>
                                </p:cTn>
                              </p:par>
                              <p:par>
                                <p:cTn id="106" presetID="42" presetClass="path" presetSubtype="0" accel="50000" decel="50000" fill="hold" grpId="0" nodeType="withEffect">
                                  <p:stCondLst>
                                    <p:cond delay="0"/>
                                  </p:stCondLst>
                                  <p:childTnLst>
                                    <p:animMotion origin="layout" path="M 4.16667E-6 7.40741E-7 L 0.025 -0.59722 " pathEditMode="relative" rAng="0" ptsTypes="AA">
                                      <p:cBhvr>
                                        <p:cTn id="107" dur="2000" fill="hold"/>
                                        <p:tgtEl>
                                          <p:spTgt spid="111"/>
                                        </p:tgtEl>
                                        <p:attrNameLst>
                                          <p:attrName>ppt_x</p:attrName>
                                          <p:attrName>ppt_y</p:attrName>
                                        </p:attrNameLst>
                                      </p:cBhvr>
                                      <p:rCtr x="1250" y="-29861"/>
                                    </p:animMotion>
                                  </p:childTnLst>
                                </p:cTn>
                              </p:par>
                              <p:par>
                                <p:cTn id="108" presetID="42" presetClass="path" presetSubtype="0" accel="50000" decel="50000" fill="hold" grpId="0" nodeType="withEffect">
                                  <p:stCondLst>
                                    <p:cond delay="0"/>
                                  </p:stCondLst>
                                  <p:childTnLst>
                                    <p:animMotion origin="layout" path="M 3.54167E-6 -3.7037E-7 L 3.54167E-6 0.25 " pathEditMode="relative" rAng="0" ptsTypes="AA">
                                      <p:cBhvr>
                                        <p:cTn id="109" dur="2000" fill="hold"/>
                                        <p:tgtEl>
                                          <p:spTgt spid="109"/>
                                        </p:tgtEl>
                                        <p:attrNameLst>
                                          <p:attrName>ppt_x</p:attrName>
                                          <p:attrName>ppt_y</p:attrName>
                                        </p:attrNameLst>
                                      </p:cBhvr>
                                      <p:rCtr x="0" y="12500"/>
                                    </p:animMotion>
                                  </p:childTnLst>
                                </p:cTn>
                              </p:par>
                              <p:par>
                                <p:cTn id="110" presetID="42" presetClass="path" presetSubtype="0" accel="50000" decel="50000" fill="hold" grpId="0" nodeType="withEffect">
                                  <p:stCondLst>
                                    <p:cond delay="0"/>
                                  </p:stCondLst>
                                  <p:childTnLst>
                                    <p:animMotion origin="layout" path="M 3.54167E-6 -4.81481E-6 L 3.54167E-6 0.25 " pathEditMode="relative" rAng="0" ptsTypes="AA">
                                      <p:cBhvr>
                                        <p:cTn id="111" dur="2000" fill="hold"/>
                                        <p:tgtEl>
                                          <p:spTgt spid="108"/>
                                        </p:tgtEl>
                                        <p:attrNameLst>
                                          <p:attrName>ppt_x</p:attrName>
                                          <p:attrName>ppt_y</p:attrName>
                                        </p:attrNameLst>
                                      </p:cBhvr>
                                      <p:rCtr x="0" y="12500"/>
                                    </p:animMotion>
                                  </p:childTnLst>
                                </p:cTn>
                              </p:par>
                              <p:par>
                                <p:cTn id="112" presetID="42" presetClass="path" presetSubtype="0" accel="50000" decel="50000" fill="hold" grpId="0" nodeType="withEffect">
                                  <p:stCondLst>
                                    <p:cond delay="0"/>
                                  </p:stCondLst>
                                  <p:childTnLst>
                                    <p:animMotion origin="layout" path="M -6.25E-7 -2.96296E-6 L -0.00794 0.2463 " pathEditMode="relative" rAng="0" ptsTypes="AA">
                                      <p:cBhvr>
                                        <p:cTn id="113" dur="2000" fill="hold"/>
                                        <p:tgtEl>
                                          <p:spTgt spid="129"/>
                                        </p:tgtEl>
                                        <p:attrNameLst>
                                          <p:attrName>ppt_x</p:attrName>
                                          <p:attrName>ppt_y</p:attrName>
                                        </p:attrNameLst>
                                      </p:cBhvr>
                                      <p:rCtr x="-404" y="12315"/>
                                    </p:animMotion>
                                  </p:childTnLst>
                                </p:cTn>
                              </p:par>
                              <p:par>
                                <p:cTn id="114" presetID="42" presetClass="path" presetSubtype="0" accel="50000" decel="50000" fill="hold" grpId="0" nodeType="withEffect">
                                  <p:stCondLst>
                                    <p:cond delay="0"/>
                                  </p:stCondLst>
                                  <p:childTnLst>
                                    <p:animMotion origin="layout" path="M 0 4.07407E-6 L -0.07799 0.40115 " pathEditMode="relative" rAng="0" ptsTypes="AA">
                                      <p:cBhvr>
                                        <p:cTn id="115" dur="2000" fill="hold"/>
                                        <p:tgtEl>
                                          <p:spTgt spid="169"/>
                                        </p:tgtEl>
                                        <p:attrNameLst>
                                          <p:attrName>ppt_x</p:attrName>
                                          <p:attrName>ppt_y</p:attrName>
                                        </p:attrNameLst>
                                      </p:cBhvr>
                                      <p:rCtr x="-3906" y="20046"/>
                                    </p:animMotion>
                                  </p:childTnLst>
                                </p:cTn>
                              </p:par>
                              <p:par>
                                <p:cTn id="116" presetID="42" presetClass="path" presetSubtype="0" accel="50000" decel="50000" fill="hold" grpId="0" nodeType="withEffect">
                                  <p:stCondLst>
                                    <p:cond delay="0"/>
                                  </p:stCondLst>
                                  <p:childTnLst>
                                    <p:animMotion origin="layout" path="M -1.875E-6 1.48148E-6 L 0.10117 0.34629 " pathEditMode="relative" rAng="0" ptsTypes="AA">
                                      <p:cBhvr>
                                        <p:cTn id="117" dur="2000" fill="hold"/>
                                        <p:tgtEl>
                                          <p:spTgt spid="165"/>
                                        </p:tgtEl>
                                        <p:attrNameLst>
                                          <p:attrName>ppt_x</p:attrName>
                                          <p:attrName>ppt_y</p:attrName>
                                        </p:attrNameLst>
                                      </p:cBhvr>
                                      <p:rCtr x="5052" y="17315"/>
                                    </p:animMotion>
                                  </p:childTnLst>
                                </p:cTn>
                              </p:par>
                              <p:par>
                                <p:cTn id="118" presetID="42" presetClass="path" presetSubtype="0" accel="50000" decel="50000" fill="hold" grpId="0" nodeType="withEffect">
                                  <p:stCondLst>
                                    <p:cond delay="0"/>
                                  </p:stCondLst>
                                  <p:childTnLst>
                                    <p:animMotion origin="layout" path="M -6.25E-7 -2.59259E-6 L -0.58945 0.5926 " pathEditMode="relative" rAng="0" ptsTypes="AA">
                                      <p:cBhvr>
                                        <p:cTn id="119" dur="2000" fill="hold"/>
                                        <p:tgtEl>
                                          <p:spTgt spid="130"/>
                                        </p:tgtEl>
                                        <p:attrNameLst>
                                          <p:attrName>ppt_x</p:attrName>
                                          <p:attrName>ppt_y</p:attrName>
                                        </p:attrNameLst>
                                      </p:cBhvr>
                                      <p:rCtr x="-29479" y="29630"/>
                                    </p:animMotion>
                                  </p:childTnLst>
                                </p:cTn>
                              </p:par>
                              <p:par>
                                <p:cTn id="120" presetID="42" presetClass="path" presetSubtype="0" accel="50000" decel="50000" fill="hold" grpId="0" nodeType="withEffect">
                                  <p:stCondLst>
                                    <p:cond delay="0"/>
                                  </p:stCondLst>
                                  <p:childTnLst>
                                    <p:animMotion origin="layout" path="M 4.79167E-6 3.7037E-7 L -0.78047 0.00046 " pathEditMode="relative" rAng="0" ptsTypes="AA">
                                      <p:cBhvr>
                                        <p:cTn id="121" dur="2000" fill="hold"/>
                                        <p:tgtEl>
                                          <p:spTgt spid="220"/>
                                        </p:tgtEl>
                                        <p:attrNameLst>
                                          <p:attrName>ppt_x</p:attrName>
                                          <p:attrName>ppt_y</p:attrName>
                                        </p:attrNameLst>
                                      </p:cBhvr>
                                      <p:rCtr x="-39023" y="23"/>
                                    </p:animMotion>
                                  </p:childTnLst>
                                </p:cTn>
                              </p:par>
                              <p:par>
                                <p:cTn id="122" presetID="10" presetClass="exit" presetSubtype="0" fill="hold" nodeType="withEffect">
                                  <p:stCondLst>
                                    <p:cond delay="0"/>
                                  </p:stCondLst>
                                  <p:childTnLst>
                                    <p:animEffect transition="out" filter="fade">
                                      <p:cBhvr>
                                        <p:cTn id="123" dur="500"/>
                                        <p:tgtEl>
                                          <p:spTgt spid="164"/>
                                        </p:tgtEl>
                                      </p:cBhvr>
                                    </p:animEffect>
                                    <p:set>
                                      <p:cBhvr>
                                        <p:cTn id="124" dur="1" fill="hold">
                                          <p:stCondLst>
                                            <p:cond delay="499"/>
                                          </p:stCondLst>
                                        </p:cTn>
                                        <p:tgtEl>
                                          <p:spTgt spid="164"/>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500"/>
                                        <p:tgtEl>
                                          <p:spTgt spid="231"/>
                                        </p:tgtEl>
                                      </p:cBhvr>
                                    </p:animEffect>
                                    <p:set>
                                      <p:cBhvr>
                                        <p:cTn id="127" dur="1" fill="hold">
                                          <p:stCondLst>
                                            <p:cond delay="499"/>
                                          </p:stCondLst>
                                        </p:cTn>
                                        <p:tgtEl>
                                          <p:spTgt spid="231"/>
                                        </p:tgtEl>
                                        <p:attrNameLst>
                                          <p:attrName>style.visibility</p:attrName>
                                        </p:attrNameLst>
                                      </p:cBhvr>
                                      <p:to>
                                        <p:strVal val="hidden"/>
                                      </p:to>
                                    </p:set>
                                  </p:childTnLst>
                                </p:cTn>
                              </p:par>
                              <p:par>
                                <p:cTn id="128" presetID="10" presetClass="exit" presetSubtype="0" fill="hold" nodeType="withEffect">
                                  <p:stCondLst>
                                    <p:cond delay="0"/>
                                  </p:stCondLst>
                                  <p:childTnLst>
                                    <p:animEffect transition="out" filter="fade">
                                      <p:cBhvr>
                                        <p:cTn id="129" dur="500"/>
                                        <p:tgtEl>
                                          <p:spTgt spid="191"/>
                                        </p:tgtEl>
                                      </p:cBhvr>
                                    </p:animEffect>
                                    <p:set>
                                      <p:cBhvr>
                                        <p:cTn id="130" dur="1" fill="hold">
                                          <p:stCondLst>
                                            <p:cond delay="499"/>
                                          </p:stCondLst>
                                        </p:cTn>
                                        <p:tgtEl>
                                          <p:spTgt spid="191"/>
                                        </p:tgtEl>
                                        <p:attrNameLst>
                                          <p:attrName>style.visibility</p:attrName>
                                        </p:attrNameLst>
                                      </p:cBhvr>
                                      <p:to>
                                        <p:strVal val="hidden"/>
                                      </p:to>
                                    </p:set>
                                  </p:childTnLst>
                                </p:cTn>
                              </p:par>
                              <p:par>
                                <p:cTn id="131" presetID="10" presetClass="exit" presetSubtype="0" fill="hold" nodeType="withEffect">
                                  <p:stCondLst>
                                    <p:cond delay="0"/>
                                  </p:stCondLst>
                                  <p:childTnLst>
                                    <p:animEffect transition="out" filter="fade">
                                      <p:cBhvr>
                                        <p:cTn id="132" dur="500"/>
                                        <p:tgtEl>
                                          <p:spTgt spid="162"/>
                                        </p:tgtEl>
                                      </p:cBhvr>
                                    </p:animEffect>
                                    <p:set>
                                      <p:cBhvr>
                                        <p:cTn id="133" dur="1" fill="hold">
                                          <p:stCondLst>
                                            <p:cond delay="499"/>
                                          </p:stCondLst>
                                        </p:cTn>
                                        <p:tgtEl>
                                          <p:spTgt spid="162"/>
                                        </p:tgtEl>
                                        <p:attrNameLst>
                                          <p:attrName>style.visibility</p:attrName>
                                        </p:attrNameLst>
                                      </p:cBhvr>
                                      <p:to>
                                        <p:strVal val="hidden"/>
                                      </p:to>
                                    </p:set>
                                  </p:childTnLst>
                                </p:cTn>
                              </p:par>
                              <p:par>
                                <p:cTn id="134" presetID="10" presetClass="exit" presetSubtype="0" fill="hold" nodeType="withEffect">
                                  <p:stCondLst>
                                    <p:cond delay="0"/>
                                  </p:stCondLst>
                                  <p:childTnLst>
                                    <p:animEffect transition="out" filter="fade">
                                      <p:cBhvr>
                                        <p:cTn id="135" dur="500"/>
                                        <p:tgtEl>
                                          <p:spTgt spid="186"/>
                                        </p:tgtEl>
                                      </p:cBhvr>
                                    </p:animEffect>
                                    <p:set>
                                      <p:cBhvr>
                                        <p:cTn id="136" dur="1" fill="hold">
                                          <p:stCondLst>
                                            <p:cond delay="499"/>
                                          </p:stCondLst>
                                        </p:cTn>
                                        <p:tgtEl>
                                          <p:spTgt spid="186"/>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500"/>
                                        <p:tgtEl>
                                          <p:spTgt spid="184"/>
                                        </p:tgtEl>
                                      </p:cBhvr>
                                    </p:animEffect>
                                    <p:set>
                                      <p:cBhvr>
                                        <p:cTn id="139" dur="1" fill="hold">
                                          <p:stCondLst>
                                            <p:cond delay="499"/>
                                          </p:stCondLst>
                                        </p:cTn>
                                        <p:tgtEl>
                                          <p:spTgt spid="184"/>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500"/>
                                        <p:tgtEl>
                                          <p:spTgt spid="113"/>
                                        </p:tgtEl>
                                      </p:cBhvr>
                                    </p:animEffect>
                                    <p:set>
                                      <p:cBhvr>
                                        <p:cTn id="142" dur="1" fill="hold">
                                          <p:stCondLst>
                                            <p:cond delay="499"/>
                                          </p:stCondLst>
                                        </p:cTn>
                                        <p:tgtEl>
                                          <p:spTgt spid="113"/>
                                        </p:tgtEl>
                                        <p:attrNameLst>
                                          <p:attrName>style.visibility</p:attrName>
                                        </p:attrNameLst>
                                      </p:cBhvr>
                                      <p:to>
                                        <p:strVal val="hidden"/>
                                      </p:to>
                                    </p:set>
                                  </p:childTnLst>
                                </p:cTn>
                              </p:par>
                              <p:par>
                                <p:cTn id="143" presetID="10" presetClass="exit" presetSubtype="0" fill="hold" nodeType="withEffect">
                                  <p:stCondLst>
                                    <p:cond delay="0"/>
                                  </p:stCondLst>
                                  <p:childTnLst>
                                    <p:animEffect transition="out" filter="fade">
                                      <p:cBhvr>
                                        <p:cTn id="144" dur="500"/>
                                        <p:tgtEl>
                                          <p:spTgt spid="115"/>
                                        </p:tgtEl>
                                      </p:cBhvr>
                                    </p:animEffect>
                                    <p:set>
                                      <p:cBhvr>
                                        <p:cTn id="145" dur="1" fill="hold">
                                          <p:stCondLst>
                                            <p:cond delay="499"/>
                                          </p:stCondLst>
                                        </p:cTn>
                                        <p:tgtEl>
                                          <p:spTgt spid="115"/>
                                        </p:tgtEl>
                                        <p:attrNameLst>
                                          <p:attrName>style.visibility</p:attrName>
                                        </p:attrNameLst>
                                      </p:cBhvr>
                                      <p:to>
                                        <p:strVal val="hidden"/>
                                      </p:to>
                                    </p:set>
                                  </p:childTnLst>
                                </p:cTn>
                              </p:par>
                              <p:par>
                                <p:cTn id="146" presetID="10" presetClass="exit" presetSubtype="0" fill="hold" nodeType="withEffect">
                                  <p:stCondLst>
                                    <p:cond delay="0"/>
                                  </p:stCondLst>
                                  <p:childTnLst>
                                    <p:animEffect transition="out" filter="fade">
                                      <p:cBhvr>
                                        <p:cTn id="147" dur="500"/>
                                        <p:tgtEl>
                                          <p:spTgt spid="117"/>
                                        </p:tgtEl>
                                      </p:cBhvr>
                                    </p:animEffect>
                                    <p:set>
                                      <p:cBhvr>
                                        <p:cTn id="148" dur="1" fill="hold">
                                          <p:stCondLst>
                                            <p:cond delay="499"/>
                                          </p:stCondLst>
                                        </p:cTn>
                                        <p:tgtEl>
                                          <p:spTgt spid="117"/>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500"/>
                                        <p:tgtEl>
                                          <p:spTgt spid="119"/>
                                        </p:tgtEl>
                                      </p:cBhvr>
                                    </p:animEffect>
                                    <p:set>
                                      <p:cBhvr>
                                        <p:cTn id="151" dur="1" fill="hold">
                                          <p:stCondLst>
                                            <p:cond delay="499"/>
                                          </p:stCondLst>
                                        </p:cTn>
                                        <p:tgtEl>
                                          <p:spTgt spid="119"/>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123"/>
                                        </p:tgtEl>
                                      </p:cBhvr>
                                    </p:animEffect>
                                    <p:set>
                                      <p:cBhvr>
                                        <p:cTn id="154" dur="1" fill="hold">
                                          <p:stCondLst>
                                            <p:cond delay="499"/>
                                          </p:stCondLst>
                                        </p:cTn>
                                        <p:tgtEl>
                                          <p:spTgt spid="123"/>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500"/>
                                        <p:tgtEl>
                                          <p:spTgt spid="174"/>
                                        </p:tgtEl>
                                      </p:cBhvr>
                                    </p:animEffect>
                                    <p:set>
                                      <p:cBhvr>
                                        <p:cTn id="157" dur="1" fill="hold">
                                          <p:stCondLst>
                                            <p:cond delay="499"/>
                                          </p:stCondLst>
                                        </p:cTn>
                                        <p:tgtEl>
                                          <p:spTgt spid="174"/>
                                        </p:tgtEl>
                                        <p:attrNameLst>
                                          <p:attrName>style.visibility</p:attrName>
                                        </p:attrNameLst>
                                      </p:cBhvr>
                                      <p:to>
                                        <p:strVal val="hidden"/>
                                      </p:to>
                                    </p:set>
                                  </p:childTnLst>
                                </p:cTn>
                              </p:par>
                              <p:par>
                                <p:cTn id="158" presetID="10" presetClass="exit" presetSubtype="0" fill="hold" nodeType="withEffect">
                                  <p:stCondLst>
                                    <p:cond delay="0"/>
                                  </p:stCondLst>
                                  <p:childTnLst>
                                    <p:animEffect transition="out" filter="fade">
                                      <p:cBhvr>
                                        <p:cTn id="159" dur="500"/>
                                        <p:tgtEl>
                                          <p:spTgt spid="158"/>
                                        </p:tgtEl>
                                      </p:cBhvr>
                                    </p:animEffect>
                                    <p:set>
                                      <p:cBhvr>
                                        <p:cTn id="160" dur="1" fill="hold">
                                          <p:stCondLst>
                                            <p:cond delay="499"/>
                                          </p:stCondLst>
                                        </p:cTn>
                                        <p:tgtEl>
                                          <p:spTgt spid="158"/>
                                        </p:tgtEl>
                                        <p:attrNameLst>
                                          <p:attrName>style.visibility</p:attrName>
                                        </p:attrNameLst>
                                      </p:cBhvr>
                                      <p:to>
                                        <p:strVal val="hidden"/>
                                      </p:to>
                                    </p:set>
                                  </p:childTnLst>
                                </p:cTn>
                              </p:par>
                              <p:par>
                                <p:cTn id="161" presetID="10" presetClass="exit" presetSubtype="0" fill="hold" nodeType="withEffect">
                                  <p:stCondLst>
                                    <p:cond delay="0"/>
                                  </p:stCondLst>
                                  <p:childTnLst>
                                    <p:animEffect transition="out" filter="fade">
                                      <p:cBhvr>
                                        <p:cTn id="162" dur="500"/>
                                        <p:tgtEl>
                                          <p:spTgt spid="156"/>
                                        </p:tgtEl>
                                      </p:cBhvr>
                                    </p:animEffect>
                                    <p:set>
                                      <p:cBhvr>
                                        <p:cTn id="163" dur="1" fill="hold">
                                          <p:stCondLst>
                                            <p:cond delay="499"/>
                                          </p:stCondLst>
                                        </p:cTn>
                                        <p:tgtEl>
                                          <p:spTgt spid="156"/>
                                        </p:tgtEl>
                                        <p:attrNameLst>
                                          <p:attrName>style.visibility</p:attrName>
                                        </p:attrNameLst>
                                      </p:cBhvr>
                                      <p:to>
                                        <p:strVal val="hidden"/>
                                      </p:to>
                                    </p:set>
                                  </p:childTnLst>
                                </p:cTn>
                              </p:par>
                              <p:par>
                                <p:cTn id="164" presetID="10" presetClass="exit" presetSubtype="0" fill="hold" nodeType="withEffect">
                                  <p:stCondLst>
                                    <p:cond delay="0"/>
                                  </p:stCondLst>
                                  <p:childTnLst>
                                    <p:animEffect transition="out" filter="fade">
                                      <p:cBhvr>
                                        <p:cTn id="165" dur="500"/>
                                        <p:tgtEl>
                                          <p:spTgt spid="142"/>
                                        </p:tgtEl>
                                      </p:cBhvr>
                                    </p:animEffect>
                                    <p:set>
                                      <p:cBhvr>
                                        <p:cTn id="166" dur="1" fill="hold">
                                          <p:stCondLst>
                                            <p:cond delay="499"/>
                                          </p:stCondLst>
                                        </p:cTn>
                                        <p:tgtEl>
                                          <p:spTgt spid="142"/>
                                        </p:tgtEl>
                                        <p:attrNameLst>
                                          <p:attrName>style.visibility</p:attrName>
                                        </p:attrNameLst>
                                      </p:cBhvr>
                                      <p:to>
                                        <p:strVal val="hidden"/>
                                      </p:to>
                                    </p:set>
                                  </p:childTnLst>
                                </p:cTn>
                              </p:par>
                              <p:par>
                                <p:cTn id="167" presetID="10" presetClass="exit" presetSubtype="0" fill="hold" nodeType="withEffect">
                                  <p:stCondLst>
                                    <p:cond delay="0"/>
                                  </p:stCondLst>
                                  <p:childTnLst>
                                    <p:animEffect transition="out" filter="fade">
                                      <p:cBhvr>
                                        <p:cTn id="168" dur="500"/>
                                        <p:tgtEl>
                                          <p:spTgt spid="121"/>
                                        </p:tgtEl>
                                      </p:cBhvr>
                                    </p:animEffect>
                                    <p:set>
                                      <p:cBhvr>
                                        <p:cTn id="169" dur="1" fill="hold">
                                          <p:stCondLst>
                                            <p:cond delay="499"/>
                                          </p:stCondLst>
                                        </p:cTn>
                                        <p:tgtEl>
                                          <p:spTgt spid="121"/>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145"/>
                                        </p:tgtEl>
                                      </p:cBhvr>
                                    </p:animEffect>
                                    <p:set>
                                      <p:cBhvr>
                                        <p:cTn id="172" dur="1" fill="hold">
                                          <p:stCondLst>
                                            <p:cond delay="499"/>
                                          </p:stCondLst>
                                        </p:cTn>
                                        <p:tgtEl>
                                          <p:spTgt spid="145"/>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500"/>
                                        <p:tgtEl>
                                          <p:spTgt spid="154"/>
                                        </p:tgtEl>
                                      </p:cBhvr>
                                    </p:animEffect>
                                    <p:set>
                                      <p:cBhvr>
                                        <p:cTn id="175" dur="1" fill="hold">
                                          <p:stCondLst>
                                            <p:cond delay="499"/>
                                          </p:stCondLst>
                                        </p:cTn>
                                        <p:tgtEl>
                                          <p:spTgt spid="154"/>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500"/>
                                        <p:tgtEl>
                                          <p:spTgt spid="226"/>
                                        </p:tgtEl>
                                      </p:cBhvr>
                                    </p:animEffect>
                                    <p:set>
                                      <p:cBhvr>
                                        <p:cTn id="178" dur="1" fill="hold">
                                          <p:stCondLst>
                                            <p:cond delay="499"/>
                                          </p:stCondLst>
                                        </p:cTn>
                                        <p:tgtEl>
                                          <p:spTgt spid="226"/>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139"/>
                                        </p:tgtEl>
                                      </p:cBhvr>
                                    </p:animEffect>
                                    <p:set>
                                      <p:cBhvr>
                                        <p:cTn id="181" dur="1" fill="hold">
                                          <p:stCondLst>
                                            <p:cond delay="499"/>
                                          </p:stCondLst>
                                        </p:cTn>
                                        <p:tgtEl>
                                          <p:spTgt spid="139"/>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224"/>
                                        </p:tgtEl>
                                      </p:cBhvr>
                                    </p:animEffect>
                                    <p:set>
                                      <p:cBhvr>
                                        <p:cTn id="184" dur="1" fill="hold">
                                          <p:stCondLst>
                                            <p:cond delay="499"/>
                                          </p:stCondLst>
                                        </p:cTn>
                                        <p:tgtEl>
                                          <p:spTgt spid="224"/>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134"/>
                                        </p:tgtEl>
                                      </p:cBhvr>
                                    </p:animEffect>
                                    <p:set>
                                      <p:cBhvr>
                                        <p:cTn id="187" dur="1" fill="hold">
                                          <p:stCondLst>
                                            <p:cond delay="499"/>
                                          </p:stCondLst>
                                        </p:cTn>
                                        <p:tgtEl>
                                          <p:spTgt spid="134"/>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132"/>
                                        </p:tgtEl>
                                      </p:cBhvr>
                                    </p:animEffect>
                                    <p:set>
                                      <p:cBhvr>
                                        <p:cTn id="190" dur="1" fill="hold">
                                          <p:stCondLst>
                                            <p:cond delay="499"/>
                                          </p:stCondLst>
                                        </p:cTn>
                                        <p:tgtEl>
                                          <p:spTgt spid="132"/>
                                        </p:tgtEl>
                                        <p:attrNameLst>
                                          <p:attrName>style.visibility</p:attrName>
                                        </p:attrNameLst>
                                      </p:cBhvr>
                                      <p:to>
                                        <p:strVal val="hidden"/>
                                      </p:to>
                                    </p:set>
                                  </p:childTnLst>
                                </p:cTn>
                              </p:par>
                              <p:par>
                                <p:cTn id="191" presetID="10" presetClass="exit" presetSubtype="0" fill="hold" nodeType="withEffect">
                                  <p:stCondLst>
                                    <p:cond delay="0"/>
                                  </p:stCondLst>
                                  <p:childTnLst>
                                    <p:animEffect transition="out" filter="fade">
                                      <p:cBhvr>
                                        <p:cTn id="192" dur="500"/>
                                        <p:tgtEl>
                                          <p:spTgt spid="71"/>
                                        </p:tgtEl>
                                      </p:cBhvr>
                                    </p:animEffect>
                                    <p:set>
                                      <p:cBhvr>
                                        <p:cTn id="193" dur="1" fill="hold">
                                          <p:stCondLst>
                                            <p:cond delay="499"/>
                                          </p:stCondLst>
                                        </p:cTn>
                                        <p:tgtEl>
                                          <p:spTgt spid="71"/>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69"/>
                                        </p:tgtEl>
                                      </p:cBhvr>
                                    </p:animEffect>
                                    <p:set>
                                      <p:cBhvr>
                                        <p:cTn id="196" dur="1" fill="hold">
                                          <p:stCondLst>
                                            <p:cond delay="499"/>
                                          </p:stCondLst>
                                        </p:cTn>
                                        <p:tgtEl>
                                          <p:spTgt spid="69"/>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67"/>
                                        </p:tgtEl>
                                      </p:cBhvr>
                                    </p:animEffect>
                                    <p:set>
                                      <p:cBhvr>
                                        <p:cTn id="199" dur="1" fill="hold">
                                          <p:stCondLst>
                                            <p:cond delay="499"/>
                                          </p:stCondLst>
                                        </p:cTn>
                                        <p:tgtEl>
                                          <p:spTgt spid="67"/>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179"/>
                                        </p:tgtEl>
                                      </p:cBhvr>
                                    </p:animEffect>
                                    <p:set>
                                      <p:cBhvr>
                                        <p:cTn id="202" dur="1" fill="hold">
                                          <p:stCondLst>
                                            <p:cond delay="499"/>
                                          </p:stCondLst>
                                        </p:cTn>
                                        <p:tgtEl>
                                          <p:spTgt spid="179"/>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65"/>
                                        </p:tgtEl>
                                      </p:cBhvr>
                                    </p:animEffect>
                                    <p:set>
                                      <p:cBhvr>
                                        <p:cTn id="205" dur="1" fill="hold">
                                          <p:stCondLst>
                                            <p:cond delay="499"/>
                                          </p:stCondLst>
                                        </p:cTn>
                                        <p:tgtEl>
                                          <p:spTgt spid="65"/>
                                        </p:tgtEl>
                                        <p:attrNameLst>
                                          <p:attrName>style.visibility</p:attrName>
                                        </p:attrNameLst>
                                      </p:cBhvr>
                                      <p:to>
                                        <p:strVal val="hidden"/>
                                      </p:to>
                                    </p:set>
                                  </p:childTnLst>
                                </p:cTn>
                              </p:par>
                              <p:par>
                                <p:cTn id="206" presetID="10" presetClass="exit" presetSubtype="0" fill="hold" nodeType="withEffect">
                                  <p:stCondLst>
                                    <p:cond delay="0"/>
                                  </p:stCondLst>
                                  <p:childTnLst>
                                    <p:animEffect transition="out" filter="fade">
                                      <p:cBhvr>
                                        <p:cTn id="207" dur="500"/>
                                        <p:tgtEl>
                                          <p:spTgt spid="36"/>
                                        </p:tgtEl>
                                      </p:cBhvr>
                                    </p:animEffect>
                                    <p:set>
                                      <p:cBhvr>
                                        <p:cTn id="208" dur="1" fill="hold">
                                          <p:stCondLst>
                                            <p:cond delay="499"/>
                                          </p:stCondLst>
                                        </p:cTn>
                                        <p:tgtEl>
                                          <p:spTgt spid="36"/>
                                        </p:tgtEl>
                                        <p:attrNameLst>
                                          <p:attrName>style.visibility</p:attrName>
                                        </p:attrNameLst>
                                      </p:cBhvr>
                                      <p:to>
                                        <p:strVal val="hidden"/>
                                      </p:to>
                                    </p:set>
                                  </p:childTnLst>
                                </p:cTn>
                              </p:par>
                              <p:par>
                                <p:cTn id="209" presetID="10" presetClass="exit" presetSubtype="0" fill="hold" nodeType="withEffect">
                                  <p:stCondLst>
                                    <p:cond delay="0"/>
                                  </p:stCondLst>
                                  <p:childTnLst>
                                    <p:animEffect transition="out" filter="fade">
                                      <p:cBhvr>
                                        <p:cTn id="210" dur="500"/>
                                        <p:tgtEl>
                                          <p:spTgt spid="189"/>
                                        </p:tgtEl>
                                      </p:cBhvr>
                                    </p:animEffect>
                                    <p:set>
                                      <p:cBhvr>
                                        <p:cTn id="211" dur="1" fill="hold">
                                          <p:stCondLst>
                                            <p:cond delay="499"/>
                                          </p:stCondLst>
                                        </p:cTn>
                                        <p:tgtEl>
                                          <p:spTgt spid="189"/>
                                        </p:tgtEl>
                                        <p:attrNameLst>
                                          <p:attrName>style.visibility</p:attrName>
                                        </p:attrNameLst>
                                      </p:cBhvr>
                                      <p:to>
                                        <p:strVal val="hidden"/>
                                      </p:to>
                                    </p:set>
                                  </p:childTnLst>
                                </p:cTn>
                              </p:par>
                              <p:par>
                                <p:cTn id="212" presetID="10" presetClass="exit" presetSubtype="0" fill="hold" nodeType="withEffect">
                                  <p:stCondLst>
                                    <p:cond delay="0"/>
                                  </p:stCondLst>
                                  <p:childTnLst>
                                    <p:animEffect transition="out" filter="fade">
                                      <p:cBhvr>
                                        <p:cTn id="213" dur="500"/>
                                        <p:tgtEl>
                                          <p:spTgt spid="92"/>
                                        </p:tgtEl>
                                      </p:cBhvr>
                                    </p:animEffect>
                                    <p:set>
                                      <p:cBhvr>
                                        <p:cTn id="214" dur="1" fill="hold">
                                          <p:stCondLst>
                                            <p:cond delay="499"/>
                                          </p:stCondLst>
                                        </p:cTn>
                                        <p:tgtEl>
                                          <p:spTgt spid="92"/>
                                        </p:tgtEl>
                                        <p:attrNameLst>
                                          <p:attrName>style.visibility</p:attrName>
                                        </p:attrNameLst>
                                      </p:cBhvr>
                                      <p:to>
                                        <p:strVal val="hidden"/>
                                      </p:to>
                                    </p:set>
                                  </p:childTnLst>
                                </p:cTn>
                              </p:par>
                              <p:par>
                                <p:cTn id="215" presetID="10" presetClass="exit" presetSubtype="0" fill="hold" nodeType="withEffect">
                                  <p:stCondLst>
                                    <p:cond delay="0"/>
                                  </p:stCondLst>
                                  <p:childTnLst>
                                    <p:animEffect transition="out" filter="fade">
                                      <p:cBhvr>
                                        <p:cTn id="216" dur="500"/>
                                        <p:tgtEl>
                                          <p:spTgt spid="90"/>
                                        </p:tgtEl>
                                      </p:cBhvr>
                                    </p:animEffect>
                                    <p:set>
                                      <p:cBhvr>
                                        <p:cTn id="217" dur="1" fill="hold">
                                          <p:stCondLst>
                                            <p:cond delay="499"/>
                                          </p:stCondLst>
                                        </p:cTn>
                                        <p:tgtEl>
                                          <p:spTgt spid="90"/>
                                        </p:tgtEl>
                                        <p:attrNameLst>
                                          <p:attrName>style.visibility</p:attrName>
                                        </p:attrNameLst>
                                      </p:cBhvr>
                                      <p:to>
                                        <p:strVal val="hidden"/>
                                      </p:to>
                                    </p:set>
                                  </p:childTnLst>
                                </p:cTn>
                              </p:par>
                              <p:par>
                                <p:cTn id="218" presetID="10" presetClass="exit" presetSubtype="0" fill="hold" nodeType="withEffect">
                                  <p:stCondLst>
                                    <p:cond delay="0"/>
                                  </p:stCondLst>
                                  <p:childTnLst>
                                    <p:animEffect transition="out" filter="fade">
                                      <p:cBhvr>
                                        <p:cTn id="219" dur="500"/>
                                        <p:tgtEl>
                                          <p:spTgt spid="177"/>
                                        </p:tgtEl>
                                      </p:cBhvr>
                                    </p:animEffect>
                                    <p:set>
                                      <p:cBhvr>
                                        <p:cTn id="220" dur="1" fill="hold">
                                          <p:stCondLst>
                                            <p:cond delay="499"/>
                                          </p:stCondLst>
                                        </p:cTn>
                                        <p:tgtEl>
                                          <p:spTgt spid="177"/>
                                        </p:tgtEl>
                                        <p:attrNameLst>
                                          <p:attrName>style.visibility</p:attrName>
                                        </p:attrNameLst>
                                      </p:cBhvr>
                                      <p:to>
                                        <p:strVal val="hidden"/>
                                      </p:to>
                                    </p:set>
                                  </p:childTnLst>
                                </p:cTn>
                              </p:par>
                              <p:par>
                                <p:cTn id="221" presetID="10" presetClass="exit" presetSubtype="0" fill="hold" nodeType="withEffect">
                                  <p:stCondLst>
                                    <p:cond delay="0"/>
                                  </p:stCondLst>
                                  <p:childTnLst>
                                    <p:animEffect transition="out" filter="fade">
                                      <p:cBhvr>
                                        <p:cTn id="222" dur="500"/>
                                        <p:tgtEl>
                                          <p:spTgt spid="73"/>
                                        </p:tgtEl>
                                      </p:cBhvr>
                                    </p:animEffect>
                                    <p:set>
                                      <p:cBhvr>
                                        <p:cTn id="223" dur="1" fill="hold">
                                          <p:stCondLst>
                                            <p:cond delay="499"/>
                                          </p:stCondLst>
                                        </p:cTn>
                                        <p:tgtEl>
                                          <p:spTgt spid="73"/>
                                        </p:tgtEl>
                                        <p:attrNameLst>
                                          <p:attrName>style.visibility</p:attrName>
                                        </p:attrNameLst>
                                      </p:cBhvr>
                                      <p:to>
                                        <p:strVal val="hidden"/>
                                      </p:to>
                                    </p:set>
                                  </p:childTnLst>
                                </p:cTn>
                              </p:par>
                              <p:par>
                                <p:cTn id="224" presetID="10" presetClass="exit" presetSubtype="0" fill="hold" nodeType="withEffect">
                                  <p:stCondLst>
                                    <p:cond delay="0"/>
                                  </p:stCondLst>
                                  <p:childTnLst>
                                    <p:animEffect transition="out" filter="fade">
                                      <p:cBhvr>
                                        <p:cTn id="225" dur="500"/>
                                        <p:tgtEl>
                                          <p:spTgt spid="181"/>
                                        </p:tgtEl>
                                      </p:cBhvr>
                                    </p:animEffect>
                                    <p:set>
                                      <p:cBhvr>
                                        <p:cTn id="226" dur="1" fill="hold">
                                          <p:stCondLst>
                                            <p:cond delay="499"/>
                                          </p:stCondLst>
                                        </p:cTn>
                                        <p:tgtEl>
                                          <p:spTgt spid="181"/>
                                        </p:tgtEl>
                                        <p:attrNameLst>
                                          <p:attrName>style.visibility</p:attrName>
                                        </p:attrNameLst>
                                      </p:cBhvr>
                                      <p:to>
                                        <p:strVal val="hidden"/>
                                      </p:to>
                                    </p:set>
                                  </p:childTnLst>
                                </p:cTn>
                              </p:par>
                              <p:par>
                                <p:cTn id="227" presetID="10" presetClass="exit" presetSubtype="0" fill="hold" nodeType="withEffect">
                                  <p:stCondLst>
                                    <p:cond delay="0"/>
                                  </p:stCondLst>
                                  <p:childTnLst>
                                    <p:animEffect transition="out" filter="fade">
                                      <p:cBhvr>
                                        <p:cTn id="228" dur="500"/>
                                        <p:tgtEl>
                                          <p:spTgt spid="76"/>
                                        </p:tgtEl>
                                      </p:cBhvr>
                                    </p:animEffect>
                                    <p:set>
                                      <p:cBhvr>
                                        <p:cTn id="229" dur="1" fill="hold">
                                          <p:stCondLst>
                                            <p:cond delay="499"/>
                                          </p:stCondLst>
                                        </p:cTn>
                                        <p:tgtEl>
                                          <p:spTgt spid="76"/>
                                        </p:tgtEl>
                                        <p:attrNameLst>
                                          <p:attrName>style.visibility</p:attrName>
                                        </p:attrNameLst>
                                      </p:cBhvr>
                                      <p:to>
                                        <p:strVal val="hidden"/>
                                      </p:to>
                                    </p:set>
                                  </p:childTnLst>
                                </p:cTn>
                              </p:par>
                              <p:par>
                                <p:cTn id="230" presetID="10" presetClass="exit" presetSubtype="0" fill="hold" nodeType="withEffect">
                                  <p:stCondLst>
                                    <p:cond delay="0"/>
                                  </p:stCondLst>
                                  <p:childTnLst>
                                    <p:animEffect transition="out" filter="fade">
                                      <p:cBhvr>
                                        <p:cTn id="231" dur="500"/>
                                        <p:tgtEl>
                                          <p:spTgt spid="38"/>
                                        </p:tgtEl>
                                      </p:cBhvr>
                                    </p:animEffect>
                                    <p:set>
                                      <p:cBhvr>
                                        <p:cTn id="232" dur="1" fill="hold">
                                          <p:stCondLst>
                                            <p:cond delay="499"/>
                                          </p:stCondLst>
                                        </p:cTn>
                                        <p:tgtEl>
                                          <p:spTgt spid="38"/>
                                        </p:tgtEl>
                                        <p:attrNameLst>
                                          <p:attrName>style.visibility</p:attrName>
                                        </p:attrNameLst>
                                      </p:cBhvr>
                                      <p:to>
                                        <p:strVal val="hidden"/>
                                      </p:to>
                                    </p:set>
                                  </p:childTnLst>
                                </p:cTn>
                              </p:par>
                              <p:par>
                                <p:cTn id="233" presetID="10" presetClass="exit" presetSubtype="0" fill="hold" nodeType="withEffect">
                                  <p:stCondLst>
                                    <p:cond delay="0"/>
                                  </p:stCondLst>
                                  <p:childTnLst>
                                    <p:animEffect transition="out" filter="fade">
                                      <p:cBhvr>
                                        <p:cTn id="234" dur="500"/>
                                        <p:tgtEl>
                                          <p:spTgt spid="8"/>
                                        </p:tgtEl>
                                      </p:cBhvr>
                                    </p:animEffect>
                                    <p:set>
                                      <p:cBhvr>
                                        <p:cTn id="235" dur="1" fill="hold">
                                          <p:stCondLst>
                                            <p:cond delay="499"/>
                                          </p:stCondLst>
                                        </p:cTn>
                                        <p:tgtEl>
                                          <p:spTgt spid="8"/>
                                        </p:tgtEl>
                                        <p:attrNameLst>
                                          <p:attrName>style.visibility</p:attrName>
                                        </p:attrNameLst>
                                      </p:cBhvr>
                                      <p:to>
                                        <p:strVal val="hidden"/>
                                      </p:to>
                                    </p:set>
                                  </p:childTnLst>
                                </p:cTn>
                              </p:par>
                              <p:par>
                                <p:cTn id="236" presetID="10" presetClass="exit" presetSubtype="0" fill="hold" nodeType="withEffect">
                                  <p:stCondLst>
                                    <p:cond delay="0"/>
                                  </p:stCondLst>
                                  <p:childTnLst>
                                    <p:animEffect transition="out" filter="fade">
                                      <p:cBhvr>
                                        <p:cTn id="237" dur="500"/>
                                        <p:tgtEl>
                                          <p:spTgt spid="33"/>
                                        </p:tgtEl>
                                      </p:cBhvr>
                                    </p:animEffect>
                                    <p:set>
                                      <p:cBhvr>
                                        <p:cTn id="238" dur="1" fill="hold">
                                          <p:stCondLst>
                                            <p:cond delay="499"/>
                                          </p:stCondLst>
                                        </p:cTn>
                                        <p:tgtEl>
                                          <p:spTgt spid="33"/>
                                        </p:tgtEl>
                                        <p:attrNameLst>
                                          <p:attrName>style.visibility</p:attrName>
                                        </p:attrNameLst>
                                      </p:cBhvr>
                                      <p:to>
                                        <p:strVal val="hidden"/>
                                      </p:to>
                                    </p:set>
                                  </p:childTnLst>
                                </p:cTn>
                              </p:par>
                              <p:par>
                                <p:cTn id="239" presetID="10" presetClass="exit" presetSubtype="0" fill="hold" nodeType="withEffect">
                                  <p:stCondLst>
                                    <p:cond delay="0"/>
                                  </p:stCondLst>
                                  <p:childTnLst>
                                    <p:animEffect transition="out" filter="fade">
                                      <p:cBhvr>
                                        <p:cTn id="240" dur="500"/>
                                        <p:tgtEl>
                                          <p:spTgt spid="14"/>
                                        </p:tgtEl>
                                      </p:cBhvr>
                                    </p:animEffect>
                                    <p:set>
                                      <p:cBhvr>
                                        <p:cTn id="241" dur="1" fill="hold">
                                          <p:stCondLst>
                                            <p:cond delay="499"/>
                                          </p:stCondLst>
                                        </p:cTn>
                                        <p:tgtEl>
                                          <p:spTgt spid="14"/>
                                        </p:tgtEl>
                                        <p:attrNameLst>
                                          <p:attrName>style.visibility</p:attrName>
                                        </p:attrNameLst>
                                      </p:cBhvr>
                                      <p:to>
                                        <p:strVal val="hidden"/>
                                      </p:to>
                                    </p:set>
                                  </p:childTnLst>
                                </p:cTn>
                              </p:par>
                              <p:par>
                                <p:cTn id="242" presetID="10" presetClass="exit" presetSubtype="0" fill="hold" nodeType="withEffect">
                                  <p:stCondLst>
                                    <p:cond delay="0"/>
                                  </p:stCondLst>
                                  <p:childTnLst>
                                    <p:animEffect transition="out" filter="fade">
                                      <p:cBhvr>
                                        <p:cTn id="243" dur="500"/>
                                        <p:tgtEl>
                                          <p:spTgt spid="128"/>
                                        </p:tgtEl>
                                      </p:cBhvr>
                                    </p:animEffect>
                                    <p:set>
                                      <p:cBhvr>
                                        <p:cTn id="244" dur="1" fill="hold">
                                          <p:stCondLst>
                                            <p:cond delay="499"/>
                                          </p:stCondLst>
                                        </p:cTn>
                                        <p:tgtEl>
                                          <p:spTgt spid="128"/>
                                        </p:tgtEl>
                                        <p:attrNameLst>
                                          <p:attrName>style.visibility</p:attrName>
                                        </p:attrNameLst>
                                      </p:cBhvr>
                                      <p:to>
                                        <p:strVal val="hidden"/>
                                      </p:to>
                                    </p:set>
                                  </p:childTnLst>
                                </p:cTn>
                              </p:par>
                              <p:par>
                                <p:cTn id="245" presetID="10" presetClass="exit" presetSubtype="0" fill="hold" nodeType="withEffect">
                                  <p:stCondLst>
                                    <p:cond delay="0"/>
                                  </p:stCondLst>
                                  <p:childTnLst>
                                    <p:animEffect transition="out" filter="fade">
                                      <p:cBhvr>
                                        <p:cTn id="246" dur="500"/>
                                        <p:tgtEl>
                                          <p:spTgt spid="172"/>
                                        </p:tgtEl>
                                      </p:cBhvr>
                                    </p:animEffect>
                                    <p:set>
                                      <p:cBhvr>
                                        <p:cTn id="247" dur="1" fill="hold">
                                          <p:stCondLst>
                                            <p:cond delay="499"/>
                                          </p:stCondLst>
                                        </p:cTn>
                                        <p:tgtEl>
                                          <p:spTgt spid="172"/>
                                        </p:tgtEl>
                                        <p:attrNameLst>
                                          <p:attrName>style.visibility</p:attrName>
                                        </p:attrNameLst>
                                      </p:cBhvr>
                                      <p:to>
                                        <p:strVal val="hidden"/>
                                      </p:to>
                                    </p:set>
                                  </p:childTnLst>
                                </p:cTn>
                              </p:par>
                              <p:par>
                                <p:cTn id="248" presetID="10" presetClass="exit" presetSubtype="0" fill="hold" nodeType="withEffect">
                                  <p:stCondLst>
                                    <p:cond delay="0"/>
                                  </p:stCondLst>
                                  <p:childTnLst>
                                    <p:animEffect transition="out" filter="fade">
                                      <p:cBhvr>
                                        <p:cTn id="249" dur="500"/>
                                        <p:tgtEl>
                                          <p:spTgt spid="148"/>
                                        </p:tgtEl>
                                      </p:cBhvr>
                                    </p:animEffect>
                                    <p:set>
                                      <p:cBhvr>
                                        <p:cTn id="250" dur="1" fill="hold">
                                          <p:stCondLst>
                                            <p:cond delay="499"/>
                                          </p:stCondLst>
                                        </p:cTn>
                                        <p:tgtEl>
                                          <p:spTgt spid="148"/>
                                        </p:tgtEl>
                                        <p:attrNameLst>
                                          <p:attrName>style.visibility</p:attrName>
                                        </p:attrNameLst>
                                      </p:cBhvr>
                                      <p:to>
                                        <p:strVal val="hidden"/>
                                      </p:to>
                                    </p:set>
                                  </p:childTnLst>
                                </p:cTn>
                              </p:par>
                              <p:par>
                                <p:cTn id="251" presetID="10" presetClass="exit" presetSubtype="0" fill="hold" nodeType="withEffect">
                                  <p:stCondLst>
                                    <p:cond delay="0"/>
                                  </p:stCondLst>
                                  <p:childTnLst>
                                    <p:animEffect transition="out" filter="fade">
                                      <p:cBhvr>
                                        <p:cTn id="252" dur="500"/>
                                        <p:tgtEl>
                                          <p:spTgt spid="150"/>
                                        </p:tgtEl>
                                      </p:cBhvr>
                                    </p:animEffect>
                                    <p:set>
                                      <p:cBhvr>
                                        <p:cTn id="253" dur="1" fill="hold">
                                          <p:stCondLst>
                                            <p:cond delay="499"/>
                                          </p:stCondLst>
                                        </p:cTn>
                                        <p:tgtEl>
                                          <p:spTgt spid="150"/>
                                        </p:tgtEl>
                                        <p:attrNameLst>
                                          <p:attrName>style.visibility</p:attrName>
                                        </p:attrNameLst>
                                      </p:cBhvr>
                                      <p:to>
                                        <p:strVal val="hidden"/>
                                      </p:to>
                                    </p:set>
                                  </p:childTnLst>
                                </p:cTn>
                              </p:par>
                              <p:par>
                                <p:cTn id="254" presetID="10" presetClass="exit" presetSubtype="0" fill="hold" nodeType="withEffect">
                                  <p:stCondLst>
                                    <p:cond delay="0"/>
                                  </p:stCondLst>
                                  <p:childTnLst>
                                    <p:animEffect transition="out" filter="fade">
                                      <p:cBhvr>
                                        <p:cTn id="255" dur="500"/>
                                        <p:tgtEl>
                                          <p:spTgt spid="152"/>
                                        </p:tgtEl>
                                      </p:cBhvr>
                                    </p:animEffect>
                                    <p:set>
                                      <p:cBhvr>
                                        <p:cTn id="256" dur="1" fill="hold">
                                          <p:stCondLst>
                                            <p:cond delay="499"/>
                                          </p:stCondLst>
                                        </p:cTn>
                                        <p:tgtEl>
                                          <p:spTgt spid="152"/>
                                        </p:tgtEl>
                                        <p:attrNameLst>
                                          <p:attrName>style.visibility</p:attrName>
                                        </p:attrNameLst>
                                      </p:cBhvr>
                                      <p:to>
                                        <p:strVal val="hidden"/>
                                      </p:to>
                                    </p:set>
                                  </p:childTnLst>
                                </p:cTn>
                              </p:par>
                              <p:par>
                                <p:cTn id="257" presetID="10" presetClass="exit" presetSubtype="0" fill="hold" nodeType="withEffect">
                                  <p:stCondLst>
                                    <p:cond delay="0"/>
                                  </p:stCondLst>
                                  <p:childTnLst>
                                    <p:animEffect transition="out" filter="fade">
                                      <p:cBhvr>
                                        <p:cTn id="258" dur="500"/>
                                        <p:tgtEl>
                                          <p:spTgt spid="125"/>
                                        </p:tgtEl>
                                      </p:cBhvr>
                                    </p:animEffect>
                                    <p:set>
                                      <p:cBhvr>
                                        <p:cTn id="259" dur="1" fill="hold">
                                          <p:stCondLst>
                                            <p:cond delay="499"/>
                                          </p:stCondLst>
                                        </p:cTn>
                                        <p:tgtEl>
                                          <p:spTgt spid="125"/>
                                        </p:tgtEl>
                                        <p:attrNameLst>
                                          <p:attrName>style.visibility</p:attrName>
                                        </p:attrNameLst>
                                      </p:cBhvr>
                                      <p:to>
                                        <p:strVal val="hidden"/>
                                      </p:to>
                                    </p:set>
                                  </p:childTnLst>
                                </p:cTn>
                              </p:par>
                              <p:par>
                                <p:cTn id="260" presetID="10" presetClass="exit" presetSubtype="0" fill="hold" nodeType="withEffect">
                                  <p:stCondLst>
                                    <p:cond delay="0"/>
                                  </p:stCondLst>
                                  <p:childTnLst>
                                    <p:animEffect transition="out" filter="fade">
                                      <p:cBhvr>
                                        <p:cTn id="261" dur="500"/>
                                        <p:tgtEl>
                                          <p:spTgt spid="23"/>
                                        </p:tgtEl>
                                      </p:cBhvr>
                                    </p:animEffect>
                                    <p:set>
                                      <p:cBhvr>
                                        <p:cTn id="262" dur="1" fill="hold">
                                          <p:stCondLst>
                                            <p:cond delay="499"/>
                                          </p:stCondLst>
                                        </p:cTn>
                                        <p:tgtEl>
                                          <p:spTgt spid="23"/>
                                        </p:tgtEl>
                                        <p:attrNameLst>
                                          <p:attrName>style.visibility</p:attrName>
                                        </p:attrNameLst>
                                      </p:cBhvr>
                                      <p:to>
                                        <p:strVal val="hidden"/>
                                      </p:to>
                                    </p:set>
                                  </p:childTnLst>
                                </p:cTn>
                              </p:par>
                              <p:par>
                                <p:cTn id="263" presetID="10" presetClass="exit" presetSubtype="0" fill="hold" grpId="0" nodeType="withEffect">
                                  <p:stCondLst>
                                    <p:cond delay="0"/>
                                  </p:stCondLst>
                                  <p:childTnLst>
                                    <p:animEffect transition="out" filter="fade">
                                      <p:cBhvr>
                                        <p:cTn id="264" dur="500"/>
                                        <p:tgtEl>
                                          <p:spTgt spid="4"/>
                                        </p:tgtEl>
                                      </p:cBhvr>
                                    </p:animEffect>
                                    <p:set>
                                      <p:cBhvr>
                                        <p:cTn id="265" dur="1" fill="hold">
                                          <p:stCondLst>
                                            <p:cond delay="499"/>
                                          </p:stCondLst>
                                        </p:cTn>
                                        <p:tgtEl>
                                          <p:spTgt spid="4"/>
                                        </p:tgtEl>
                                        <p:attrNameLst>
                                          <p:attrName>style.visibility</p:attrName>
                                        </p:attrNameLst>
                                      </p:cBhvr>
                                      <p:to>
                                        <p:strVal val="hidden"/>
                                      </p:to>
                                    </p:set>
                                  </p:childTnLst>
                                </p:cTn>
                              </p:par>
                              <p:par>
                                <p:cTn id="266" presetID="10" presetClass="exit" presetSubtype="0" fill="hold" nodeType="withEffect">
                                  <p:stCondLst>
                                    <p:cond delay="0"/>
                                  </p:stCondLst>
                                  <p:childTnLst>
                                    <p:animEffect transition="out" filter="fade">
                                      <p:cBhvr>
                                        <p:cTn id="267" dur="500"/>
                                        <p:tgtEl>
                                          <p:spTgt spid="58"/>
                                        </p:tgtEl>
                                      </p:cBhvr>
                                    </p:animEffect>
                                    <p:set>
                                      <p:cBhvr>
                                        <p:cTn id="268" dur="1" fill="hold">
                                          <p:stCondLst>
                                            <p:cond delay="499"/>
                                          </p:stCondLst>
                                        </p:cTn>
                                        <p:tgtEl>
                                          <p:spTgt spid="58"/>
                                        </p:tgtEl>
                                        <p:attrNameLst>
                                          <p:attrName>style.visibility</p:attrName>
                                        </p:attrNameLst>
                                      </p:cBhvr>
                                      <p:to>
                                        <p:strVal val="hidden"/>
                                      </p:to>
                                    </p:set>
                                  </p:childTnLst>
                                </p:cTn>
                              </p:par>
                              <p:par>
                                <p:cTn id="269" presetID="10" presetClass="exit" presetSubtype="0" fill="hold" nodeType="withEffect">
                                  <p:stCondLst>
                                    <p:cond delay="0"/>
                                  </p:stCondLst>
                                  <p:childTnLst>
                                    <p:animEffect transition="out" filter="fade">
                                      <p:cBhvr>
                                        <p:cTn id="270" dur="500"/>
                                        <p:tgtEl>
                                          <p:spTgt spid="55"/>
                                        </p:tgtEl>
                                      </p:cBhvr>
                                    </p:animEffect>
                                    <p:set>
                                      <p:cBhvr>
                                        <p:cTn id="271" dur="1" fill="hold">
                                          <p:stCondLst>
                                            <p:cond delay="499"/>
                                          </p:stCondLst>
                                        </p:cTn>
                                        <p:tgtEl>
                                          <p:spTgt spid="55"/>
                                        </p:tgtEl>
                                        <p:attrNameLst>
                                          <p:attrName>style.visibility</p:attrName>
                                        </p:attrNameLst>
                                      </p:cBhvr>
                                      <p:to>
                                        <p:strVal val="hidden"/>
                                      </p:to>
                                    </p:set>
                                  </p:childTnLst>
                                </p:cTn>
                              </p:par>
                              <p:par>
                                <p:cTn id="272" presetID="10" presetClass="exit" presetSubtype="0" fill="hold" nodeType="withEffect">
                                  <p:stCondLst>
                                    <p:cond delay="0"/>
                                  </p:stCondLst>
                                  <p:childTnLst>
                                    <p:animEffect transition="out" filter="fade">
                                      <p:cBhvr>
                                        <p:cTn id="273" dur="500"/>
                                        <p:tgtEl>
                                          <p:spTgt spid="99"/>
                                        </p:tgtEl>
                                      </p:cBhvr>
                                    </p:animEffect>
                                    <p:set>
                                      <p:cBhvr>
                                        <p:cTn id="274" dur="1" fill="hold">
                                          <p:stCondLst>
                                            <p:cond delay="499"/>
                                          </p:stCondLst>
                                        </p:cTn>
                                        <p:tgtEl>
                                          <p:spTgt spid="99"/>
                                        </p:tgtEl>
                                        <p:attrNameLst>
                                          <p:attrName>style.visibility</p:attrName>
                                        </p:attrNameLst>
                                      </p:cBhvr>
                                      <p:to>
                                        <p:strVal val="hidden"/>
                                      </p:to>
                                    </p:set>
                                  </p:childTnLst>
                                </p:cTn>
                              </p:par>
                              <p:par>
                                <p:cTn id="275" presetID="10" presetClass="exit" presetSubtype="0" fill="hold" nodeType="withEffect">
                                  <p:stCondLst>
                                    <p:cond delay="0"/>
                                  </p:stCondLst>
                                  <p:childTnLst>
                                    <p:animEffect transition="out" filter="fade">
                                      <p:cBhvr>
                                        <p:cTn id="276" dur="500"/>
                                        <p:tgtEl>
                                          <p:spTgt spid="101"/>
                                        </p:tgtEl>
                                      </p:cBhvr>
                                    </p:animEffect>
                                    <p:set>
                                      <p:cBhvr>
                                        <p:cTn id="277" dur="1" fill="hold">
                                          <p:stCondLst>
                                            <p:cond delay="499"/>
                                          </p:stCondLst>
                                        </p:cTn>
                                        <p:tgtEl>
                                          <p:spTgt spid="101"/>
                                        </p:tgtEl>
                                        <p:attrNameLst>
                                          <p:attrName>style.visibility</p:attrName>
                                        </p:attrNameLst>
                                      </p:cBhvr>
                                      <p:to>
                                        <p:strVal val="hidden"/>
                                      </p:to>
                                    </p:set>
                                  </p:childTnLst>
                                </p:cTn>
                              </p:par>
                              <p:par>
                                <p:cTn id="278" presetID="10" presetClass="exit" presetSubtype="0" fill="hold" nodeType="withEffect">
                                  <p:stCondLst>
                                    <p:cond delay="0"/>
                                  </p:stCondLst>
                                  <p:childTnLst>
                                    <p:animEffect transition="out" filter="fade">
                                      <p:cBhvr>
                                        <p:cTn id="279" dur="500"/>
                                        <p:tgtEl>
                                          <p:spTgt spid="103"/>
                                        </p:tgtEl>
                                      </p:cBhvr>
                                    </p:animEffect>
                                    <p:set>
                                      <p:cBhvr>
                                        <p:cTn id="280" dur="1" fill="hold">
                                          <p:stCondLst>
                                            <p:cond delay="499"/>
                                          </p:stCondLst>
                                        </p:cTn>
                                        <p:tgtEl>
                                          <p:spTgt spid="103"/>
                                        </p:tgtEl>
                                        <p:attrNameLst>
                                          <p:attrName>style.visibility</p:attrName>
                                        </p:attrNameLst>
                                      </p:cBhvr>
                                      <p:to>
                                        <p:strVal val="hidden"/>
                                      </p:to>
                                    </p:set>
                                  </p:childTnLst>
                                </p:cTn>
                              </p:par>
                              <p:par>
                                <p:cTn id="281" presetID="10" presetClass="exit" presetSubtype="0" fill="hold" nodeType="withEffect">
                                  <p:stCondLst>
                                    <p:cond delay="0"/>
                                  </p:stCondLst>
                                  <p:childTnLst>
                                    <p:animEffect transition="out" filter="fade">
                                      <p:cBhvr>
                                        <p:cTn id="282" dur="500"/>
                                        <p:tgtEl>
                                          <p:spTgt spid="216"/>
                                        </p:tgtEl>
                                      </p:cBhvr>
                                    </p:animEffect>
                                    <p:set>
                                      <p:cBhvr>
                                        <p:cTn id="283" dur="1" fill="hold">
                                          <p:stCondLst>
                                            <p:cond delay="499"/>
                                          </p:stCondLst>
                                        </p:cTn>
                                        <p:tgtEl>
                                          <p:spTgt spid="216"/>
                                        </p:tgtEl>
                                        <p:attrNameLst>
                                          <p:attrName>style.visibility</p:attrName>
                                        </p:attrNameLst>
                                      </p:cBhvr>
                                      <p:to>
                                        <p:strVal val="hidden"/>
                                      </p:to>
                                    </p:set>
                                  </p:childTnLst>
                                </p:cTn>
                              </p:par>
                              <p:par>
                                <p:cTn id="284" presetID="10" presetClass="exit" presetSubtype="0" fill="hold" nodeType="withEffect">
                                  <p:stCondLst>
                                    <p:cond delay="0"/>
                                  </p:stCondLst>
                                  <p:childTnLst>
                                    <p:animEffect transition="out" filter="fade">
                                      <p:cBhvr>
                                        <p:cTn id="285" dur="500"/>
                                        <p:tgtEl>
                                          <p:spTgt spid="211"/>
                                        </p:tgtEl>
                                      </p:cBhvr>
                                    </p:animEffect>
                                    <p:set>
                                      <p:cBhvr>
                                        <p:cTn id="286" dur="1" fill="hold">
                                          <p:stCondLst>
                                            <p:cond delay="499"/>
                                          </p:stCondLst>
                                        </p:cTn>
                                        <p:tgtEl>
                                          <p:spTgt spid="211"/>
                                        </p:tgtEl>
                                        <p:attrNameLst>
                                          <p:attrName>style.visibility</p:attrName>
                                        </p:attrNameLst>
                                      </p:cBhvr>
                                      <p:to>
                                        <p:strVal val="hidden"/>
                                      </p:to>
                                    </p:set>
                                  </p:childTnLst>
                                </p:cTn>
                              </p:par>
                              <p:par>
                                <p:cTn id="287" presetID="10" presetClass="exit" presetSubtype="0" fill="hold" nodeType="withEffect">
                                  <p:stCondLst>
                                    <p:cond delay="0"/>
                                  </p:stCondLst>
                                  <p:childTnLst>
                                    <p:animEffect transition="out" filter="fade">
                                      <p:cBhvr>
                                        <p:cTn id="288" dur="500"/>
                                        <p:tgtEl>
                                          <p:spTgt spid="213"/>
                                        </p:tgtEl>
                                      </p:cBhvr>
                                    </p:animEffect>
                                    <p:set>
                                      <p:cBhvr>
                                        <p:cTn id="289" dur="1" fill="hold">
                                          <p:stCondLst>
                                            <p:cond delay="499"/>
                                          </p:stCondLst>
                                        </p:cTn>
                                        <p:tgtEl>
                                          <p:spTgt spid="213"/>
                                        </p:tgtEl>
                                        <p:attrNameLst>
                                          <p:attrName>style.visibility</p:attrName>
                                        </p:attrNameLst>
                                      </p:cBhvr>
                                      <p:to>
                                        <p:strVal val="hidden"/>
                                      </p:to>
                                    </p:set>
                                  </p:childTnLst>
                                </p:cTn>
                              </p:par>
                              <p:par>
                                <p:cTn id="290" presetID="10" presetClass="exit" presetSubtype="0" fill="hold" nodeType="withEffect">
                                  <p:stCondLst>
                                    <p:cond delay="0"/>
                                  </p:stCondLst>
                                  <p:childTnLst>
                                    <p:animEffect transition="out" filter="fade">
                                      <p:cBhvr>
                                        <p:cTn id="291" dur="500"/>
                                        <p:tgtEl>
                                          <p:spTgt spid="200"/>
                                        </p:tgtEl>
                                      </p:cBhvr>
                                    </p:animEffect>
                                    <p:set>
                                      <p:cBhvr>
                                        <p:cTn id="292" dur="1" fill="hold">
                                          <p:stCondLst>
                                            <p:cond delay="499"/>
                                          </p:stCondLst>
                                        </p:cTn>
                                        <p:tgtEl>
                                          <p:spTgt spid="200"/>
                                        </p:tgtEl>
                                        <p:attrNameLst>
                                          <p:attrName>style.visibility</p:attrName>
                                        </p:attrNameLst>
                                      </p:cBhvr>
                                      <p:to>
                                        <p:strVal val="hidden"/>
                                      </p:to>
                                    </p:set>
                                  </p:childTnLst>
                                </p:cTn>
                              </p:par>
                              <p:par>
                                <p:cTn id="293" presetID="10" presetClass="exit" presetSubtype="0" fill="hold" nodeType="withEffect">
                                  <p:stCondLst>
                                    <p:cond delay="0"/>
                                  </p:stCondLst>
                                  <p:childTnLst>
                                    <p:animEffect transition="out" filter="fade">
                                      <p:cBhvr>
                                        <p:cTn id="294" dur="500"/>
                                        <p:tgtEl>
                                          <p:spTgt spid="198"/>
                                        </p:tgtEl>
                                      </p:cBhvr>
                                    </p:animEffect>
                                    <p:set>
                                      <p:cBhvr>
                                        <p:cTn id="295" dur="1" fill="hold">
                                          <p:stCondLst>
                                            <p:cond delay="499"/>
                                          </p:stCondLst>
                                        </p:cTn>
                                        <p:tgtEl>
                                          <p:spTgt spid="198"/>
                                        </p:tgtEl>
                                        <p:attrNameLst>
                                          <p:attrName>style.visibility</p:attrName>
                                        </p:attrNameLst>
                                      </p:cBhvr>
                                      <p:to>
                                        <p:strVal val="hidden"/>
                                      </p:to>
                                    </p:set>
                                  </p:childTnLst>
                                </p:cTn>
                              </p:par>
                              <p:par>
                                <p:cTn id="296" presetID="10" presetClass="exit" presetSubtype="0" fill="hold" nodeType="withEffect">
                                  <p:stCondLst>
                                    <p:cond delay="0"/>
                                  </p:stCondLst>
                                  <p:childTnLst>
                                    <p:animEffect transition="out" filter="fade">
                                      <p:cBhvr>
                                        <p:cTn id="297" dur="500"/>
                                        <p:tgtEl>
                                          <p:spTgt spid="222"/>
                                        </p:tgtEl>
                                      </p:cBhvr>
                                    </p:animEffect>
                                    <p:set>
                                      <p:cBhvr>
                                        <p:cTn id="298" dur="1" fill="hold">
                                          <p:stCondLst>
                                            <p:cond delay="499"/>
                                          </p:stCondLst>
                                        </p:cTn>
                                        <p:tgtEl>
                                          <p:spTgt spid="222"/>
                                        </p:tgtEl>
                                        <p:attrNameLst>
                                          <p:attrName>style.visibility</p:attrName>
                                        </p:attrNameLst>
                                      </p:cBhvr>
                                      <p:to>
                                        <p:strVal val="hidden"/>
                                      </p:to>
                                    </p:set>
                                  </p:childTnLst>
                                </p:cTn>
                              </p:par>
                              <p:par>
                                <p:cTn id="299" presetID="10" presetClass="exit" presetSubtype="0" fill="hold" nodeType="withEffect">
                                  <p:stCondLst>
                                    <p:cond delay="0"/>
                                  </p:stCondLst>
                                  <p:childTnLst>
                                    <p:animEffect transition="out" filter="fade">
                                      <p:cBhvr>
                                        <p:cTn id="300" dur="500"/>
                                        <p:tgtEl>
                                          <p:spTgt spid="82"/>
                                        </p:tgtEl>
                                      </p:cBhvr>
                                    </p:animEffect>
                                    <p:set>
                                      <p:cBhvr>
                                        <p:cTn id="301" dur="1" fill="hold">
                                          <p:stCondLst>
                                            <p:cond delay="499"/>
                                          </p:stCondLst>
                                        </p:cTn>
                                        <p:tgtEl>
                                          <p:spTgt spid="82"/>
                                        </p:tgtEl>
                                        <p:attrNameLst>
                                          <p:attrName>style.visibility</p:attrName>
                                        </p:attrNameLst>
                                      </p:cBhvr>
                                      <p:to>
                                        <p:strVal val="hidden"/>
                                      </p:to>
                                    </p:set>
                                  </p:childTnLst>
                                </p:cTn>
                              </p:par>
                              <p:par>
                                <p:cTn id="302" presetID="10" presetClass="exit" presetSubtype="0" fill="hold" nodeType="withEffect">
                                  <p:stCondLst>
                                    <p:cond delay="0"/>
                                  </p:stCondLst>
                                  <p:childTnLst>
                                    <p:animEffect transition="out" filter="fade">
                                      <p:cBhvr>
                                        <p:cTn id="303" dur="500"/>
                                        <p:tgtEl>
                                          <p:spTgt spid="85"/>
                                        </p:tgtEl>
                                      </p:cBhvr>
                                    </p:animEffect>
                                    <p:set>
                                      <p:cBhvr>
                                        <p:cTn id="304" dur="1" fill="hold">
                                          <p:stCondLst>
                                            <p:cond delay="499"/>
                                          </p:stCondLst>
                                        </p:cTn>
                                        <p:tgtEl>
                                          <p:spTgt spid="85"/>
                                        </p:tgtEl>
                                        <p:attrNameLst>
                                          <p:attrName>style.visibility</p:attrName>
                                        </p:attrNameLst>
                                      </p:cBhvr>
                                      <p:to>
                                        <p:strVal val="hidden"/>
                                      </p:to>
                                    </p:set>
                                  </p:childTnLst>
                                </p:cTn>
                              </p:par>
                              <p:par>
                                <p:cTn id="305" presetID="10" presetClass="exit" presetSubtype="0" fill="hold" nodeType="withEffect">
                                  <p:stCondLst>
                                    <p:cond delay="0"/>
                                  </p:stCondLst>
                                  <p:childTnLst>
                                    <p:animEffect transition="out" filter="fade">
                                      <p:cBhvr>
                                        <p:cTn id="306" dur="500"/>
                                        <p:tgtEl>
                                          <p:spTgt spid="94"/>
                                        </p:tgtEl>
                                      </p:cBhvr>
                                    </p:animEffect>
                                    <p:set>
                                      <p:cBhvr>
                                        <p:cTn id="307" dur="1" fill="hold">
                                          <p:stCondLst>
                                            <p:cond delay="499"/>
                                          </p:stCondLst>
                                        </p:cTn>
                                        <p:tgtEl>
                                          <p:spTgt spid="94"/>
                                        </p:tgtEl>
                                        <p:attrNameLst>
                                          <p:attrName>style.visibility</p:attrName>
                                        </p:attrNameLst>
                                      </p:cBhvr>
                                      <p:to>
                                        <p:strVal val="hidden"/>
                                      </p:to>
                                    </p:set>
                                  </p:childTnLst>
                                </p:cTn>
                              </p:par>
                              <p:par>
                                <p:cTn id="308" presetID="10" presetClass="exit" presetSubtype="0" fill="hold" nodeType="withEffect">
                                  <p:stCondLst>
                                    <p:cond delay="0"/>
                                  </p:stCondLst>
                                  <p:childTnLst>
                                    <p:animEffect transition="out" filter="fade">
                                      <p:cBhvr>
                                        <p:cTn id="309" dur="500"/>
                                        <p:tgtEl>
                                          <p:spTgt spid="46"/>
                                        </p:tgtEl>
                                      </p:cBhvr>
                                    </p:animEffect>
                                    <p:set>
                                      <p:cBhvr>
                                        <p:cTn id="310" dur="1" fill="hold">
                                          <p:stCondLst>
                                            <p:cond delay="499"/>
                                          </p:stCondLst>
                                        </p:cTn>
                                        <p:tgtEl>
                                          <p:spTgt spid="46"/>
                                        </p:tgtEl>
                                        <p:attrNameLst>
                                          <p:attrName>style.visibility</p:attrName>
                                        </p:attrNameLst>
                                      </p:cBhvr>
                                      <p:to>
                                        <p:strVal val="hidden"/>
                                      </p:to>
                                    </p:set>
                                  </p:childTnLst>
                                </p:cTn>
                              </p:par>
                              <p:par>
                                <p:cTn id="311" presetID="10" presetClass="exit" presetSubtype="0" fill="hold" nodeType="withEffect">
                                  <p:stCondLst>
                                    <p:cond delay="0"/>
                                  </p:stCondLst>
                                  <p:childTnLst>
                                    <p:animEffect transition="out" filter="fade">
                                      <p:cBhvr>
                                        <p:cTn id="312" dur="500"/>
                                        <p:tgtEl>
                                          <p:spTgt spid="48"/>
                                        </p:tgtEl>
                                      </p:cBhvr>
                                    </p:animEffect>
                                    <p:set>
                                      <p:cBhvr>
                                        <p:cTn id="313" dur="1" fill="hold">
                                          <p:stCondLst>
                                            <p:cond delay="499"/>
                                          </p:stCondLst>
                                        </p:cTn>
                                        <p:tgtEl>
                                          <p:spTgt spid="48"/>
                                        </p:tgtEl>
                                        <p:attrNameLst>
                                          <p:attrName>style.visibility</p:attrName>
                                        </p:attrNameLst>
                                      </p:cBhvr>
                                      <p:to>
                                        <p:strVal val="hidden"/>
                                      </p:to>
                                    </p:set>
                                  </p:childTnLst>
                                </p:cTn>
                              </p:par>
                              <p:par>
                                <p:cTn id="314" presetID="10" presetClass="exit" presetSubtype="0" fill="hold" nodeType="withEffect">
                                  <p:stCondLst>
                                    <p:cond delay="0"/>
                                  </p:stCondLst>
                                  <p:childTnLst>
                                    <p:animEffect transition="out" filter="fade">
                                      <p:cBhvr>
                                        <p:cTn id="315" dur="500"/>
                                        <p:tgtEl>
                                          <p:spTgt spid="17"/>
                                        </p:tgtEl>
                                      </p:cBhvr>
                                    </p:animEffect>
                                    <p:set>
                                      <p:cBhvr>
                                        <p:cTn id="316" dur="1" fill="hold">
                                          <p:stCondLst>
                                            <p:cond delay="499"/>
                                          </p:stCondLst>
                                        </p:cTn>
                                        <p:tgtEl>
                                          <p:spTgt spid="17"/>
                                        </p:tgtEl>
                                        <p:attrNameLst>
                                          <p:attrName>style.visibility</p:attrName>
                                        </p:attrNameLst>
                                      </p:cBhvr>
                                      <p:to>
                                        <p:strVal val="hidden"/>
                                      </p:to>
                                    </p:set>
                                  </p:childTnLst>
                                </p:cTn>
                              </p:par>
                              <p:par>
                                <p:cTn id="317" presetID="10" presetClass="exit" presetSubtype="0" fill="hold" nodeType="withEffect">
                                  <p:stCondLst>
                                    <p:cond delay="0"/>
                                  </p:stCondLst>
                                  <p:childTnLst>
                                    <p:animEffect transition="out" filter="fade">
                                      <p:cBhvr>
                                        <p:cTn id="318" dur="500"/>
                                        <p:tgtEl>
                                          <p:spTgt spid="7"/>
                                        </p:tgtEl>
                                      </p:cBhvr>
                                    </p:animEffect>
                                    <p:set>
                                      <p:cBhvr>
                                        <p:cTn id="319" dur="1" fill="hold">
                                          <p:stCondLst>
                                            <p:cond delay="499"/>
                                          </p:stCondLst>
                                        </p:cTn>
                                        <p:tgtEl>
                                          <p:spTgt spid="7"/>
                                        </p:tgtEl>
                                        <p:attrNameLst>
                                          <p:attrName>style.visibility</p:attrName>
                                        </p:attrNameLst>
                                      </p:cBhvr>
                                      <p:to>
                                        <p:strVal val="hidden"/>
                                      </p:to>
                                    </p:set>
                                  </p:childTnLst>
                                </p:cTn>
                              </p:par>
                              <p:par>
                                <p:cTn id="320" presetID="10" presetClass="exit" presetSubtype="0" fill="hold" nodeType="withEffect">
                                  <p:stCondLst>
                                    <p:cond delay="0"/>
                                  </p:stCondLst>
                                  <p:childTnLst>
                                    <p:animEffect transition="out" filter="fade">
                                      <p:cBhvr>
                                        <p:cTn id="321" dur="500"/>
                                        <p:tgtEl>
                                          <p:spTgt spid="80"/>
                                        </p:tgtEl>
                                      </p:cBhvr>
                                    </p:animEffect>
                                    <p:set>
                                      <p:cBhvr>
                                        <p:cTn id="322" dur="1" fill="hold">
                                          <p:stCondLst>
                                            <p:cond delay="499"/>
                                          </p:stCondLst>
                                        </p:cTn>
                                        <p:tgtEl>
                                          <p:spTgt spid="80"/>
                                        </p:tgtEl>
                                        <p:attrNameLst>
                                          <p:attrName>style.visibility</p:attrName>
                                        </p:attrNameLst>
                                      </p:cBhvr>
                                      <p:to>
                                        <p:strVal val="hidden"/>
                                      </p:to>
                                    </p:set>
                                  </p:childTnLst>
                                </p:cTn>
                              </p:par>
                              <p:par>
                                <p:cTn id="323" presetID="10" presetClass="exit" presetSubtype="0" fill="hold" nodeType="withEffect">
                                  <p:stCondLst>
                                    <p:cond delay="0"/>
                                  </p:stCondLst>
                                  <p:childTnLst>
                                    <p:animEffect transition="out" filter="fade">
                                      <p:cBhvr>
                                        <p:cTn id="324" dur="500"/>
                                        <p:tgtEl>
                                          <p:spTgt spid="20"/>
                                        </p:tgtEl>
                                      </p:cBhvr>
                                    </p:animEffect>
                                    <p:set>
                                      <p:cBhvr>
                                        <p:cTn id="325" dur="1" fill="hold">
                                          <p:stCondLst>
                                            <p:cond delay="499"/>
                                          </p:stCondLst>
                                        </p:cTn>
                                        <p:tgtEl>
                                          <p:spTgt spid="20"/>
                                        </p:tgtEl>
                                        <p:attrNameLst>
                                          <p:attrName>style.visibility</p:attrName>
                                        </p:attrNameLst>
                                      </p:cBhvr>
                                      <p:to>
                                        <p:strVal val="hidden"/>
                                      </p:to>
                                    </p:set>
                                  </p:childTnLst>
                                </p:cTn>
                              </p:par>
                              <p:par>
                                <p:cTn id="326" presetID="10" presetClass="exit" presetSubtype="0" fill="hold" nodeType="withEffect">
                                  <p:stCondLst>
                                    <p:cond delay="0"/>
                                  </p:stCondLst>
                                  <p:childTnLst>
                                    <p:animEffect transition="out" filter="fade">
                                      <p:cBhvr>
                                        <p:cTn id="327" dur="500"/>
                                        <p:tgtEl>
                                          <p:spTgt spid="12"/>
                                        </p:tgtEl>
                                      </p:cBhvr>
                                    </p:animEffect>
                                    <p:set>
                                      <p:cBhvr>
                                        <p:cTn id="328" dur="1" fill="hold">
                                          <p:stCondLst>
                                            <p:cond delay="499"/>
                                          </p:stCondLst>
                                        </p:cTn>
                                        <p:tgtEl>
                                          <p:spTgt spid="12"/>
                                        </p:tgtEl>
                                        <p:attrNameLst>
                                          <p:attrName>style.visibility</p:attrName>
                                        </p:attrNameLst>
                                      </p:cBhvr>
                                      <p:to>
                                        <p:strVal val="hidden"/>
                                      </p:to>
                                    </p:set>
                                  </p:childTnLst>
                                </p:cTn>
                              </p:par>
                              <p:par>
                                <p:cTn id="329" presetID="10" presetClass="exit" presetSubtype="0" fill="hold" nodeType="withEffect">
                                  <p:stCondLst>
                                    <p:cond delay="0"/>
                                  </p:stCondLst>
                                  <p:childTnLst>
                                    <p:animEffect transition="out" filter="fade">
                                      <p:cBhvr>
                                        <p:cTn id="330" dur="500"/>
                                        <p:tgtEl>
                                          <p:spTgt spid="41"/>
                                        </p:tgtEl>
                                      </p:cBhvr>
                                    </p:animEffect>
                                    <p:set>
                                      <p:cBhvr>
                                        <p:cTn id="331" dur="1" fill="hold">
                                          <p:stCondLst>
                                            <p:cond delay="499"/>
                                          </p:stCondLst>
                                        </p:cTn>
                                        <p:tgtEl>
                                          <p:spTgt spid="41"/>
                                        </p:tgtEl>
                                        <p:attrNameLst>
                                          <p:attrName>style.visibility</p:attrName>
                                        </p:attrNameLst>
                                      </p:cBhvr>
                                      <p:to>
                                        <p:strVal val="hidden"/>
                                      </p:to>
                                    </p:set>
                                  </p:childTnLst>
                                </p:cTn>
                              </p:par>
                              <p:par>
                                <p:cTn id="332" presetID="10" presetClass="exit" presetSubtype="0" fill="hold" nodeType="withEffect">
                                  <p:stCondLst>
                                    <p:cond delay="0"/>
                                  </p:stCondLst>
                                  <p:childTnLst>
                                    <p:animEffect transition="out" filter="fade">
                                      <p:cBhvr>
                                        <p:cTn id="333" dur="500"/>
                                        <p:tgtEl>
                                          <p:spTgt spid="50"/>
                                        </p:tgtEl>
                                      </p:cBhvr>
                                    </p:animEffect>
                                    <p:set>
                                      <p:cBhvr>
                                        <p:cTn id="334" dur="1" fill="hold">
                                          <p:stCondLst>
                                            <p:cond delay="499"/>
                                          </p:stCondLst>
                                        </p:cTn>
                                        <p:tgtEl>
                                          <p:spTgt spid="50"/>
                                        </p:tgtEl>
                                        <p:attrNameLst>
                                          <p:attrName>style.visibility</p:attrName>
                                        </p:attrNameLst>
                                      </p:cBhvr>
                                      <p:to>
                                        <p:strVal val="hidden"/>
                                      </p:to>
                                    </p:set>
                                  </p:childTnLst>
                                </p:cTn>
                              </p:par>
                              <p:par>
                                <p:cTn id="335" presetID="10" presetClass="exit" presetSubtype="0" fill="hold" nodeType="withEffect">
                                  <p:stCondLst>
                                    <p:cond delay="0"/>
                                  </p:stCondLst>
                                  <p:childTnLst>
                                    <p:animEffect transition="out" filter="fade">
                                      <p:cBhvr>
                                        <p:cTn id="336" dur="500"/>
                                        <p:tgtEl>
                                          <p:spTgt spid="11"/>
                                        </p:tgtEl>
                                      </p:cBhvr>
                                    </p:animEffect>
                                    <p:set>
                                      <p:cBhvr>
                                        <p:cTn id="337" dur="1" fill="hold">
                                          <p:stCondLst>
                                            <p:cond delay="499"/>
                                          </p:stCondLst>
                                        </p:cTn>
                                        <p:tgtEl>
                                          <p:spTgt spid="11"/>
                                        </p:tgtEl>
                                        <p:attrNameLst>
                                          <p:attrName>style.visibility</p:attrName>
                                        </p:attrNameLst>
                                      </p:cBhvr>
                                      <p:to>
                                        <p:strVal val="hidden"/>
                                      </p:to>
                                    </p:set>
                                  </p:childTnLst>
                                </p:cTn>
                              </p:par>
                              <p:par>
                                <p:cTn id="338" presetID="10" presetClass="exit" presetSubtype="0" fill="hold" nodeType="withEffect">
                                  <p:stCondLst>
                                    <p:cond delay="0"/>
                                  </p:stCondLst>
                                  <p:childTnLst>
                                    <p:animEffect transition="out" filter="fade">
                                      <p:cBhvr>
                                        <p:cTn id="339" dur="500"/>
                                        <p:tgtEl>
                                          <p:spTgt spid="195"/>
                                        </p:tgtEl>
                                      </p:cBhvr>
                                    </p:animEffect>
                                    <p:set>
                                      <p:cBhvr>
                                        <p:cTn id="340" dur="1" fill="hold">
                                          <p:stCondLst>
                                            <p:cond delay="499"/>
                                          </p:stCondLst>
                                        </p:cTn>
                                        <p:tgtEl>
                                          <p:spTgt spid="195"/>
                                        </p:tgtEl>
                                        <p:attrNameLst>
                                          <p:attrName>style.visibility</p:attrName>
                                        </p:attrNameLst>
                                      </p:cBhvr>
                                      <p:to>
                                        <p:strVal val="hidden"/>
                                      </p:to>
                                    </p:set>
                                  </p:childTnLst>
                                </p:cTn>
                              </p:par>
                              <p:par>
                                <p:cTn id="341" presetID="10" presetClass="exit" presetSubtype="0" fill="hold" nodeType="withEffect">
                                  <p:stCondLst>
                                    <p:cond delay="0"/>
                                  </p:stCondLst>
                                  <p:childTnLst>
                                    <p:animEffect transition="out" filter="fade">
                                      <p:cBhvr>
                                        <p:cTn id="342" dur="500"/>
                                        <p:tgtEl>
                                          <p:spTgt spid="193"/>
                                        </p:tgtEl>
                                      </p:cBhvr>
                                    </p:animEffect>
                                    <p:set>
                                      <p:cBhvr>
                                        <p:cTn id="343" dur="1" fill="hold">
                                          <p:stCondLst>
                                            <p:cond delay="499"/>
                                          </p:stCondLst>
                                        </p:cTn>
                                        <p:tgtEl>
                                          <p:spTgt spid="193"/>
                                        </p:tgtEl>
                                        <p:attrNameLst>
                                          <p:attrName>style.visibility</p:attrName>
                                        </p:attrNameLst>
                                      </p:cBhvr>
                                      <p:to>
                                        <p:strVal val="hidden"/>
                                      </p:to>
                                    </p:set>
                                  </p:childTnLst>
                                </p:cTn>
                              </p:par>
                              <p:par>
                                <p:cTn id="344" presetID="10" presetClass="exit" presetSubtype="0" fill="hold" nodeType="withEffect">
                                  <p:stCondLst>
                                    <p:cond delay="0"/>
                                  </p:stCondLst>
                                  <p:childTnLst>
                                    <p:animEffect transition="out" filter="fade">
                                      <p:cBhvr>
                                        <p:cTn id="345" dur="500"/>
                                        <p:tgtEl>
                                          <p:spTgt spid="229"/>
                                        </p:tgtEl>
                                      </p:cBhvr>
                                    </p:animEffect>
                                    <p:set>
                                      <p:cBhvr>
                                        <p:cTn id="346" dur="1" fill="hold">
                                          <p:stCondLst>
                                            <p:cond delay="499"/>
                                          </p:stCondLst>
                                        </p:cTn>
                                        <p:tgtEl>
                                          <p:spTgt spid="229"/>
                                        </p:tgtEl>
                                        <p:attrNameLst>
                                          <p:attrName>style.visibility</p:attrName>
                                        </p:attrNameLst>
                                      </p:cBhvr>
                                      <p:to>
                                        <p:strVal val="hidden"/>
                                      </p:to>
                                    </p:set>
                                  </p:childTnLst>
                                </p:cTn>
                              </p:par>
                              <p:par>
                                <p:cTn id="347" presetID="10" presetClass="exit" presetSubtype="0" fill="hold" nodeType="withEffect">
                                  <p:stCondLst>
                                    <p:cond delay="0"/>
                                  </p:stCondLst>
                                  <p:childTnLst>
                                    <p:animEffect transition="out" filter="fade">
                                      <p:cBhvr>
                                        <p:cTn id="348" dur="500"/>
                                        <p:tgtEl>
                                          <p:spTgt spid="207"/>
                                        </p:tgtEl>
                                      </p:cBhvr>
                                    </p:animEffect>
                                    <p:set>
                                      <p:cBhvr>
                                        <p:cTn id="349" dur="1" fill="hold">
                                          <p:stCondLst>
                                            <p:cond delay="499"/>
                                          </p:stCondLst>
                                        </p:cTn>
                                        <p:tgtEl>
                                          <p:spTgt spid="207"/>
                                        </p:tgtEl>
                                        <p:attrNameLst>
                                          <p:attrName>style.visibility</p:attrName>
                                        </p:attrNameLst>
                                      </p:cBhvr>
                                      <p:to>
                                        <p:strVal val="hidden"/>
                                      </p:to>
                                    </p:set>
                                  </p:childTnLst>
                                </p:cTn>
                              </p:par>
                              <p:par>
                                <p:cTn id="350" presetID="10" presetClass="exit" presetSubtype="0" fill="hold" nodeType="withEffect">
                                  <p:stCondLst>
                                    <p:cond delay="0"/>
                                  </p:stCondLst>
                                  <p:childTnLst>
                                    <p:animEffect transition="out" filter="fade">
                                      <p:cBhvr>
                                        <p:cTn id="351" dur="500"/>
                                        <p:tgtEl>
                                          <p:spTgt spid="209"/>
                                        </p:tgtEl>
                                      </p:cBhvr>
                                    </p:animEffect>
                                    <p:set>
                                      <p:cBhvr>
                                        <p:cTn id="352" dur="1" fill="hold">
                                          <p:stCondLst>
                                            <p:cond delay="499"/>
                                          </p:stCondLst>
                                        </p:cTn>
                                        <p:tgtEl>
                                          <p:spTgt spid="20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4" grpId="0"/>
      <p:bldP spid="25" grpId="0"/>
      <p:bldP spid="26" grpId="0"/>
      <p:bldP spid="27" grpId="0"/>
      <p:bldP spid="28" grpId="0"/>
      <p:bldP spid="29" grpId="0"/>
      <p:bldP spid="30" grpId="0"/>
      <p:bldP spid="31" grpId="0"/>
      <p:bldP spid="34" grpId="0"/>
      <p:bldP spid="37" grpId="0"/>
      <p:bldP spid="39" grpId="0"/>
      <p:bldP spid="42" grpId="0"/>
      <p:bldP spid="51" grpId="0"/>
      <p:bldP spid="56" grpId="0"/>
      <p:bldP spid="59" grpId="0"/>
      <p:bldP spid="60" grpId="0"/>
      <p:bldP spid="61" grpId="0"/>
      <p:bldP spid="62" grpId="0"/>
      <p:bldP spid="63" grpId="0"/>
      <p:bldP spid="74" grpId="0"/>
      <p:bldP spid="77" grpId="0"/>
      <p:bldP spid="78" grpId="0"/>
      <p:bldP spid="83" grpId="0"/>
      <p:bldP spid="86" grpId="0"/>
      <p:bldP spid="87" grpId="0"/>
      <p:bldP spid="88" grpId="0"/>
      <p:bldP spid="95" grpId="0"/>
      <p:bldP spid="96" grpId="0"/>
      <p:bldP spid="97" grpId="0"/>
      <p:bldP spid="104" grpId="0"/>
      <p:bldP spid="105" grpId="0"/>
      <p:bldP spid="106" grpId="0"/>
      <p:bldP spid="107" grpId="0"/>
      <p:bldP spid="108" grpId="0"/>
      <p:bldP spid="109" grpId="0"/>
      <p:bldP spid="110" grpId="0"/>
      <p:bldP spid="111" grpId="0"/>
      <p:bldP spid="126" grpId="0"/>
      <p:bldP spid="129" grpId="0"/>
      <p:bldP spid="130" grpId="0"/>
      <p:bldP spid="146" grpId="0"/>
      <p:bldP spid="159" grpId="0"/>
      <p:bldP spid="160" grpId="0"/>
      <p:bldP spid="165" grpId="0"/>
      <p:bldP spid="168" grpId="0"/>
      <p:bldP spid="169" grpId="0"/>
      <p:bldP spid="170" grpId="0"/>
      <p:bldP spid="182" grpId="0"/>
      <p:bldP spid="196" grpId="0"/>
      <p:bldP spid="202" grpId="0"/>
      <p:bldP spid="203" grpId="0"/>
      <p:bldP spid="204" grpId="0"/>
      <p:bldP spid="205" grpId="0"/>
      <p:bldP spid="214" grpId="0"/>
      <p:bldP spid="220" grpId="0"/>
      <p:bldP spid="227" grpId="0"/>
      <p:bldP spid="2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86ADD6-394F-439D-91BA-9C19B569D5C1}"/>
              </a:ext>
            </a:extLst>
          </p:cNvPr>
          <p:cNvPicPr>
            <a:picLocks noChangeAspect="1"/>
          </p:cNvPicPr>
          <p:nvPr/>
        </p:nvPicPr>
        <p:blipFill>
          <a:blip r:embed="rId2"/>
          <a:stretch>
            <a:fillRect/>
          </a:stretch>
        </p:blipFill>
        <p:spPr>
          <a:xfrm rot="16200000">
            <a:off x="3317575" y="-1032558"/>
            <a:ext cx="5556850" cy="8923116"/>
          </a:xfrm>
          <a:prstGeom prst="rect">
            <a:avLst/>
          </a:prstGeom>
        </p:spPr>
      </p:pic>
    </p:spTree>
    <p:extLst>
      <p:ext uri="{BB962C8B-B14F-4D97-AF65-F5344CB8AC3E}">
        <p14:creationId xmlns:p14="http://schemas.microsoft.com/office/powerpoint/2010/main" val="1036736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20246A-1F6A-EDCB-7842-5C743E004A6E}"/>
              </a:ext>
            </a:extLst>
          </p:cNvPr>
          <p:cNvSpPr>
            <a:spLocks noGrp="1"/>
          </p:cNvSpPr>
          <p:nvPr>
            <p:ph type="title"/>
          </p:nvPr>
        </p:nvSpPr>
        <p:spPr/>
        <p:txBody>
          <a:bodyPr>
            <a:normAutofit fontScale="90000"/>
          </a:bodyPr>
          <a:lstStyle/>
          <a:p>
            <a:r>
              <a:rPr lang="en-US" dirty="0"/>
              <a:t>Why is the division of labor more productive?</a:t>
            </a:r>
          </a:p>
        </p:txBody>
      </p:sp>
      <p:sp>
        <p:nvSpPr>
          <p:cNvPr id="10" name="Content Placeholder 9">
            <a:extLst>
              <a:ext uri="{FF2B5EF4-FFF2-40B4-BE49-F238E27FC236}">
                <a16:creationId xmlns:a16="http://schemas.microsoft.com/office/drawing/2014/main" id="{BA8E96C4-CD63-A419-CC28-0921571131DC}"/>
              </a:ext>
            </a:extLst>
          </p:cNvPr>
          <p:cNvSpPr>
            <a:spLocks noGrp="1"/>
          </p:cNvSpPr>
          <p:nvPr>
            <p:ph idx="1"/>
          </p:nvPr>
        </p:nvSpPr>
        <p:spPr>
          <a:xfrm>
            <a:off x="1115568" y="2478024"/>
            <a:ext cx="4980432" cy="3694176"/>
          </a:xfrm>
        </p:spPr>
        <p:txBody>
          <a:bodyPr/>
          <a:lstStyle/>
          <a:p>
            <a:r>
              <a:rPr lang="en-US" dirty="0"/>
              <a:t>In isolation, we can only consume what we produce.</a:t>
            </a:r>
          </a:p>
          <a:p>
            <a:r>
              <a:rPr lang="en-US" dirty="0"/>
              <a:t>Suppose Crusoe can collect two coconuts per hour or catch half a fish per hour.</a:t>
            </a:r>
          </a:p>
          <a:p>
            <a:r>
              <a:rPr lang="en-US" dirty="0"/>
              <a:t>After eight hours…</a:t>
            </a:r>
          </a:p>
        </p:txBody>
      </p:sp>
      <p:sp>
        <p:nvSpPr>
          <p:cNvPr id="7" name="Footer Placeholder 6">
            <a:extLst>
              <a:ext uri="{FF2B5EF4-FFF2-40B4-BE49-F238E27FC236}">
                <a16:creationId xmlns:a16="http://schemas.microsoft.com/office/drawing/2014/main" id="{B2932BBF-5542-AD83-A49A-DD34F825011A}"/>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8" name="Slide Number Placeholder 7">
            <a:extLst>
              <a:ext uri="{FF2B5EF4-FFF2-40B4-BE49-F238E27FC236}">
                <a16:creationId xmlns:a16="http://schemas.microsoft.com/office/drawing/2014/main" id="{49933DF2-609E-61B1-9FFB-DF46B415D01E}"/>
              </a:ext>
            </a:extLst>
          </p:cNvPr>
          <p:cNvSpPr>
            <a:spLocks noGrp="1"/>
          </p:cNvSpPr>
          <p:nvPr>
            <p:ph type="sldNum" sz="quarter" idx="12"/>
          </p:nvPr>
        </p:nvSpPr>
        <p:spPr/>
        <p:txBody>
          <a:bodyPr/>
          <a:lstStyle/>
          <a:p>
            <a:fld id="{A65A5C87-DF58-40C8-B092-1DE63DB4547E}" type="slidenum">
              <a:rPr lang="en-US" smtClean="0"/>
              <a:t>12</a:t>
            </a:fld>
            <a:endParaRPr lang="en-US" dirty="0"/>
          </a:p>
        </p:txBody>
      </p:sp>
      <p:cxnSp>
        <p:nvCxnSpPr>
          <p:cNvPr id="12" name="Straight Arrow Connector 11">
            <a:extLst>
              <a:ext uri="{FF2B5EF4-FFF2-40B4-BE49-F238E27FC236}">
                <a16:creationId xmlns:a16="http://schemas.microsoft.com/office/drawing/2014/main" id="{901797E7-9EAF-F955-4955-F1B8D59D292C}"/>
              </a:ext>
            </a:extLst>
          </p:cNvPr>
          <p:cNvCxnSpPr/>
          <p:nvPr/>
        </p:nvCxnSpPr>
        <p:spPr>
          <a:xfrm flipV="1">
            <a:off x="7682948" y="2554357"/>
            <a:ext cx="0" cy="26636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C9387D77-39AF-0573-0D08-268B62806489}"/>
              </a:ext>
            </a:extLst>
          </p:cNvPr>
          <p:cNvCxnSpPr/>
          <p:nvPr/>
        </p:nvCxnSpPr>
        <p:spPr>
          <a:xfrm>
            <a:off x="7673983" y="5218043"/>
            <a:ext cx="321813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A614693A-7A8F-12DF-992F-80771C1DE1F4}"/>
              </a:ext>
            </a:extLst>
          </p:cNvPr>
          <p:cNvCxnSpPr>
            <a:cxnSpLocks/>
          </p:cNvCxnSpPr>
          <p:nvPr/>
        </p:nvCxnSpPr>
        <p:spPr>
          <a:xfrm>
            <a:off x="7682948" y="2922495"/>
            <a:ext cx="537687" cy="2295548"/>
          </a:xfrm>
          <a:prstGeom prst="line">
            <a:avLst/>
          </a:prstGeom>
        </p:spPr>
        <p:style>
          <a:lnRef idx="3">
            <a:schemeClr val="accent1"/>
          </a:lnRef>
          <a:fillRef idx="0">
            <a:schemeClr val="accent1"/>
          </a:fillRef>
          <a:effectRef idx="2">
            <a:schemeClr val="accent1"/>
          </a:effectRef>
          <a:fontRef idx="minor">
            <a:schemeClr val="tx1"/>
          </a:fontRef>
        </p:style>
      </p:cxnSp>
      <p:sp>
        <p:nvSpPr>
          <p:cNvPr id="20" name="TextBox 19">
            <a:extLst>
              <a:ext uri="{FF2B5EF4-FFF2-40B4-BE49-F238E27FC236}">
                <a16:creationId xmlns:a16="http://schemas.microsoft.com/office/drawing/2014/main" id="{67C4C109-C961-D08F-9E1F-607BA162A623}"/>
              </a:ext>
            </a:extLst>
          </p:cNvPr>
          <p:cNvSpPr txBox="1"/>
          <p:nvPr/>
        </p:nvSpPr>
        <p:spPr>
          <a:xfrm>
            <a:off x="6403807" y="2293358"/>
            <a:ext cx="1191736" cy="369332"/>
          </a:xfrm>
          <a:prstGeom prst="rect">
            <a:avLst/>
          </a:prstGeom>
          <a:noFill/>
        </p:spPr>
        <p:txBody>
          <a:bodyPr wrap="none" rtlCol="0">
            <a:spAutoFit/>
          </a:bodyPr>
          <a:lstStyle/>
          <a:p>
            <a:r>
              <a:rPr lang="en-US" dirty="0"/>
              <a:t>Coconuts</a:t>
            </a:r>
          </a:p>
        </p:txBody>
      </p:sp>
      <p:sp>
        <p:nvSpPr>
          <p:cNvPr id="21" name="TextBox 20">
            <a:extLst>
              <a:ext uri="{FF2B5EF4-FFF2-40B4-BE49-F238E27FC236}">
                <a16:creationId xmlns:a16="http://schemas.microsoft.com/office/drawing/2014/main" id="{150BEE9D-EDC1-5204-23F3-04EB0C7AFF0D}"/>
              </a:ext>
            </a:extLst>
          </p:cNvPr>
          <p:cNvSpPr txBox="1"/>
          <p:nvPr/>
        </p:nvSpPr>
        <p:spPr>
          <a:xfrm>
            <a:off x="10286823" y="5328800"/>
            <a:ext cx="605294" cy="369332"/>
          </a:xfrm>
          <a:prstGeom prst="rect">
            <a:avLst/>
          </a:prstGeom>
          <a:noFill/>
        </p:spPr>
        <p:txBody>
          <a:bodyPr wrap="none" rtlCol="0">
            <a:spAutoFit/>
          </a:bodyPr>
          <a:lstStyle/>
          <a:p>
            <a:r>
              <a:rPr lang="en-US" dirty="0"/>
              <a:t>Fish</a:t>
            </a:r>
          </a:p>
        </p:txBody>
      </p:sp>
      <p:sp>
        <p:nvSpPr>
          <p:cNvPr id="22" name="TextBox 21">
            <a:extLst>
              <a:ext uri="{FF2B5EF4-FFF2-40B4-BE49-F238E27FC236}">
                <a16:creationId xmlns:a16="http://schemas.microsoft.com/office/drawing/2014/main" id="{3AAD9F42-191D-2B6D-F9C3-856CA89A290A}"/>
              </a:ext>
            </a:extLst>
          </p:cNvPr>
          <p:cNvSpPr txBox="1"/>
          <p:nvPr/>
        </p:nvSpPr>
        <p:spPr>
          <a:xfrm>
            <a:off x="8060976" y="5237210"/>
            <a:ext cx="319318" cy="369332"/>
          </a:xfrm>
          <a:prstGeom prst="rect">
            <a:avLst/>
          </a:prstGeom>
          <a:noFill/>
        </p:spPr>
        <p:txBody>
          <a:bodyPr wrap="none" rtlCol="0">
            <a:spAutoFit/>
          </a:bodyPr>
          <a:lstStyle/>
          <a:p>
            <a:r>
              <a:rPr lang="en-US" dirty="0"/>
              <a:t>4</a:t>
            </a:r>
          </a:p>
        </p:txBody>
      </p:sp>
      <p:sp>
        <p:nvSpPr>
          <p:cNvPr id="23" name="TextBox 22">
            <a:extLst>
              <a:ext uri="{FF2B5EF4-FFF2-40B4-BE49-F238E27FC236}">
                <a16:creationId xmlns:a16="http://schemas.microsoft.com/office/drawing/2014/main" id="{6492DA35-EA7F-2870-E945-6C5165CD8A88}"/>
              </a:ext>
            </a:extLst>
          </p:cNvPr>
          <p:cNvSpPr txBox="1"/>
          <p:nvPr/>
        </p:nvSpPr>
        <p:spPr>
          <a:xfrm>
            <a:off x="7228977" y="2737828"/>
            <a:ext cx="453970" cy="369332"/>
          </a:xfrm>
          <a:prstGeom prst="rect">
            <a:avLst/>
          </a:prstGeom>
          <a:noFill/>
        </p:spPr>
        <p:txBody>
          <a:bodyPr wrap="none" rtlCol="0">
            <a:spAutoFit/>
          </a:bodyPr>
          <a:lstStyle/>
          <a:p>
            <a:r>
              <a:rPr lang="en-US" dirty="0"/>
              <a:t>16</a:t>
            </a:r>
          </a:p>
        </p:txBody>
      </p:sp>
      <p:cxnSp>
        <p:nvCxnSpPr>
          <p:cNvPr id="25" name="Straight Connector 24">
            <a:extLst>
              <a:ext uri="{FF2B5EF4-FFF2-40B4-BE49-F238E27FC236}">
                <a16:creationId xmlns:a16="http://schemas.microsoft.com/office/drawing/2014/main" id="{30A4890F-BB36-A7DC-BEFA-776EC796E3E3}"/>
              </a:ext>
            </a:extLst>
          </p:cNvPr>
          <p:cNvCxnSpPr/>
          <p:nvPr/>
        </p:nvCxnSpPr>
        <p:spPr>
          <a:xfrm>
            <a:off x="7682947" y="4070269"/>
            <a:ext cx="268844"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E663ADA0-FB3B-E9BE-8D8B-E6066F5FF450}"/>
              </a:ext>
            </a:extLst>
          </p:cNvPr>
          <p:cNvCxnSpPr>
            <a:cxnSpLocks/>
          </p:cNvCxnSpPr>
          <p:nvPr/>
        </p:nvCxnSpPr>
        <p:spPr>
          <a:xfrm>
            <a:off x="7951791" y="4070269"/>
            <a:ext cx="8965" cy="1147773"/>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9" name="TextBox 28">
            <a:extLst>
              <a:ext uri="{FF2B5EF4-FFF2-40B4-BE49-F238E27FC236}">
                <a16:creationId xmlns:a16="http://schemas.microsoft.com/office/drawing/2014/main" id="{7217FED9-4F27-D4E0-5583-9475502AF835}"/>
              </a:ext>
            </a:extLst>
          </p:cNvPr>
          <p:cNvSpPr txBox="1"/>
          <p:nvPr/>
        </p:nvSpPr>
        <p:spPr>
          <a:xfrm>
            <a:off x="7372594" y="3885601"/>
            <a:ext cx="319318" cy="369332"/>
          </a:xfrm>
          <a:prstGeom prst="rect">
            <a:avLst/>
          </a:prstGeom>
          <a:noFill/>
        </p:spPr>
        <p:txBody>
          <a:bodyPr wrap="none" rtlCol="0">
            <a:spAutoFit/>
          </a:bodyPr>
          <a:lstStyle/>
          <a:p>
            <a:r>
              <a:rPr lang="en-US" dirty="0"/>
              <a:t>8</a:t>
            </a:r>
          </a:p>
        </p:txBody>
      </p:sp>
      <p:sp>
        <p:nvSpPr>
          <p:cNvPr id="30" name="TextBox 29">
            <a:extLst>
              <a:ext uri="{FF2B5EF4-FFF2-40B4-BE49-F238E27FC236}">
                <a16:creationId xmlns:a16="http://schemas.microsoft.com/office/drawing/2014/main" id="{A1FDD02E-E09B-C41A-43FD-EBB18C3A3C38}"/>
              </a:ext>
            </a:extLst>
          </p:cNvPr>
          <p:cNvSpPr txBox="1"/>
          <p:nvPr/>
        </p:nvSpPr>
        <p:spPr>
          <a:xfrm>
            <a:off x="7801097" y="5237210"/>
            <a:ext cx="319318" cy="369332"/>
          </a:xfrm>
          <a:prstGeom prst="rect">
            <a:avLst/>
          </a:prstGeom>
          <a:noFill/>
        </p:spPr>
        <p:txBody>
          <a:bodyPr wrap="none" rtlCol="0">
            <a:spAutoFit/>
          </a:bodyPr>
          <a:lstStyle/>
          <a:p>
            <a:r>
              <a:rPr lang="en-US" dirty="0"/>
              <a:t>2</a:t>
            </a:r>
          </a:p>
        </p:txBody>
      </p:sp>
      <p:sp>
        <p:nvSpPr>
          <p:cNvPr id="31" name="Oval 30">
            <a:extLst>
              <a:ext uri="{FF2B5EF4-FFF2-40B4-BE49-F238E27FC236}">
                <a16:creationId xmlns:a16="http://schemas.microsoft.com/office/drawing/2014/main" id="{E9A44E60-111E-EE7C-B278-6DB16DE475B4}"/>
              </a:ext>
            </a:extLst>
          </p:cNvPr>
          <p:cNvSpPr/>
          <p:nvPr/>
        </p:nvSpPr>
        <p:spPr>
          <a:xfrm>
            <a:off x="7895134" y="4020834"/>
            <a:ext cx="110445" cy="11044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0849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1C56B-5FBE-7371-17CD-893940E1CB0E}"/>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54D19536-994E-0642-5AD8-5BD0AFF682AC}"/>
              </a:ext>
            </a:extLst>
          </p:cNvPr>
          <p:cNvSpPr>
            <a:spLocks noGrp="1"/>
          </p:cNvSpPr>
          <p:nvPr>
            <p:ph type="title"/>
          </p:nvPr>
        </p:nvSpPr>
        <p:spPr/>
        <p:txBody>
          <a:bodyPr>
            <a:normAutofit fontScale="90000"/>
          </a:bodyPr>
          <a:lstStyle/>
          <a:p>
            <a:r>
              <a:rPr lang="en-US" dirty="0"/>
              <a:t>Why is the division of labor more productive?</a:t>
            </a:r>
          </a:p>
        </p:txBody>
      </p:sp>
      <p:sp>
        <p:nvSpPr>
          <p:cNvPr id="10" name="Content Placeholder 9">
            <a:extLst>
              <a:ext uri="{FF2B5EF4-FFF2-40B4-BE49-F238E27FC236}">
                <a16:creationId xmlns:a16="http://schemas.microsoft.com/office/drawing/2014/main" id="{05C8D0DE-7BAE-1A51-2D3B-19E926D0FC38}"/>
              </a:ext>
            </a:extLst>
          </p:cNvPr>
          <p:cNvSpPr>
            <a:spLocks noGrp="1"/>
          </p:cNvSpPr>
          <p:nvPr>
            <p:ph idx="1"/>
          </p:nvPr>
        </p:nvSpPr>
        <p:spPr>
          <a:xfrm>
            <a:off x="1115568" y="2478024"/>
            <a:ext cx="4980432" cy="3694176"/>
          </a:xfrm>
        </p:spPr>
        <p:txBody>
          <a:bodyPr/>
          <a:lstStyle/>
          <a:p>
            <a:r>
              <a:rPr lang="en-US" dirty="0"/>
              <a:t>Suppose Friday can collect half a coconut per hour or catch two fish per hour.</a:t>
            </a:r>
          </a:p>
          <a:p>
            <a:r>
              <a:rPr lang="en-US" dirty="0"/>
              <a:t>After eight hours…</a:t>
            </a:r>
          </a:p>
        </p:txBody>
      </p:sp>
      <p:sp>
        <p:nvSpPr>
          <p:cNvPr id="7" name="Footer Placeholder 6">
            <a:extLst>
              <a:ext uri="{FF2B5EF4-FFF2-40B4-BE49-F238E27FC236}">
                <a16:creationId xmlns:a16="http://schemas.microsoft.com/office/drawing/2014/main" id="{192DE7B5-994F-95BC-F0D3-12910039AFB5}"/>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8" name="Slide Number Placeholder 7">
            <a:extLst>
              <a:ext uri="{FF2B5EF4-FFF2-40B4-BE49-F238E27FC236}">
                <a16:creationId xmlns:a16="http://schemas.microsoft.com/office/drawing/2014/main" id="{59679A6A-3642-A974-B2C4-76A086EA1056}"/>
              </a:ext>
            </a:extLst>
          </p:cNvPr>
          <p:cNvSpPr>
            <a:spLocks noGrp="1"/>
          </p:cNvSpPr>
          <p:nvPr>
            <p:ph type="sldNum" sz="quarter" idx="12"/>
          </p:nvPr>
        </p:nvSpPr>
        <p:spPr/>
        <p:txBody>
          <a:bodyPr/>
          <a:lstStyle/>
          <a:p>
            <a:fld id="{A65A5C87-DF58-40C8-B092-1DE63DB4547E}" type="slidenum">
              <a:rPr lang="en-US" smtClean="0"/>
              <a:t>13</a:t>
            </a:fld>
            <a:endParaRPr lang="en-US" dirty="0"/>
          </a:p>
        </p:txBody>
      </p:sp>
      <p:cxnSp>
        <p:nvCxnSpPr>
          <p:cNvPr id="12" name="Straight Arrow Connector 11">
            <a:extLst>
              <a:ext uri="{FF2B5EF4-FFF2-40B4-BE49-F238E27FC236}">
                <a16:creationId xmlns:a16="http://schemas.microsoft.com/office/drawing/2014/main" id="{33DC26A5-442E-514B-D5E3-BBAE8A0BA5F8}"/>
              </a:ext>
            </a:extLst>
          </p:cNvPr>
          <p:cNvCxnSpPr/>
          <p:nvPr/>
        </p:nvCxnSpPr>
        <p:spPr>
          <a:xfrm flipV="1">
            <a:off x="7682948" y="2554357"/>
            <a:ext cx="0" cy="26636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5244DB5D-1A48-A2BB-4C0C-863EB2F9EB6F}"/>
              </a:ext>
            </a:extLst>
          </p:cNvPr>
          <p:cNvCxnSpPr/>
          <p:nvPr/>
        </p:nvCxnSpPr>
        <p:spPr>
          <a:xfrm>
            <a:off x="7673983" y="5218043"/>
            <a:ext cx="321813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02C8705B-ABBB-7B19-CA9B-88FA9E88FD34}"/>
              </a:ext>
            </a:extLst>
          </p:cNvPr>
          <p:cNvCxnSpPr>
            <a:cxnSpLocks/>
          </p:cNvCxnSpPr>
          <p:nvPr/>
        </p:nvCxnSpPr>
        <p:spPr>
          <a:xfrm>
            <a:off x="7673983" y="4625788"/>
            <a:ext cx="2420276" cy="592254"/>
          </a:xfrm>
          <a:prstGeom prst="line">
            <a:avLst/>
          </a:prstGeom>
        </p:spPr>
        <p:style>
          <a:lnRef idx="3">
            <a:schemeClr val="accent1"/>
          </a:lnRef>
          <a:fillRef idx="0">
            <a:schemeClr val="accent1"/>
          </a:fillRef>
          <a:effectRef idx="2">
            <a:schemeClr val="accent1"/>
          </a:effectRef>
          <a:fontRef idx="minor">
            <a:schemeClr val="tx1"/>
          </a:fontRef>
        </p:style>
      </p:cxnSp>
      <p:sp>
        <p:nvSpPr>
          <p:cNvPr id="20" name="TextBox 19">
            <a:extLst>
              <a:ext uri="{FF2B5EF4-FFF2-40B4-BE49-F238E27FC236}">
                <a16:creationId xmlns:a16="http://schemas.microsoft.com/office/drawing/2014/main" id="{53964CB3-3151-D1E9-DF96-F3E12F0D0171}"/>
              </a:ext>
            </a:extLst>
          </p:cNvPr>
          <p:cNvSpPr txBox="1"/>
          <p:nvPr/>
        </p:nvSpPr>
        <p:spPr>
          <a:xfrm>
            <a:off x="6403807" y="2293358"/>
            <a:ext cx="1191736" cy="369332"/>
          </a:xfrm>
          <a:prstGeom prst="rect">
            <a:avLst/>
          </a:prstGeom>
          <a:noFill/>
        </p:spPr>
        <p:txBody>
          <a:bodyPr wrap="none" rtlCol="0">
            <a:spAutoFit/>
          </a:bodyPr>
          <a:lstStyle/>
          <a:p>
            <a:r>
              <a:rPr lang="en-US" dirty="0"/>
              <a:t>Coconuts</a:t>
            </a:r>
          </a:p>
        </p:txBody>
      </p:sp>
      <p:sp>
        <p:nvSpPr>
          <p:cNvPr id="21" name="TextBox 20">
            <a:extLst>
              <a:ext uri="{FF2B5EF4-FFF2-40B4-BE49-F238E27FC236}">
                <a16:creationId xmlns:a16="http://schemas.microsoft.com/office/drawing/2014/main" id="{6FEC8D47-FE39-5E31-2859-D03B1618FE69}"/>
              </a:ext>
            </a:extLst>
          </p:cNvPr>
          <p:cNvSpPr txBox="1"/>
          <p:nvPr/>
        </p:nvSpPr>
        <p:spPr>
          <a:xfrm>
            <a:off x="10286823" y="5328800"/>
            <a:ext cx="605294" cy="369332"/>
          </a:xfrm>
          <a:prstGeom prst="rect">
            <a:avLst/>
          </a:prstGeom>
          <a:noFill/>
        </p:spPr>
        <p:txBody>
          <a:bodyPr wrap="none" rtlCol="0">
            <a:spAutoFit/>
          </a:bodyPr>
          <a:lstStyle/>
          <a:p>
            <a:r>
              <a:rPr lang="en-US" dirty="0"/>
              <a:t>Fish</a:t>
            </a:r>
          </a:p>
        </p:txBody>
      </p:sp>
      <p:sp>
        <p:nvSpPr>
          <p:cNvPr id="22" name="TextBox 21">
            <a:extLst>
              <a:ext uri="{FF2B5EF4-FFF2-40B4-BE49-F238E27FC236}">
                <a16:creationId xmlns:a16="http://schemas.microsoft.com/office/drawing/2014/main" id="{8445F9C5-691B-628B-C540-C17C61F3F568}"/>
              </a:ext>
            </a:extLst>
          </p:cNvPr>
          <p:cNvSpPr txBox="1"/>
          <p:nvPr/>
        </p:nvSpPr>
        <p:spPr>
          <a:xfrm>
            <a:off x="7345701" y="4441122"/>
            <a:ext cx="319318" cy="369332"/>
          </a:xfrm>
          <a:prstGeom prst="rect">
            <a:avLst/>
          </a:prstGeom>
          <a:noFill/>
        </p:spPr>
        <p:txBody>
          <a:bodyPr wrap="none" rtlCol="0">
            <a:spAutoFit/>
          </a:bodyPr>
          <a:lstStyle/>
          <a:p>
            <a:r>
              <a:rPr lang="en-US" dirty="0"/>
              <a:t>4</a:t>
            </a:r>
          </a:p>
        </p:txBody>
      </p:sp>
      <p:sp>
        <p:nvSpPr>
          <p:cNvPr id="23" name="TextBox 22">
            <a:extLst>
              <a:ext uri="{FF2B5EF4-FFF2-40B4-BE49-F238E27FC236}">
                <a16:creationId xmlns:a16="http://schemas.microsoft.com/office/drawing/2014/main" id="{AD8FDFAD-3C3B-16ED-065E-A29FD4E2CA01}"/>
              </a:ext>
            </a:extLst>
          </p:cNvPr>
          <p:cNvSpPr txBox="1"/>
          <p:nvPr/>
        </p:nvSpPr>
        <p:spPr>
          <a:xfrm>
            <a:off x="9825512" y="5237210"/>
            <a:ext cx="453970" cy="369332"/>
          </a:xfrm>
          <a:prstGeom prst="rect">
            <a:avLst/>
          </a:prstGeom>
          <a:noFill/>
        </p:spPr>
        <p:txBody>
          <a:bodyPr wrap="none" rtlCol="0">
            <a:spAutoFit/>
          </a:bodyPr>
          <a:lstStyle/>
          <a:p>
            <a:r>
              <a:rPr lang="en-US" dirty="0"/>
              <a:t>16</a:t>
            </a:r>
          </a:p>
        </p:txBody>
      </p:sp>
      <p:cxnSp>
        <p:nvCxnSpPr>
          <p:cNvPr id="25" name="Straight Connector 24">
            <a:extLst>
              <a:ext uri="{FF2B5EF4-FFF2-40B4-BE49-F238E27FC236}">
                <a16:creationId xmlns:a16="http://schemas.microsoft.com/office/drawing/2014/main" id="{10BFF29D-FA2F-8C5E-3EC6-D05F98ED40F5}"/>
              </a:ext>
            </a:extLst>
          </p:cNvPr>
          <p:cNvCxnSpPr>
            <a:cxnSpLocks/>
          </p:cNvCxnSpPr>
          <p:nvPr/>
        </p:nvCxnSpPr>
        <p:spPr>
          <a:xfrm>
            <a:off x="7691912" y="4891868"/>
            <a:ext cx="1012915"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6AFF63FE-22B0-4DCB-E946-C93A2BFC48FB}"/>
              </a:ext>
            </a:extLst>
          </p:cNvPr>
          <p:cNvCxnSpPr>
            <a:cxnSpLocks/>
          </p:cNvCxnSpPr>
          <p:nvPr/>
        </p:nvCxnSpPr>
        <p:spPr>
          <a:xfrm>
            <a:off x="8704827" y="4921915"/>
            <a:ext cx="0" cy="296126"/>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9" name="TextBox 28">
            <a:extLst>
              <a:ext uri="{FF2B5EF4-FFF2-40B4-BE49-F238E27FC236}">
                <a16:creationId xmlns:a16="http://schemas.microsoft.com/office/drawing/2014/main" id="{2563D80C-FC1F-944A-B8D1-9F8AB0A2F3FD}"/>
              </a:ext>
            </a:extLst>
          </p:cNvPr>
          <p:cNvSpPr txBox="1"/>
          <p:nvPr/>
        </p:nvSpPr>
        <p:spPr>
          <a:xfrm>
            <a:off x="8557544" y="5196463"/>
            <a:ext cx="319318" cy="369332"/>
          </a:xfrm>
          <a:prstGeom prst="rect">
            <a:avLst/>
          </a:prstGeom>
          <a:noFill/>
        </p:spPr>
        <p:txBody>
          <a:bodyPr wrap="none" rtlCol="0">
            <a:spAutoFit/>
          </a:bodyPr>
          <a:lstStyle/>
          <a:p>
            <a:r>
              <a:rPr lang="en-US" dirty="0"/>
              <a:t>8</a:t>
            </a:r>
          </a:p>
        </p:txBody>
      </p:sp>
      <p:sp>
        <p:nvSpPr>
          <p:cNvPr id="30" name="TextBox 29">
            <a:extLst>
              <a:ext uri="{FF2B5EF4-FFF2-40B4-BE49-F238E27FC236}">
                <a16:creationId xmlns:a16="http://schemas.microsoft.com/office/drawing/2014/main" id="{198F2678-5F91-0668-67C7-90E6DEED9BBA}"/>
              </a:ext>
            </a:extLst>
          </p:cNvPr>
          <p:cNvSpPr txBox="1"/>
          <p:nvPr/>
        </p:nvSpPr>
        <p:spPr>
          <a:xfrm>
            <a:off x="7345701" y="4737249"/>
            <a:ext cx="319318" cy="369332"/>
          </a:xfrm>
          <a:prstGeom prst="rect">
            <a:avLst/>
          </a:prstGeom>
          <a:noFill/>
        </p:spPr>
        <p:txBody>
          <a:bodyPr wrap="none" rtlCol="0">
            <a:spAutoFit/>
          </a:bodyPr>
          <a:lstStyle/>
          <a:p>
            <a:r>
              <a:rPr lang="en-US" dirty="0"/>
              <a:t>2</a:t>
            </a:r>
          </a:p>
        </p:txBody>
      </p:sp>
      <p:sp>
        <p:nvSpPr>
          <p:cNvPr id="31" name="Oval 30">
            <a:extLst>
              <a:ext uri="{FF2B5EF4-FFF2-40B4-BE49-F238E27FC236}">
                <a16:creationId xmlns:a16="http://schemas.microsoft.com/office/drawing/2014/main" id="{595DA8A8-3502-77C5-AF6F-9112BEAE8F16}"/>
              </a:ext>
            </a:extLst>
          </p:cNvPr>
          <p:cNvSpPr/>
          <p:nvPr/>
        </p:nvSpPr>
        <p:spPr>
          <a:xfrm>
            <a:off x="8649604" y="4828821"/>
            <a:ext cx="110445" cy="11044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84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388EF-9C2B-1CBC-F9A6-6FB44809947B}"/>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5BD276E-143A-6B4E-C42C-4CB19ACFE316}"/>
              </a:ext>
            </a:extLst>
          </p:cNvPr>
          <p:cNvSpPr>
            <a:spLocks noGrp="1"/>
          </p:cNvSpPr>
          <p:nvPr>
            <p:ph type="title"/>
          </p:nvPr>
        </p:nvSpPr>
        <p:spPr/>
        <p:txBody>
          <a:bodyPr>
            <a:normAutofit fontScale="90000"/>
          </a:bodyPr>
          <a:lstStyle/>
          <a:p>
            <a:r>
              <a:rPr lang="en-US" dirty="0"/>
              <a:t>Why is the division of labor more productive?</a:t>
            </a:r>
          </a:p>
        </p:txBody>
      </p:sp>
      <p:sp>
        <p:nvSpPr>
          <p:cNvPr id="7" name="Footer Placeholder 6">
            <a:extLst>
              <a:ext uri="{FF2B5EF4-FFF2-40B4-BE49-F238E27FC236}">
                <a16:creationId xmlns:a16="http://schemas.microsoft.com/office/drawing/2014/main" id="{CACA0DFC-0B55-03AB-8D73-362B7AE9947C}"/>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8" name="Slide Number Placeholder 7">
            <a:extLst>
              <a:ext uri="{FF2B5EF4-FFF2-40B4-BE49-F238E27FC236}">
                <a16:creationId xmlns:a16="http://schemas.microsoft.com/office/drawing/2014/main" id="{4BE6FD8C-863A-2B49-9A43-D883C4B01997}"/>
              </a:ext>
            </a:extLst>
          </p:cNvPr>
          <p:cNvSpPr>
            <a:spLocks noGrp="1"/>
          </p:cNvSpPr>
          <p:nvPr>
            <p:ph type="sldNum" sz="quarter" idx="12"/>
          </p:nvPr>
        </p:nvSpPr>
        <p:spPr/>
        <p:txBody>
          <a:bodyPr/>
          <a:lstStyle/>
          <a:p>
            <a:fld id="{A65A5C87-DF58-40C8-B092-1DE63DB4547E}" type="slidenum">
              <a:rPr lang="en-US" smtClean="0"/>
              <a:t>14</a:t>
            </a:fld>
            <a:endParaRPr lang="en-US" dirty="0"/>
          </a:p>
        </p:txBody>
      </p:sp>
      <p:cxnSp>
        <p:nvCxnSpPr>
          <p:cNvPr id="12" name="Straight Arrow Connector 11">
            <a:extLst>
              <a:ext uri="{FF2B5EF4-FFF2-40B4-BE49-F238E27FC236}">
                <a16:creationId xmlns:a16="http://schemas.microsoft.com/office/drawing/2014/main" id="{C2FB55DC-C918-2D2D-9F8F-2F6EDA717CE8}"/>
              </a:ext>
            </a:extLst>
          </p:cNvPr>
          <p:cNvCxnSpPr/>
          <p:nvPr/>
        </p:nvCxnSpPr>
        <p:spPr>
          <a:xfrm flipV="1">
            <a:off x="7682948" y="2554357"/>
            <a:ext cx="0" cy="26636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5672E76C-EDEE-1EFD-7393-E289FA896996}"/>
              </a:ext>
            </a:extLst>
          </p:cNvPr>
          <p:cNvCxnSpPr/>
          <p:nvPr/>
        </p:nvCxnSpPr>
        <p:spPr>
          <a:xfrm>
            <a:off x="7673983" y="5218043"/>
            <a:ext cx="321813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B87E0CC2-728F-A7BA-A0D5-5BBAAE0CABB3}"/>
              </a:ext>
            </a:extLst>
          </p:cNvPr>
          <p:cNvCxnSpPr>
            <a:cxnSpLocks/>
          </p:cNvCxnSpPr>
          <p:nvPr/>
        </p:nvCxnSpPr>
        <p:spPr>
          <a:xfrm>
            <a:off x="7673983" y="4625788"/>
            <a:ext cx="2420276" cy="592254"/>
          </a:xfrm>
          <a:prstGeom prst="line">
            <a:avLst/>
          </a:prstGeom>
        </p:spPr>
        <p:style>
          <a:lnRef idx="3">
            <a:schemeClr val="accent1"/>
          </a:lnRef>
          <a:fillRef idx="0">
            <a:schemeClr val="accent1"/>
          </a:fillRef>
          <a:effectRef idx="2">
            <a:schemeClr val="accent1"/>
          </a:effectRef>
          <a:fontRef idx="minor">
            <a:schemeClr val="tx1"/>
          </a:fontRef>
        </p:style>
      </p:cxnSp>
      <p:sp>
        <p:nvSpPr>
          <p:cNvPr id="20" name="TextBox 19">
            <a:extLst>
              <a:ext uri="{FF2B5EF4-FFF2-40B4-BE49-F238E27FC236}">
                <a16:creationId xmlns:a16="http://schemas.microsoft.com/office/drawing/2014/main" id="{4F65DE99-45EC-5659-E085-9CA727160B6D}"/>
              </a:ext>
            </a:extLst>
          </p:cNvPr>
          <p:cNvSpPr txBox="1"/>
          <p:nvPr/>
        </p:nvSpPr>
        <p:spPr>
          <a:xfrm>
            <a:off x="6403807" y="2293358"/>
            <a:ext cx="1191736" cy="369332"/>
          </a:xfrm>
          <a:prstGeom prst="rect">
            <a:avLst/>
          </a:prstGeom>
          <a:noFill/>
        </p:spPr>
        <p:txBody>
          <a:bodyPr wrap="none" rtlCol="0">
            <a:spAutoFit/>
          </a:bodyPr>
          <a:lstStyle/>
          <a:p>
            <a:r>
              <a:rPr lang="en-US" dirty="0"/>
              <a:t>Coconuts</a:t>
            </a:r>
          </a:p>
        </p:txBody>
      </p:sp>
      <p:sp>
        <p:nvSpPr>
          <p:cNvPr id="21" name="TextBox 20">
            <a:extLst>
              <a:ext uri="{FF2B5EF4-FFF2-40B4-BE49-F238E27FC236}">
                <a16:creationId xmlns:a16="http://schemas.microsoft.com/office/drawing/2014/main" id="{D5B65195-9EEF-57E7-5123-7DD9CB5077C4}"/>
              </a:ext>
            </a:extLst>
          </p:cNvPr>
          <p:cNvSpPr txBox="1"/>
          <p:nvPr/>
        </p:nvSpPr>
        <p:spPr>
          <a:xfrm>
            <a:off x="10286823" y="5328800"/>
            <a:ext cx="605294" cy="369332"/>
          </a:xfrm>
          <a:prstGeom prst="rect">
            <a:avLst/>
          </a:prstGeom>
          <a:noFill/>
        </p:spPr>
        <p:txBody>
          <a:bodyPr wrap="none" rtlCol="0">
            <a:spAutoFit/>
          </a:bodyPr>
          <a:lstStyle/>
          <a:p>
            <a:r>
              <a:rPr lang="en-US" dirty="0"/>
              <a:t>Fish</a:t>
            </a:r>
          </a:p>
        </p:txBody>
      </p:sp>
      <p:sp>
        <p:nvSpPr>
          <p:cNvPr id="22" name="TextBox 21">
            <a:extLst>
              <a:ext uri="{FF2B5EF4-FFF2-40B4-BE49-F238E27FC236}">
                <a16:creationId xmlns:a16="http://schemas.microsoft.com/office/drawing/2014/main" id="{A2228AAA-A41E-8F25-233E-B04A7C79CBCA}"/>
              </a:ext>
            </a:extLst>
          </p:cNvPr>
          <p:cNvSpPr txBox="1"/>
          <p:nvPr/>
        </p:nvSpPr>
        <p:spPr>
          <a:xfrm>
            <a:off x="7345701" y="4441122"/>
            <a:ext cx="319318" cy="369332"/>
          </a:xfrm>
          <a:prstGeom prst="rect">
            <a:avLst/>
          </a:prstGeom>
          <a:noFill/>
        </p:spPr>
        <p:txBody>
          <a:bodyPr wrap="none" rtlCol="0">
            <a:spAutoFit/>
          </a:bodyPr>
          <a:lstStyle/>
          <a:p>
            <a:r>
              <a:rPr lang="en-US" dirty="0"/>
              <a:t>4</a:t>
            </a:r>
          </a:p>
        </p:txBody>
      </p:sp>
      <p:sp>
        <p:nvSpPr>
          <p:cNvPr id="23" name="TextBox 22">
            <a:extLst>
              <a:ext uri="{FF2B5EF4-FFF2-40B4-BE49-F238E27FC236}">
                <a16:creationId xmlns:a16="http://schemas.microsoft.com/office/drawing/2014/main" id="{77FEF012-7B81-9D7F-B74B-18A60AB303E5}"/>
              </a:ext>
            </a:extLst>
          </p:cNvPr>
          <p:cNvSpPr txBox="1"/>
          <p:nvPr/>
        </p:nvSpPr>
        <p:spPr>
          <a:xfrm>
            <a:off x="9825512" y="5237210"/>
            <a:ext cx="453970" cy="369332"/>
          </a:xfrm>
          <a:prstGeom prst="rect">
            <a:avLst/>
          </a:prstGeom>
          <a:noFill/>
        </p:spPr>
        <p:txBody>
          <a:bodyPr wrap="none" rtlCol="0">
            <a:spAutoFit/>
          </a:bodyPr>
          <a:lstStyle/>
          <a:p>
            <a:r>
              <a:rPr lang="en-US" dirty="0"/>
              <a:t>16</a:t>
            </a:r>
          </a:p>
        </p:txBody>
      </p:sp>
      <p:cxnSp>
        <p:nvCxnSpPr>
          <p:cNvPr id="25" name="Straight Connector 24">
            <a:extLst>
              <a:ext uri="{FF2B5EF4-FFF2-40B4-BE49-F238E27FC236}">
                <a16:creationId xmlns:a16="http://schemas.microsoft.com/office/drawing/2014/main" id="{275D9AA9-B571-CEC0-55AD-789080AFD490}"/>
              </a:ext>
            </a:extLst>
          </p:cNvPr>
          <p:cNvCxnSpPr>
            <a:cxnSpLocks/>
          </p:cNvCxnSpPr>
          <p:nvPr/>
        </p:nvCxnSpPr>
        <p:spPr>
          <a:xfrm>
            <a:off x="7691912" y="4891868"/>
            <a:ext cx="1012915"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7205D045-BD4D-B57A-D3E6-5AD5927D8892}"/>
              </a:ext>
            </a:extLst>
          </p:cNvPr>
          <p:cNvCxnSpPr>
            <a:cxnSpLocks/>
          </p:cNvCxnSpPr>
          <p:nvPr/>
        </p:nvCxnSpPr>
        <p:spPr>
          <a:xfrm>
            <a:off x="8704827" y="4921915"/>
            <a:ext cx="0" cy="296126"/>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9" name="TextBox 28">
            <a:extLst>
              <a:ext uri="{FF2B5EF4-FFF2-40B4-BE49-F238E27FC236}">
                <a16:creationId xmlns:a16="http://schemas.microsoft.com/office/drawing/2014/main" id="{39FF4F0E-FCD0-97E1-2A6A-E17EAB532FBE}"/>
              </a:ext>
            </a:extLst>
          </p:cNvPr>
          <p:cNvSpPr txBox="1"/>
          <p:nvPr/>
        </p:nvSpPr>
        <p:spPr>
          <a:xfrm>
            <a:off x="8557544" y="5196463"/>
            <a:ext cx="319318" cy="369332"/>
          </a:xfrm>
          <a:prstGeom prst="rect">
            <a:avLst/>
          </a:prstGeom>
          <a:noFill/>
        </p:spPr>
        <p:txBody>
          <a:bodyPr wrap="none" rtlCol="0">
            <a:spAutoFit/>
          </a:bodyPr>
          <a:lstStyle/>
          <a:p>
            <a:r>
              <a:rPr lang="en-US" dirty="0"/>
              <a:t>8</a:t>
            </a:r>
          </a:p>
        </p:txBody>
      </p:sp>
      <p:sp>
        <p:nvSpPr>
          <p:cNvPr id="30" name="TextBox 29">
            <a:extLst>
              <a:ext uri="{FF2B5EF4-FFF2-40B4-BE49-F238E27FC236}">
                <a16:creationId xmlns:a16="http://schemas.microsoft.com/office/drawing/2014/main" id="{DA345E26-9D66-DB63-6011-0DFBC830BDF2}"/>
              </a:ext>
            </a:extLst>
          </p:cNvPr>
          <p:cNvSpPr txBox="1"/>
          <p:nvPr/>
        </p:nvSpPr>
        <p:spPr>
          <a:xfrm>
            <a:off x="7345701" y="4737249"/>
            <a:ext cx="319318" cy="369332"/>
          </a:xfrm>
          <a:prstGeom prst="rect">
            <a:avLst/>
          </a:prstGeom>
          <a:noFill/>
        </p:spPr>
        <p:txBody>
          <a:bodyPr wrap="none" rtlCol="0">
            <a:spAutoFit/>
          </a:bodyPr>
          <a:lstStyle/>
          <a:p>
            <a:r>
              <a:rPr lang="en-US" dirty="0"/>
              <a:t>2</a:t>
            </a:r>
          </a:p>
        </p:txBody>
      </p:sp>
      <p:sp>
        <p:nvSpPr>
          <p:cNvPr id="31" name="Oval 30">
            <a:extLst>
              <a:ext uri="{FF2B5EF4-FFF2-40B4-BE49-F238E27FC236}">
                <a16:creationId xmlns:a16="http://schemas.microsoft.com/office/drawing/2014/main" id="{BA0CB168-E501-4835-945A-B26DDE243E2F}"/>
              </a:ext>
            </a:extLst>
          </p:cNvPr>
          <p:cNvSpPr/>
          <p:nvPr/>
        </p:nvSpPr>
        <p:spPr>
          <a:xfrm>
            <a:off x="8649604" y="4828821"/>
            <a:ext cx="110445" cy="11044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AB74B0F6-2E5C-DAED-562F-BDFC61D5C0C1}"/>
              </a:ext>
            </a:extLst>
          </p:cNvPr>
          <p:cNvCxnSpPr/>
          <p:nvPr/>
        </p:nvCxnSpPr>
        <p:spPr>
          <a:xfrm flipV="1">
            <a:off x="2582535" y="2606686"/>
            <a:ext cx="0" cy="26636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90FD74C6-1032-4844-4113-7FB0BFEC7BC5}"/>
              </a:ext>
            </a:extLst>
          </p:cNvPr>
          <p:cNvCxnSpPr/>
          <p:nvPr/>
        </p:nvCxnSpPr>
        <p:spPr>
          <a:xfrm>
            <a:off x="2573570" y="5270372"/>
            <a:ext cx="321813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53C5D9F2-A0BA-F37D-9384-D6C1D89F5203}"/>
              </a:ext>
            </a:extLst>
          </p:cNvPr>
          <p:cNvCxnSpPr>
            <a:cxnSpLocks/>
          </p:cNvCxnSpPr>
          <p:nvPr/>
        </p:nvCxnSpPr>
        <p:spPr>
          <a:xfrm>
            <a:off x="2582535" y="2974824"/>
            <a:ext cx="537687" cy="2295548"/>
          </a:xfrm>
          <a:prstGeom prst="line">
            <a:avLst/>
          </a:prstGeom>
        </p:spPr>
        <p:style>
          <a:lnRef idx="3">
            <a:schemeClr val="accent1"/>
          </a:lnRef>
          <a:fillRef idx="0">
            <a:schemeClr val="accent1"/>
          </a:fillRef>
          <a:effectRef idx="2">
            <a:schemeClr val="accent1"/>
          </a:effectRef>
          <a:fontRef idx="minor">
            <a:schemeClr val="tx1"/>
          </a:fontRef>
        </p:style>
      </p:cxnSp>
      <p:sp>
        <p:nvSpPr>
          <p:cNvPr id="35" name="TextBox 34">
            <a:extLst>
              <a:ext uri="{FF2B5EF4-FFF2-40B4-BE49-F238E27FC236}">
                <a16:creationId xmlns:a16="http://schemas.microsoft.com/office/drawing/2014/main" id="{3B223884-7C47-6EB5-A42D-5F54DF344862}"/>
              </a:ext>
            </a:extLst>
          </p:cNvPr>
          <p:cNvSpPr txBox="1"/>
          <p:nvPr/>
        </p:nvSpPr>
        <p:spPr>
          <a:xfrm>
            <a:off x="1303394" y="2345687"/>
            <a:ext cx="1191736" cy="369332"/>
          </a:xfrm>
          <a:prstGeom prst="rect">
            <a:avLst/>
          </a:prstGeom>
          <a:noFill/>
        </p:spPr>
        <p:txBody>
          <a:bodyPr wrap="none" rtlCol="0">
            <a:spAutoFit/>
          </a:bodyPr>
          <a:lstStyle/>
          <a:p>
            <a:r>
              <a:rPr lang="en-US" dirty="0"/>
              <a:t>Coconuts</a:t>
            </a:r>
          </a:p>
        </p:txBody>
      </p:sp>
      <p:sp>
        <p:nvSpPr>
          <p:cNvPr id="36" name="TextBox 35">
            <a:extLst>
              <a:ext uri="{FF2B5EF4-FFF2-40B4-BE49-F238E27FC236}">
                <a16:creationId xmlns:a16="http://schemas.microsoft.com/office/drawing/2014/main" id="{AEBF315E-0742-039F-9939-F69E0B23A5B5}"/>
              </a:ext>
            </a:extLst>
          </p:cNvPr>
          <p:cNvSpPr txBox="1"/>
          <p:nvPr/>
        </p:nvSpPr>
        <p:spPr>
          <a:xfrm>
            <a:off x="5186410" y="5381129"/>
            <a:ext cx="605294" cy="369332"/>
          </a:xfrm>
          <a:prstGeom prst="rect">
            <a:avLst/>
          </a:prstGeom>
          <a:noFill/>
        </p:spPr>
        <p:txBody>
          <a:bodyPr wrap="none" rtlCol="0">
            <a:spAutoFit/>
          </a:bodyPr>
          <a:lstStyle/>
          <a:p>
            <a:r>
              <a:rPr lang="en-US" dirty="0"/>
              <a:t>Fish</a:t>
            </a:r>
          </a:p>
        </p:txBody>
      </p:sp>
      <p:sp>
        <p:nvSpPr>
          <p:cNvPr id="37" name="TextBox 36">
            <a:extLst>
              <a:ext uri="{FF2B5EF4-FFF2-40B4-BE49-F238E27FC236}">
                <a16:creationId xmlns:a16="http://schemas.microsoft.com/office/drawing/2014/main" id="{EB2B5BFE-9900-A1EE-44EB-0C85CC11B918}"/>
              </a:ext>
            </a:extLst>
          </p:cNvPr>
          <p:cNvSpPr txBox="1"/>
          <p:nvPr/>
        </p:nvSpPr>
        <p:spPr>
          <a:xfrm>
            <a:off x="2960563" y="5289539"/>
            <a:ext cx="319318" cy="369332"/>
          </a:xfrm>
          <a:prstGeom prst="rect">
            <a:avLst/>
          </a:prstGeom>
          <a:noFill/>
        </p:spPr>
        <p:txBody>
          <a:bodyPr wrap="none" rtlCol="0">
            <a:spAutoFit/>
          </a:bodyPr>
          <a:lstStyle/>
          <a:p>
            <a:r>
              <a:rPr lang="en-US" dirty="0"/>
              <a:t>4</a:t>
            </a:r>
          </a:p>
        </p:txBody>
      </p:sp>
      <p:sp>
        <p:nvSpPr>
          <p:cNvPr id="38" name="TextBox 37">
            <a:extLst>
              <a:ext uri="{FF2B5EF4-FFF2-40B4-BE49-F238E27FC236}">
                <a16:creationId xmlns:a16="http://schemas.microsoft.com/office/drawing/2014/main" id="{EC1EB94A-4A8E-03FB-F783-63C7EE98A6EF}"/>
              </a:ext>
            </a:extLst>
          </p:cNvPr>
          <p:cNvSpPr txBox="1"/>
          <p:nvPr/>
        </p:nvSpPr>
        <p:spPr>
          <a:xfrm>
            <a:off x="2128564" y="2790157"/>
            <a:ext cx="453970" cy="369332"/>
          </a:xfrm>
          <a:prstGeom prst="rect">
            <a:avLst/>
          </a:prstGeom>
          <a:noFill/>
        </p:spPr>
        <p:txBody>
          <a:bodyPr wrap="none" rtlCol="0">
            <a:spAutoFit/>
          </a:bodyPr>
          <a:lstStyle/>
          <a:p>
            <a:r>
              <a:rPr lang="en-US" dirty="0"/>
              <a:t>16</a:t>
            </a:r>
          </a:p>
        </p:txBody>
      </p:sp>
      <p:cxnSp>
        <p:nvCxnSpPr>
          <p:cNvPr id="39" name="Straight Connector 38">
            <a:extLst>
              <a:ext uri="{FF2B5EF4-FFF2-40B4-BE49-F238E27FC236}">
                <a16:creationId xmlns:a16="http://schemas.microsoft.com/office/drawing/2014/main" id="{CCCF96EC-14A8-94DE-5078-C2C3ED902E34}"/>
              </a:ext>
            </a:extLst>
          </p:cNvPr>
          <p:cNvCxnSpPr/>
          <p:nvPr/>
        </p:nvCxnSpPr>
        <p:spPr>
          <a:xfrm>
            <a:off x="2582534" y="4122598"/>
            <a:ext cx="268844"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a:extLst>
              <a:ext uri="{FF2B5EF4-FFF2-40B4-BE49-F238E27FC236}">
                <a16:creationId xmlns:a16="http://schemas.microsoft.com/office/drawing/2014/main" id="{49B50C9D-2F30-30F7-09AB-D4F0B15EF3B2}"/>
              </a:ext>
            </a:extLst>
          </p:cNvPr>
          <p:cNvCxnSpPr>
            <a:cxnSpLocks/>
          </p:cNvCxnSpPr>
          <p:nvPr/>
        </p:nvCxnSpPr>
        <p:spPr>
          <a:xfrm>
            <a:off x="2851378" y="4122598"/>
            <a:ext cx="8965" cy="1147773"/>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1" name="TextBox 40">
            <a:extLst>
              <a:ext uri="{FF2B5EF4-FFF2-40B4-BE49-F238E27FC236}">
                <a16:creationId xmlns:a16="http://schemas.microsoft.com/office/drawing/2014/main" id="{20465BDF-6BBE-162F-F733-8DC695561C15}"/>
              </a:ext>
            </a:extLst>
          </p:cNvPr>
          <p:cNvSpPr txBox="1"/>
          <p:nvPr/>
        </p:nvSpPr>
        <p:spPr>
          <a:xfrm>
            <a:off x="2272181" y="3937930"/>
            <a:ext cx="319318" cy="369332"/>
          </a:xfrm>
          <a:prstGeom prst="rect">
            <a:avLst/>
          </a:prstGeom>
          <a:noFill/>
        </p:spPr>
        <p:txBody>
          <a:bodyPr wrap="none" rtlCol="0">
            <a:spAutoFit/>
          </a:bodyPr>
          <a:lstStyle/>
          <a:p>
            <a:r>
              <a:rPr lang="en-US" dirty="0"/>
              <a:t>8</a:t>
            </a:r>
          </a:p>
        </p:txBody>
      </p:sp>
      <p:sp>
        <p:nvSpPr>
          <p:cNvPr id="42" name="TextBox 41">
            <a:extLst>
              <a:ext uri="{FF2B5EF4-FFF2-40B4-BE49-F238E27FC236}">
                <a16:creationId xmlns:a16="http://schemas.microsoft.com/office/drawing/2014/main" id="{833B0F12-5F6C-A849-8354-C5BB3D4E8EB3}"/>
              </a:ext>
            </a:extLst>
          </p:cNvPr>
          <p:cNvSpPr txBox="1"/>
          <p:nvPr/>
        </p:nvSpPr>
        <p:spPr>
          <a:xfrm>
            <a:off x="2700684" y="5289539"/>
            <a:ext cx="319318" cy="369332"/>
          </a:xfrm>
          <a:prstGeom prst="rect">
            <a:avLst/>
          </a:prstGeom>
          <a:noFill/>
        </p:spPr>
        <p:txBody>
          <a:bodyPr wrap="none" rtlCol="0">
            <a:spAutoFit/>
          </a:bodyPr>
          <a:lstStyle/>
          <a:p>
            <a:r>
              <a:rPr lang="en-US" dirty="0"/>
              <a:t>2</a:t>
            </a:r>
          </a:p>
        </p:txBody>
      </p:sp>
      <p:sp>
        <p:nvSpPr>
          <p:cNvPr id="43" name="Oval 42">
            <a:extLst>
              <a:ext uri="{FF2B5EF4-FFF2-40B4-BE49-F238E27FC236}">
                <a16:creationId xmlns:a16="http://schemas.microsoft.com/office/drawing/2014/main" id="{53DC2D2A-DD2F-42AD-CCD9-2641568CB75C}"/>
              </a:ext>
            </a:extLst>
          </p:cNvPr>
          <p:cNvSpPr/>
          <p:nvPr/>
        </p:nvSpPr>
        <p:spPr>
          <a:xfrm>
            <a:off x="2794721" y="4073163"/>
            <a:ext cx="110445" cy="11044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9A86A47-4F11-32AE-C1AA-3770485EF327}"/>
              </a:ext>
            </a:extLst>
          </p:cNvPr>
          <p:cNvSpPr/>
          <p:nvPr/>
        </p:nvSpPr>
        <p:spPr>
          <a:xfrm>
            <a:off x="2794720" y="4067373"/>
            <a:ext cx="110445" cy="11044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803A20C7-C525-A84D-0CB8-B1D214ED4811}"/>
              </a:ext>
            </a:extLst>
          </p:cNvPr>
          <p:cNvSpPr/>
          <p:nvPr/>
        </p:nvSpPr>
        <p:spPr>
          <a:xfrm>
            <a:off x="8649604" y="4828821"/>
            <a:ext cx="110445" cy="11044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47" name="Straight Arrow Connector 46">
            <a:extLst>
              <a:ext uri="{FF2B5EF4-FFF2-40B4-BE49-F238E27FC236}">
                <a16:creationId xmlns:a16="http://schemas.microsoft.com/office/drawing/2014/main" id="{649BF8E2-99D2-5C81-C5E0-486612736D17}"/>
              </a:ext>
            </a:extLst>
          </p:cNvPr>
          <p:cNvCxnSpPr/>
          <p:nvPr/>
        </p:nvCxnSpPr>
        <p:spPr>
          <a:xfrm flipH="1" flipV="1">
            <a:off x="2794720" y="3159489"/>
            <a:ext cx="225282" cy="778441"/>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8" name="Straight Arrow Connector 47">
            <a:extLst>
              <a:ext uri="{FF2B5EF4-FFF2-40B4-BE49-F238E27FC236}">
                <a16:creationId xmlns:a16="http://schemas.microsoft.com/office/drawing/2014/main" id="{5792513A-5CDC-923E-F4EE-1EC37267F64E}"/>
              </a:ext>
            </a:extLst>
          </p:cNvPr>
          <p:cNvCxnSpPr>
            <a:cxnSpLocks/>
          </p:cNvCxnSpPr>
          <p:nvPr/>
        </p:nvCxnSpPr>
        <p:spPr>
          <a:xfrm>
            <a:off x="8936448" y="4783534"/>
            <a:ext cx="975648" cy="248826"/>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01845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95833E-6 2.59259E-6 L -0.022 -0.16551 " pathEditMode="relative" rAng="0" ptsTypes="AA">
                                      <p:cBhvr>
                                        <p:cTn id="6" dur="2000" fill="hold"/>
                                        <p:tgtEl>
                                          <p:spTgt spid="44"/>
                                        </p:tgtEl>
                                        <p:attrNameLst>
                                          <p:attrName>ppt_x</p:attrName>
                                          <p:attrName>ppt_y</p:attrName>
                                        </p:attrNameLst>
                                      </p:cBhvr>
                                      <p:rCtr x="-1107" y="-8287"/>
                                    </p:animMotion>
                                  </p:childTnLst>
                                </p:cTn>
                              </p:par>
                              <p:par>
                                <p:cTn id="7" presetID="42" presetClass="path" presetSubtype="0" accel="50000" decel="50000" fill="hold" grpId="0" nodeType="withEffect">
                                  <p:stCondLst>
                                    <p:cond delay="0"/>
                                  </p:stCondLst>
                                  <p:childTnLst>
                                    <p:animMotion origin="layout" path="M -2.29167E-6 2.96296E-6 L 0.11406 0.04884 " pathEditMode="relative" rAng="0" ptsTypes="AA">
                                      <p:cBhvr>
                                        <p:cTn id="8" dur="2000" fill="hold"/>
                                        <p:tgtEl>
                                          <p:spTgt spid="45"/>
                                        </p:tgtEl>
                                        <p:attrNameLst>
                                          <p:attrName>ppt_x</p:attrName>
                                          <p:attrName>ppt_y</p:attrName>
                                        </p:attrNameLst>
                                      </p:cBhvr>
                                      <p:rCtr x="5703" y="2431"/>
                                    </p:animMotion>
                                  </p:childTnLst>
                                </p:cTn>
                              </p:par>
                              <p:par>
                                <p:cTn id="9" presetID="10" presetClass="entr" presetSubtype="0" fill="hold" nodeType="with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500"/>
                                        <p:tgtEl>
                                          <p:spTgt spid="47"/>
                                        </p:tgtEl>
                                      </p:cBhvr>
                                    </p:animEffect>
                                  </p:childTnLst>
                                </p:cTn>
                              </p:par>
                              <p:par>
                                <p:cTn id="12" presetID="10" presetClass="entr" presetSubtype="0" fill="hold" nodeType="with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182D5-DB15-9B03-1A66-4C89D45FB4A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B9B9671E-99D5-C2DF-77F2-2039C4C62622}"/>
              </a:ext>
            </a:extLst>
          </p:cNvPr>
          <p:cNvSpPr>
            <a:spLocks noGrp="1"/>
          </p:cNvSpPr>
          <p:nvPr>
            <p:ph type="title"/>
          </p:nvPr>
        </p:nvSpPr>
        <p:spPr/>
        <p:txBody>
          <a:bodyPr>
            <a:normAutofit fontScale="90000"/>
          </a:bodyPr>
          <a:lstStyle/>
          <a:p>
            <a:r>
              <a:rPr lang="en-US" dirty="0"/>
              <a:t>Why is the division of labor more productive?</a:t>
            </a:r>
          </a:p>
        </p:txBody>
      </p:sp>
      <p:sp>
        <p:nvSpPr>
          <p:cNvPr id="7" name="Footer Placeholder 6">
            <a:extLst>
              <a:ext uri="{FF2B5EF4-FFF2-40B4-BE49-F238E27FC236}">
                <a16:creationId xmlns:a16="http://schemas.microsoft.com/office/drawing/2014/main" id="{0E537F1B-7398-45F2-01EA-4F8F13053B09}"/>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8" name="Slide Number Placeholder 7">
            <a:extLst>
              <a:ext uri="{FF2B5EF4-FFF2-40B4-BE49-F238E27FC236}">
                <a16:creationId xmlns:a16="http://schemas.microsoft.com/office/drawing/2014/main" id="{671C3F1C-238A-580C-8944-DCA6D8EC62DD}"/>
              </a:ext>
            </a:extLst>
          </p:cNvPr>
          <p:cNvSpPr>
            <a:spLocks noGrp="1"/>
          </p:cNvSpPr>
          <p:nvPr>
            <p:ph type="sldNum" sz="quarter" idx="12"/>
          </p:nvPr>
        </p:nvSpPr>
        <p:spPr/>
        <p:txBody>
          <a:bodyPr/>
          <a:lstStyle/>
          <a:p>
            <a:fld id="{A65A5C87-DF58-40C8-B092-1DE63DB4547E}" type="slidenum">
              <a:rPr lang="en-US" smtClean="0"/>
              <a:t>15</a:t>
            </a:fld>
            <a:endParaRPr lang="en-US" dirty="0"/>
          </a:p>
        </p:txBody>
      </p:sp>
      <p:cxnSp>
        <p:nvCxnSpPr>
          <p:cNvPr id="12" name="Straight Arrow Connector 11">
            <a:extLst>
              <a:ext uri="{FF2B5EF4-FFF2-40B4-BE49-F238E27FC236}">
                <a16:creationId xmlns:a16="http://schemas.microsoft.com/office/drawing/2014/main" id="{25A2E587-C1B0-3EB8-3903-CF37BCAA07F7}"/>
              </a:ext>
            </a:extLst>
          </p:cNvPr>
          <p:cNvCxnSpPr/>
          <p:nvPr/>
        </p:nvCxnSpPr>
        <p:spPr>
          <a:xfrm flipV="1">
            <a:off x="7682948" y="2554357"/>
            <a:ext cx="0" cy="26636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3A98F292-8AF3-3CC3-257D-ED7D94D63CC0}"/>
              </a:ext>
            </a:extLst>
          </p:cNvPr>
          <p:cNvCxnSpPr/>
          <p:nvPr/>
        </p:nvCxnSpPr>
        <p:spPr>
          <a:xfrm>
            <a:off x="7673983" y="5218043"/>
            <a:ext cx="321813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88F207F9-F25C-3F8E-518D-6F2C6487CC25}"/>
              </a:ext>
            </a:extLst>
          </p:cNvPr>
          <p:cNvCxnSpPr>
            <a:cxnSpLocks/>
          </p:cNvCxnSpPr>
          <p:nvPr/>
        </p:nvCxnSpPr>
        <p:spPr>
          <a:xfrm>
            <a:off x="7673983" y="4625788"/>
            <a:ext cx="2420276" cy="592254"/>
          </a:xfrm>
          <a:prstGeom prst="line">
            <a:avLst/>
          </a:prstGeom>
        </p:spPr>
        <p:style>
          <a:lnRef idx="3">
            <a:schemeClr val="accent1"/>
          </a:lnRef>
          <a:fillRef idx="0">
            <a:schemeClr val="accent1"/>
          </a:fillRef>
          <a:effectRef idx="2">
            <a:schemeClr val="accent1"/>
          </a:effectRef>
          <a:fontRef idx="minor">
            <a:schemeClr val="tx1"/>
          </a:fontRef>
        </p:style>
      </p:cxnSp>
      <p:sp>
        <p:nvSpPr>
          <p:cNvPr id="20" name="TextBox 19">
            <a:extLst>
              <a:ext uri="{FF2B5EF4-FFF2-40B4-BE49-F238E27FC236}">
                <a16:creationId xmlns:a16="http://schemas.microsoft.com/office/drawing/2014/main" id="{A13B1564-85C1-0D5A-39C6-9F92429D439E}"/>
              </a:ext>
            </a:extLst>
          </p:cNvPr>
          <p:cNvSpPr txBox="1"/>
          <p:nvPr/>
        </p:nvSpPr>
        <p:spPr>
          <a:xfrm>
            <a:off x="6403807" y="2293358"/>
            <a:ext cx="1191736" cy="369332"/>
          </a:xfrm>
          <a:prstGeom prst="rect">
            <a:avLst/>
          </a:prstGeom>
          <a:noFill/>
        </p:spPr>
        <p:txBody>
          <a:bodyPr wrap="none" rtlCol="0">
            <a:spAutoFit/>
          </a:bodyPr>
          <a:lstStyle/>
          <a:p>
            <a:r>
              <a:rPr lang="en-US" dirty="0"/>
              <a:t>Coconuts</a:t>
            </a:r>
          </a:p>
        </p:txBody>
      </p:sp>
      <p:sp>
        <p:nvSpPr>
          <p:cNvPr id="21" name="TextBox 20">
            <a:extLst>
              <a:ext uri="{FF2B5EF4-FFF2-40B4-BE49-F238E27FC236}">
                <a16:creationId xmlns:a16="http://schemas.microsoft.com/office/drawing/2014/main" id="{96C860C3-6FAE-5385-7E2C-02E61B91D1A0}"/>
              </a:ext>
            </a:extLst>
          </p:cNvPr>
          <p:cNvSpPr txBox="1"/>
          <p:nvPr/>
        </p:nvSpPr>
        <p:spPr>
          <a:xfrm>
            <a:off x="10286823" y="5328800"/>
            <a:ext cx="605294" cy="369332"/>
          </a:xfrm>
          <a:prstGeom prst="rect">
            <a:avLst/>
          </a:prstGeom>
          <a:noFill/>
        </p:spPr>
        <p:txBody>
          <a:bodyPr wrap="none" rtlCol="0">
            <a:spAutoFit/>
          </a:bodyPr>
          <a:lstStyle/>
          <a:p>
            <a:r>
              <a:rPr lang="en-US" dirty="0"/>
              <a:t>Fish</a:t>
            </a:r>
          </a:p>
        </p:txBody>
      </p:sp>
      <p:sp>
        <p:nvSpPr>
          <p:cNvPr id="22" name="TextBox 21">
            <a:extLst>
              <a:ext uri="{FF2B5EF4-FFF2-40B4-BE49-F238E27FC236}">
                <a16:creationId xmlns:a16="http://schemas.microsoft.com/office/drawing/2014/main" id="{5A9EFD21-04AF-B803-31D7-D5339E0C6BD9}"/>
              </a:ext>
            </a:extLst>
          </p:cNvPr>
          <p:cNvSpPr txBox="1"/>
          <p:nvPr/>
        </p:nvSpPr>
        <p:spPr>
          <a:xfrm>
            <a:off x="7345701" y="4441122"/>
            <a:ext cx="319318" cy="369332"/>
          </a:xfrm>
          <a:prstGeom prst="rect">
            <a:avLst/>
          </a:prstGeom>
          <a:noFill/>
        </p:spPr>
        <p:txBody>
          <a:bodyPr wrap="none" rtlCol="0">
            <a:spAutoFit/>
          </a:bodyPr>
          <a:lstStyle/>
          <a:p>
            <a:r>
              <a:rPr lang="en-US" dirty="0"/>
              <a:t>4</a:t>
            </a:r>
          </a:p>
        </p:txBody>
      </p:sp>
      <p:sp>
        <p:nvSpPr>
          <p:cNvPr id="23" name="TextBox 22">
            <a:extLst>
              <a:ext uri="{FF2B5EF4-FFF2-40B4-BE49-F238E27FC236}">
                <a16:creationId xmlns:a16="http://schemas.microsoft.com/office/drawing/2014/main" id="{3B3CF0AB-9F12-A4F2-6881-E5BBC387376D}"/>
              </a:ext>
            </a:extLst>
          </p:cNvPr>
          <p:cNvSpPr txBox="1"/>
          <p:nvPr/>
        </p:nvSpPr>
        <p:spPr>
          <a:xfrm>
            <a:off x="9825512" y="5237210"/>
            <a:ext cx="453970" cy="369332"/>
          </a:xfrm>
          <a:prstGeom prst="rect">
            <a:avLst/>
          </a:prstGeom>
          <a:noFill/>
        </p:spPr>
        <p:txBody>
          <a:bodyPr wrap="none" rtlCol="0">
            <a:spAutoFit/>
          </a:bodyPr>
          <a:lstStyle/>
          <a:p>
            <a:r>
              <a:rPr lang="en-US" dirty="0"/>
              <a:t>16</a:t>
            </a:r>
          </a:p>
        </p:txBody>
      </p:sp>
      <p:cxnSp>
        <p:nvCxnSpPr>
          <p:cNvPr id="25" name="Straight Connector 24">
            <a:extLst>
              <a:ext uri="{FF2B5EF4-FFF2-40B4-BE49-F238E27FC236}">
                <a16:creationId xmlns:a16="http://schemas.microsoft.com/office/drawing/2014/main" id="{D6A107B0-6408-F118-B4B6-54F8B7B9E75F}"/>
              </a:ext>
            </a:extLst>
          </p:cNvPr>
          <p:cNvCxnSpPr>
            <a:cxnSpLocks/>
          </p:cNvCxnSpPr>
          <p:nvPr/>
        </p:nvCxnSpPr>
        <p:spPr>
          <a:xfrm>
            <a:off x="7691912" y="4891868"/>
            <a:ext cx="1012915"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754D69F9-A214-FED5-3D89-A42EAC6770AB}"/>
              </a:ext>
            </a:extLst>
          </p:cNvPr>
          <p:cNvCxnSpPr>
            <a:cxnSpLocks/>
          </p:cNvCxnSpPr>
          <p:nvPr/>
        </p:nvCxnSpPr>
        <p:spPr>
          <a:xfrm>
            <a:off x="8704827" y="4921915"/>
            <a:ext cx="0" cy="296126"/>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9" name="TextBox 28">
            <a:extLst>
              <a:ext uri="{FF2B5EF4-FFF2-40B4-BE49-F238E27FC236}">
                <a16:creationId xmlns:a16="http://schemas.microsoft.com/office/drawing/2014/main" id="{1E03FDA5-292C-D9EF-8AF9-B3A7D587BF8A}"/>
              </a:ext>
            </a:extLst>
          </p:cNvPr>
          <p:cNvSpPr txBox="1"/>
          <p:nvPr/>
        </p:nvSpPr>
        <p:spPr>
          <a:xfrm>
            <a:off x="8557544" y="5196463"/>
            <a:ext cx="319318" cy="369332"/>
          </a:xfrm>
          <a:prstGeom prst="rect">
            <a:avLst/>
          </a:prstGeom>
          <a:noFill/>
        </p:spPr>
        <p:txBody>
          <a:bodyPr wrap="none" rtlCol="0">
            <a:spAutoFit/>
          </a:bodyPr>
          <a:lstStyle/>
          <a:p>
            <a:r>
              <a:rPr lang="en-US" dirty="0"/>
              <a:t>8</a:t>
            </a:r>
          </a:p>
        </p:txBody>
      </p:sp>
      <p:sp>
        <p:nvSpPr>
          <p:cNvPr id="30" name="TextBox 29">
            <a:extLst>
              <a:ext uri="{FF2B5EF4-FFF2-40B4-BE49-F238E27FC236}">
                <a16:creationId xmlns:a16="http://schemas.microsoft.com/office/drawing/2014/main" id="{07AF3B48-8334-C30D-2DE5-F2479772713B}"/>
              </a:ext>
            </a:extLst>
          </p:cNvPr>
          <p:cNvSpPr txBox="1"/>
          <p:nvPr/>
        </p:nvSpPr>
        <p:spPr>
          <a:xfrm>
            <a:off x="7345701" y="4737249"/>
            <a:ext cx="319318" cy="369332"/>
          </a:xfrm>
          <a:prstGeom prst="rect">
            <a:avLst/>
          </a:prstGeom>
          <a:noFill/>
        </p:spPr>
        <p:txBody>
          <a:bodyPr wrap="none" rtlCol="0">
            <a:spAutoFit/>
          </a:bodyPr>
          <a:lstStyle/>
          <a:p>
            <a:r>
              <a:rPr lang="en-US" dirty="0"/>
              <a:t>2</a:t>
            </a:r>
          </a:p>
        </p:txBody>
      </p:sp>
      <p:sp>
        <p:nvSpPr>
          <p:cNvPr id="31" name="Oval 30">
            <a:extLst>
              <a:ext uri="{FF2B5EF4-FFF2-40B4-BE49-F238E27FC236}">
                <a16:creationId xmlns:a16="http://schemas.microsoft.com/office/drawing/2014/main" id="{75F0211B-B51F-6205-23DA-3F03556F0851}"/>
              </a:ext>
            </a:extLst>
          </p:cNvPr>
          <p:cNvSpPr/>
          <p:nvPr/>
        </p:nvSpPr>
        <p:spPr>
          <a:xfrm>
            <a:off x="8649604" y="4828821"/>
            <a:ext cx="110445" cy="110445"/>
          </a:xfrm>
          <a:prstGeom prst="ellipse">
            <a:avLst/>
          </a:prstGeom>
          <a:solidFill>
            <a:schemeClr val="bg1"/>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37E0300D-CFDA-871A-9DA2-420415DF5A49}"/>
              </a:ext>
            </a:extLst>
          </p:cNvPr>
          <p:cNvCxnSpPr/>
          <p:nvPr/>
        </p:nvCxnSpPr>
        <p:spPr>
          <a:xfrm flipV="1">
            <a:off x="2582535" y="2606686"/>
            <a:ext cx="0" cy="26636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8243CEA4-9AE3-7DD3-8580-EBD29F343744}"/>
              </a:ext>
            </a:extLst>
          </p:cNvPr>
          <p:cNvCxnSpPr/>
          <p:nvPr/>
        </p:nvCxnSpPr>
        <p:spPr>
          <a:xfrm>
            <a:off x="2573570" y="5270372"/>
            <a:ext cx="321813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511AB2D1-C7E3-CB9F-1295-4C486625B251}"/>
              </a:ext>
            </a:extLst>
          </p:cNvPr>
          <p:cNvCxnSpPr>
            <a:cxnSpLocks/>
          </p:cNvCxnSpPr>
          <p:nvPr/>
        </p:nvCxnSpPr>
        <p:spPr>
          <a:xfrm>
            <a:off x="2582535" y="2974824"/>
            <a:ext cx="537687" cy="2295548"/>
          </a:xfrm>
          <a:prstGeom prst="line">
            <a:avLst/>
          </a:prstGeom>
        </p:spPr>
        <p:style>
          <a:lnRef idx="3">
            <a:schemeClr val="accent1"/>
          </a:lnRef>
          <a:fillRef idx="0">
            <a:schemeClr val="accent1"/>
          </a:fillRef>
          <a:effectRef idx="2">
            <a:schemeClr val="accent1"/>
          </a:effectRef>
          <a:fontRef idx="minor">
            <a:schemeClr val="tx1"/>
          </a:fontRef>
        </p:style>
      </p:cxnSp>
      <p:sp>
        <p:nvSpPr>
          <p:cNvPr id="35" name="TextBox 34">
            <a:extLst>
              <a:ext uri="{FF2B5EF4-FFF2-40B4-BE49-F238E27FC236}">
                <a16:creationId xmlns:a16="http://schemas.microsoft.com/office/drawing/2014/main" id="{A53B1F41-1300-339B-6252-8AEEA25063DF}"/>
              </a:ext>
            </a:extLst>
          </p:cNvPr>
          <p:cNvSpPr txBox="1"/>
          <p:nvPr/>
        </p:nvSpPr>
        <p:spPr>
          <a:xfrm>
            <a:off x="1303394" y="2345687"/>
            <a:ext cx="1191736" cy="369332"/>
          </a:xfrm>
          <a:prstGeom prst="rect">
            <a:avLst/>
          </a:prstGeom>
          <a:noFill/>
        </p:spPr>
        <p:txBody>
          <a:bodyPr wrap="none" rtlCol="0">
            <a:spAutoFit/>
          </a:bodyPr>
          <a:lstStyle/>
          <a:p>
            <a:r>
              <a:rPr lang="en-US" dirty="0"/>
              <a:t>Coconuts</a:t>
            </a:r>
          </a:p>
        </p:txBody>
      </p:sp>
      <p:sp>
        <p:nvSpPr>
          <p:cNvPr id="36" name="TextBox 35">
            <a:extLst>
              <a:ext uri="{FF2B5EF4-FFF2-40B4-BE49-F238E27FC236}">
                <a16:creationId xmlns:a16="http://schemas.microsoft.com/office/drawing/2014/main" id="{AFE8ED63-755C-C981-B8E4-64ED5E22C9F2}"/>
              </a:ext>
            </a:extLst>
          </p:cNvPr>
          <p:cNvSpPr txBox="1"/>
          <p:nvPr/>
        </p:nvSpPr>
        <p:spPr>
          <a:xfrm>
            <a:off x="5186410" y="5381129"/>
            <a:ext cx="605294" cy="369332"/>
          </a:xfrm>
          <a:prstGeom prst="rect">
            <a:avLst/>
          </a:prstGeom>
          <a:noFill/>
        </p:spPr>
        <p:txBody>
          <a:bodyPr wrap="none" rtlCol="0">
            <a:spAutoFit/>
          </a:bodyPr>
          <a:lstStyle/>
          <a:p>
            <a:r>
              <a:rPr lang="en-US" dirty="0"/>
              <a:t>Fish</a:t>
            </a:r>
          </a:p>
        </p:txBody>
      </p:sp>
      <p:sp>
        <p:nvSpPr>
          <p:cNvPr id="37" name="TextBox 36">
            <a:extLst>
              <a:ext uri="{FF2B5EF4-FFF2-40B4-BE49-F238E27FC236}">
                <a16:creationId xmlns:a16="http://schemas.microsoft.com/office/drawing/2014/main" id="{A5191C79-A7FA-9CE6-2C36-C2413E88FADF}"/>
              </a:ext>
            </a:extLst>
          </p:cNvPr>
          <p:cNvSpPr txBox="1"/>
          <p:nvPr/>
        </p:nvSpPr>
        <p:spPr>
          <a:xfrm>
            <a:off x="2960563" y="5289539"/>
            <a:ext cx="319318" cy="369332"/>
          </a:xfrm>
          <a:prstGeom prst="rect">
            <a:avLst/>
          </a:prstGeom>
          <a:noFill/>
        </p:spPr>
        <p:txBody>
          <a:bodyPr wrap="none" rtlCol="0">
            <a:spAutoFit/>
          </a:bodyPr>
          <a:lstStyle/>
          <a:p>
            <a:r>
              <a:rPr lang="en-US" dirty="0"/>
              <a:t>4</a:t>
            </a:r>
          </a:p>
        </p:txBody>
      </p:sp>
      <p:sp>
        <p:nvSpPr>
          <p:cNvPr id="38" name="TextBox 37">
            <a:extLst>
              <a:ext uri="{FF2B5EF4-FFF2-40B4-BE49-F238E27FC236}">
                <a16:creationId xmlns:a16="http://schemas.microsoft.com/office/drawing/2014/main" id="{A5F493C2-A8B5-4956-D2B8-C58C73328E14}"/>
              </a:ext>
            </a:extLst>
          </p:cNvPr>
          <p:cNvSpPr txBox="1"/>
          <p:nvPr/>
        </p:nvSpPr>
        <p:spPr>
          <a:xfrm>
            <a:off x="2128564" y="2790157"/>
            <a:ext cx="453970" cy="369332"/>
          </a:xfrm>
          <a:prstGeom prst="rect">
            <a:avLst/>
          </a:prstGeom>
          <a:noFill/>
        </p:spPr>
        <p:txBody>
          <a:bodyPr wrap="none" rtlCol="0">
            <a:spAutoFit/>
          </a:bodyPr>
          <a:lstStyle/>
          <a:p>
            <a:r>
              <a:rPr lang="en-US" dirty="0"/>
              <a:t>16</a:t>
            </a:r>
          </a:p>
        </p:txBody>
      </p:sp>
      <p:cxnSp>
        <p:nvCxnSpPr>
          <p:cNvPr id="39" name="Straight Connector 38">
            <a:extLst>
              <a:ext uri="{FF2B5EF4-FFF2-40B4-BE49-F238E27FC236}">
                <a16:creationId xmlns:a16="http://schemas.microsoft.com/office/drawing/2014/main" id="{0CC54532-49D1-73FE-9460-0A7BF1054691}"/>
              </a:ext>
            </a:extLst>
          </p:cNvPr>
          <p:cNvCxnSpPr/>
          <p:nvPr/>
        </p:nvCxnSpPr>
        <p:spPr>
          <a:xfrm>
            <a:off x="2582534" y="4122598"/>
            <a:ext cx="268844"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a:extLst>
              <a:ext uri="{FF2B5EF4-FFF2-40B4-BE49-F238E27FC236}">
                <a16:creationId xmlns:a16="http://schemas.microsoft.com/office/drawing/2014/main" id="{9A3232A9-DC2C-E874-3EBA-405E682A122E}"/>
              </a:ext>
            </a:extLst>
          </p:cNvPr>
          <p:cNvCxnSpPr>
            <a:cxnSpLocks/>
          </p:cNvCxnSpPr>
          <p:nvPr/>
        </p:nvCxnSpPr>
        <p:spPr>
          <a:xfrm>
            <a:off x="2851378" y="4122598"/>
            <a:ext cx="8965" cy="1147773"/>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1" name="TextBox 40">
            <a:extLst>
              <a:ext uri="{FF2B5EF4-FFF2-40B4-BE49-F238E27FC236}">
                <a16:creationId xmlns:a16="http://schemas.microsoft.com/office/drawing/2014/main" id="{C8E582C2-BFF7-2528-708C-C446D56B7837}"/>
              </a:ext>
            </a:extLst>
          </p:cNvPr>
          <p:cNvSpPr txBox="1"/>
          <p:nvPr/>
        </p:nvSpPr>
        <p:spPr>
          <a:xfrm>
            <a:off x="2272181" y="3937930"/>
            <a:ext cx="319318" cy="369332"/>
          </a:xfrm>
          <a:prstGeom prst="rect">
            <a:avLst/>
          </a:prstGeom>
          <a:noFill/>
        </p:spPr>
        <p:txBody>
          <a:bodyPr wrap="none" rtlCol="0">
            <a:spAutoFit/>
          </a:bodyPr>
          <a:lstStyle/>
          <a:p>
            <a:r>
              <a:rPr lang="en-US" dirty="0"/>
              <a:t>8</a:t>
            </a:r>
          </a:p>
        </p:txBody>
      </p:sp>
      <p:sp>
        <p:nvSpPr>
          <p:cNvPr id="42" name="TextBox 41">
            <a:extLst>
              <a:ext uri="{FF2B5EF4-FFF2-40B4-BE49-F238E27FC236}">
                <a16:creationId xmlns:a16="http://schemas.microsoft.com/office/drawing/2014/main" id="{8087DBDD-078E-19D7-3B2D-FAC5B1E96552}"/>
              </a:ext>
            </a:extLst>
          </p:cNvPr>
          <p:cNvSpPr txBox="1"/>
          <p:nvPr/>
        </p:nvSpPr>
        <p:spPr>
          <a:xfrm>
            <a:off x="2700684" y="5289539"/>
            <a:ext cx="319318" cy="369332"/>
          </a:xfrm>
          <a:prstGeom prst="rect">
            <a:avLst/>
          </a:prstGeom>
          <a:noFill/>
        </p:spPr>
        <p:txBody>
          <a:bodyPr wrap="none" rtlCol="0">
            <a:spAutoFit/>
          </a:bodyPr>
          <a:lstStyle/>
          <a:p>
            <a:r>
              <a:rPr lang="en-US" dirty="0"/>
              <a:t>2</a:t>
            </a:r>
          </a:p>
        </p:txBody>
      </p:sp>
      <p:sp>
        <p:nvSpPr>
          <p:cNvPr id="43" name="Oval 42">
            <a:extLst>
              <a:ext uri="{FF2B5EF4-FFF2-40B4-BE49-F238E27FC236}">
                <a16:creationId xmlns:a16="http://schemas.microsoft.com/office/drawing/2014/main" id="{1C664CE8-A099-A235-E95D-8A65CD3CC854}"/>
              </a:ext>
            </a:extLst>
          </p:cNvPr>
          <p:cNvSpPr/>
          <p:nvPr/>
        </p:nvSpPr>
        <p:spPr>
          <a:xfrm>
            <a:off x="2794721" y="4073163"/>
            <a:ext cx="110445" cy="110445"/>
          </a:xfrm>
          <a:prstGeom prst="ellipse">
            <a:avLst/>
          </a:prstGeom>
          <a:solidFill>
            <a:schemeClr val="bg1"/>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06E69A1C-9880-C7E9-3E7B-A8A1CFF1FBFA}"/>
              </a:ext>
            </a:extLst>
          </p:cNvPr>
          <p:cNvSpPr/>
          <p:nvPr/>
        </p:nvSpPr>
        <p:spPr>
          <a:xfrm>
            <a:off x="2527312" y="2919001"/>
            <a:ext cx="110445" cy="11044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BC45537C-3140-E3AC-B8DB-466A7BF89138}"/>
              </a:ext>
            </a:extLst>
          </p:cNvPr>
          <p:cNvSpPr/>
          <p:nvPr/>
        </p:nvSpPr>
        <p:spPr>
          <a:xfrm>
            <a:off x="10001743" y="5159926"/>
            <a:ext cx="110445" cy="11044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074" name="Picture 2" descr="Coconut emoji - Free Download PNG &amp; SVG | Streamline">
            <a:extLst>
              <a:ext uri="{FF2B5EF4-FFF2-40B4-BE49-F238E27FC236}">
                <a16:creationId xmlns:a16="http://schemas.microsoft.com/office/drawing/2014/main" id="{7CDD4202-3DDE-7F45-5452-3B2EAF28B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166" y="4969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oconut emoji - Free Download PNG &amp; SVG | Streamline">
            <a:extLst>
              <a:ext uri="{FF2B5EF4-FFF2-40B4-BE49-F238E27FC236}">
                <a16:creationId xmlns:a16="http://schemas.microsoft.com/office/drawing/2014/main" id="{3AA9B48E-5A08-B424-0F56-8A4229BE17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507" y="4969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conut emoji - Free Download PNG &amp; SVG | Streamline">
            <a:extLst>
              <a:ext uri="{FF2B5EF4-FFF2-40B4-BE49-F238E27FC236}">
                <a16:creationId xmlns:a16="http://schemas.microsoft.com/office/drawing/2014/main" id="{45064099-2D1F-7A5C-A840-CA4E89F27A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192" y="4969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oconut emoji - Free Download PNG &amp; SVG | Streamline">
            <a:extLst>
              <a:ext uri="{FF2B5EF4-FFF2-40B4-BE49-F238E27FC236}">
                <a16:creationId xmlns:a16="http://schemas.microsoft.com/office/drawing/2014/main" id="{82E47A29-B848-5B2F-B841-86BEB606D7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710" y="4969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oconut emoji - Free Download PNG &amp; SVG | Streamline">
            <a:extLst>
              <a:ext uri="{FF2B5EF4-FFF2-40B4-BE49-F238E27FC236}">
                <a16:creationId xmlns:a16="http://schemas.microsoft.com/office/drawing/2014/main" id="{0FA44DF9-7324-C2A8-E528-2FC651E671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851" y="4588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oconut emoji - Free Download PNG &amp; SVG | Streamline">
            <a:extLst>
              <a:ext uri="{FF2B5EF4-FFF2-40B4-BE49-F238E27FC236}">
                <a16:creationId xmlns:a16="http://schemas.microsoft.com/office/drawing/2014/main" id="{C07570DC-A5BE-FE13-4E05-B02E1D2A9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192" y="4588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oconut emoji - Free Download PNG &amp; SVG | Streamline">
            <a:extLst>
              <a:ext uri="{FF2B5EF4-FFF2-40B4-BE49-F238E27FC236}">
                <a16:creationId xmlns:a16="http://schemas.microsoft.com/office/drawing/2014/main" id="{341AFF04-86E5-8EAD-0A53-075AF8AA0B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877" y="4588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conut emoji - Free Download PNG &amp; SVG | Streamline">
            <a:extLst>
              <a:ext uri="{FF2B5EF4-FFF2-40B4-BE49-F238E27FC236}">
                <a16:creationId xmlns:a16="http://schemas.microsoft.com/office/drawing/2014/main" id="{D40153D9-5DE4-FF19-7B8C-524183D472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395" y="4588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oconut emoji - Free Download PNG &amp; SVG | Streamline">
            <a:extLst>
              <a:ext uri="{FF2B5EF4-FFF2-40B4-BE49-F238E27FC236}">
                <a16:creationId xmlns:a16="http://schemas.microsoft.com/office/drawing/2014/main" id="{E0605D20-F8E9-9111-DB4A-659371312B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166" y="4207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oconut emoji - Free Download PNG &amp; SVG | Streamline">
            <a:extLst>
              <a:ext uri="{FF2B5EF4-FFF2-40B4-BE49-F238E27FC236}">
                <a16:creationId xmlns:a16="http://schemas.microsoft.com/office/drawing/2014/main" id="{1E5D692F-C4D2-76D5-AD60-A152F70155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507" y="4207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oconut emoji - Free Download PNG &amp; SVG | Streamline">
            <a:extLst>
              <a:ext uri="{FF2B5EF4-FFF2-40B4-BE49-F238E27FC236}">
                <a16:creationId xmlns:a16="http://schemas.microsoft.com/office/drawing/2014/main" id="{CC9BEFC4-E009-0C86-E756-2E98953921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192" y="4207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oconut emoji - Free Download PNG &amp; SVG | Streamline">
            <a:extLst>
              <a:ext uri="{FF2B5EF4-FFF2-40B4-BE49-F238E27FC236}">
                <a16:creationId xmlns:a16="http://schemas.microsoft.com/office/drawing/2014/main" id="{8C75F587-7BD2-B91E-A920-DFB21F2E6A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710" y="4207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oconut emoji - Free Download PNG &amp; SVG | Streamline">
            <a:extLst>
              <a:ext uri="{FF2B5EF4-FFF2-40B4-BE49-F238E27FC236}">
                <a16:creationId xmlns:a16="http://schemas.microsoft.com/office/drawing/2014/main" id="{634A43B6-3290-A440-5346-387DC0AD3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851" y="3826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oconut emoji - Free Download PNG &amp; SVG | Streamline">
            <a:extLst>
              <a:ext uri="{FF2B5EF4-FFF2-40B4-BE49-F238E27FC236}">
                <a16:creationId xmlns:a16="http://schemas.microsoft.com/office/drawing/2014/main" id="{22EA2630-7420-83CF-96EB-C1EB577F2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192" y="3826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Coconut emoji - Free Download PNG &amp; SVG | Streamline">
            <a:extLst>
              <a:ext uri="{FF2B5EF4-FFF2-40B4-BE49-F238E27FC236}">
                <a16:creationId xmlns:a16="http://schemas.microsoft.com/office/drawing/2014/main" id="{4EA90D3F-B4BA-4064-D4C0-79E056C0C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877" y="3826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oconut emoji - Free Download PNG &amp; SVG | Streamline">
            <a:extLst>
              <a:ext uri="{FF2B5EF4-FFF2-40B4-BE49-F238E27FC236}">
                <a16:creationId xmlns:a16="http://schemas.microsoft.com/office/drawing/2014/main" id="{F21E4E0C-B38C-44D8-C8D7-C67A440EFF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395" y="3826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0" name="Graphic 49">
            <a:extLst>
              <a:ext uri="{FF2B5EF4-FFF2-40B4-BE49-F238E27FC236}">
                <a16:creationId xmlns:a16="http://schemas.microsoft.com/office/drawing/2014/main" id="{067679EA-865D-9FAB-8A3B-4509B08A23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3759" y="3937931"/>
            <a:ext cx="504345" cy="369332"/>
          </a:xfrm>
          <a:prstGeom prst="rect">
            <a:avLst/>
          </a:prstGeom>
        </p:spPr>
      </p:pic>
      <p:pic>
        <p:nvPicPr>
          <p:cNvPr id="3075" name="Graphic 3074">
            <a:extLst>
              <a:ext uri="{FF2B5EF4-FFF2-40B4-BE49-F238E27FC236}">
                <a16:creationId xmlns:a16="http://schemas.microsoft.com/office/drawing/2014/main" id="{2F13781B-01D1-CA56-EE82-B431CE164D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68104" y="3937930"/>
            <a:ext cx="504345" cy="369332"/>
          </a:xfrm>
          <a:prstGeom prst="rect">
            <a:avLst/>
          </a:prstGeom>
        </p:spPr>
      </p:pic>
      <p:pic>
        <p:nvPicPr>
          <p:cNvPr id="3076" name="Graphic 3075">
            <a:extLst>
              <a:ext uri="{FF2B5EF4-FFF2-40B4-BE49-F238E27FC236}">
                <a16:creationId xmlns:a16="http://schemas.microsoft.com/office/drawing/2014/main" id="{1F15D7C8-6189-883D-36FC-CA67FDB53C2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2449" y="3937930"/>
            <a:ext cx="504345" cy="369332"/>
          </a:xfrm>
          <a:prstGeom prst="rect">
            <a:avLst/>
          </a:prstGeom>
        </p:spPr>
      </p:pic>
      <p:pic>
        <p:nvPicPr>
          <p:cNvPr id="3077" name="Graphic 3076">
            <a:extLst>
              <a:ext uri="{FF2B5EF4-FFF2-40B4-BE49-F238E27FC236}">
                <a16:creationId xmlns:a16="http://schemas.microsoft.com/office/drawing/2014/main" id="{F69E5833-08FC-DCB9-3A69-933ED65072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6794" y="3937929"/>
            <a:ext cx="504345" cy="369332"/>
          </a:xfrm>
          <a:prstGeom prst="rect">
            <a:avLst/>
          </a:prstGeom>
        </p:spPr>
      </p:pic>
      <p:pic>
        <p:nvPicPr>
          <p:cNvPr id="3078" name="Graphic 3077">
            <a:extLst>
              <a:ext uri="{FF2B5EF4-FFF2-40B4-BE49-F238E27FC236}">
                <a16:creationId xmlns:a16="http://schemas.microsoft.com/office/drawing/2014/main" id="{59702E73-1FC6-AA8D-CEAD-73DAFDB4A7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3759" y="3652288"/>
            <a:ext cx="504345" cy="369332"/>
          </a:xfrm>
          <a:prstGeom prst="rect">
            <a:avLst/>
          </a:prstGeom>
        </p:spPr>
      </p:pic>
      <p:pic>
        <p:nvPicPr>
          <p:cNvPr id="3079" name="Graphic 3078">
            <a:extLst>
              <a:ext uri="{FF2B5EF4-FFF2-40B4-BE49-F238E27FC236}">
                <a16:creationId xmlns:a16="http://schemas.microsoft.com/office/drawing/2014/main" id="{98183676-7361-2021-C9AC-8638F98BBD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68104" y="3652287"/>
            <a:ext cx="504345" cy="369332"/>
          </a:xfrm>
          <a:prstGeom prst="rect">
            <a:avLst/>
          </a:prstGeom>
        </p:spPr>
      </p:pic>
      <p:pic>
        <p:nvPicPr>
          <p:cNvPr id="3080" name="Graphic 3079">
            <a:extLst>
              <a:ext uri="{FF2B5EF4-FFF2-40B4-BE49-F238E27FC236}">
                <a16:creationId xmlns:a16="http://schemas.microsoft.com/office/drawing/2014/main" id="{894A1DDC-7E60-B734-C1DE-541AF8676B7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2449" y="3652287"/>
            <a:ext cx="504345" cy="369332"/>
          </a:xfrm>
          <a:prstGeom prst="rect">
            <a:avLst/>
          </a:prstGeom>
        </p:spPr>
      </p:pic>
      <p:pic>
        <p:nvPicPr>
          <p:cNvPr id="3081" name="Graphic 3080">
            <a:extLst>
              <a:ext uri="{FF2B5EF4-FFF2-40B4-BE49-F238E27FC236}">
                <a16:creationId xmlns:a16="http://schemas.microsoft.com/office/drawing/2014/main" id="{13A7D5EF-260E-DC1E-98F3-DF6751E3D2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6794" y="3652286"/>
            <a:ext cx="504345" cy="369332"/>
          </a:xfrm>
          <a:prstGeom prst="rect">
            <a:avLst/>
          </a:prstGeom>
        </p:spPr>
      </p:pic>
      <p:pic>
        <p:nvPicPr>
          <p:cNvPr id="3082" name="Graphic 3081">
            <a:extLst>
              <a:ext uri="{FF2B5EF4-FFF2-40B4-BE49-F238E27FC236}">
                <a16:creationId xmlns:a16="http://schemas.microsoft.com/office/drawing/2014/main" id="{4710F638-F9F8-914E-B01A-428F9CE809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3759" y="3380176"/>
            <a:ext cx="504345" cy="369332"/>
          </a:xfrm>
          <a:prstGeom prst="rect">
            <a:avLst/>
          </a:prstGeom>
        </p:spPr>
      </p:pic>
      <p:pic>
        <p:nvPicPr>
          <p:cNvPr id="3083" name="Graphic 3082">
            <a:extLst>
              <a:ext uri="{FF2B5EF4-FFF2-40B4-BE49-F238E27FC236}">
                <a16:creationId xmlns:a16="http://schemas.microsoft.com/office/drawing/2014/main" id="{BD54994B-B55C-F696-26D0-65AD03A2A33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68104" y="3380175"/>
            <a:ext cx="504345" cy="369332"/>
          </a:xfrm>
          <a:prstGeom prst="rect">
            <a:avLst/>
          </a:prstGeom>
        </p:spPr>
      </p:pic>
      <p:pic>
        <p:nvPicPr>
          <p:cNvPr id="3084" name="Graphic 3083">
            <a:extLst>
              <a:ext uri="{FF2B5EF4-FFF2-40B4-BE49-F238E27FC236}">
                <a16:creationId xmlns:a16="http://schemas.microsoft.com/office/drawing/2014/main" id="{9954785A-37B8-1616-164B-F1273B9B04E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2449" y="3380175"/>
            <a:ext cx="504345" cy="369332"/>
          </a:xfrm>
          <a:prstGeom prst="rect">
            <a:avLst/>
          </a:prstGeom>
        </p:spPr>
      </p:pic>
      <p:pic>
        <p:nvPicPr>
          <p:cNvPr id="3085" name="Graphic 3084">
            <a:extLst>
              <a:ext uri="{FF2B5EF4-FFF2-40B4-BE49-F238E27FC236}">
                <a16:creationId xmlns:a16="http://schemas.microsoft.com/office/drawing/2014/main" id="{5D5CFDC2-3D3E-17E9-4404-73B9431BB5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6794" y="3380174"/>
            <a:ext cx="504345" cy="369332"/>
          </a:xfrm>
          <a:prstGeom prst="rect">
            <a:avLst/>
          </a:prstGeom>
        </p:spPr>
      </p:pic>
      <p:pic>
        <p:nvPicPr>
          <p:cNvPr id="3086" name="Graphic 3085">
            <a:extLst>
              <a:ext uri="{FF2B5EF4-FFF2-40B4-BE49-F238E27FC236}">
                <a16:creationId xmlns:a16="http://schemas.microsoft.com/office/drawing/2014/main" id="{160BCCFB-6C8A-1A76-3E2A-CF40AFB321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3759" y="3094533"/>
            <a:ext cx="504345" cy="369332"/>
          </a:xfrm>
          <a:prstGeom prst="rect">
            <a:avLst/>
          </a:prstGeom>
        </p:spPr>
      </p:pic>
      <p:pic>
        <p:nvPicPr>
          <p:cNvPr id="3087" name="Graphic 3086">
            <a:extLst>
              <a:ext uri="{FF2B5EF4-FFF2-40B4-BE49-F238E27FC236}">
                <a16:creationId xmlns:a16="http://schemas.microsoft.com/office/drawing/2014/main" id="{E0ED08A4-418C-AE7F-C525-DB5F859F99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68104" y="3094532"/>
            <a:ext cx="504345" cy="369332"/>
          </a:xfrm>
          <a:prstGeom prst="rect">
            <a:avLst/>
          </a:prstGeom>
        </p:spPr>
      </p:pic>
      <p:pic>
        <p:nvPicPr>
          <p:cNvPr id="3088" name="Graphic 3087">
            <a:extLst>
              <a:ext uri="{FF2B5EF4-FFF2-40B4-BE49-F238E27FC236}">
                <a16:creationId xmlns:a16="http://schemas.microsoft.com/office/drawing/2014/main" id="{9DA3C758-ED28-CAB9-0879-0CD75F288A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2449" y="3094532"/>
            <a:ext cx="504345" cy="369332"/>
          </a:xfrm>
          <a:prstGeom prst="rect">
            <a:avLst/>
          </a:prstGeom>
        </p:spPr>
      </p:pic>
      <p:pic>
        <p:nvPicPr>
          <p:cNvPr id="3089" name="Graphic 3088">
            <a:extLst>
              <a:ext uri="{FF2B5EF4-FFF2-40B4-BE49-F238E27FC236}">
                <a16:creationId xmlns:a16="http://schemas.microsoft.com/office/drawing/2014/main" id="{74F25C53-0DBA-314E-F637-2A0029A3CD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6794" y="3094531"/>
            <a:ext cx="504345" cy="369332"/>
          </a:xfrm>
          <a:prstGeom prst="rect">
            <a:avLst/>
          </a:prstGeom>
        </p:spPr>
      </p:pic>
    </p:spTree>
    <p:extLst>
      <p:ext uri="{BB962C8B-B14F-4D97-AF65-F5344CB8AC3E}">
        <p14:creationId xmlns:p14="http://schemas.microsoft.com/office/powerpoint/2010/main" val="99661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0-#ppt_h/2"/>
                                          </p:val>
                                        </p:tav>
                                        <p:tav tm="100000">
                                          <p:val>
                                            <p:strVal val="#ppt_y"/>
                                          </p:val>
                                        </p:tav>
                                      </p:tavLst>
                                    </p:anim>
                                  </p:childTnLst>
                                </p:cTn>
                              </p:par>
                              <p:par>
                                <p:cTn id="37" presetID="2" presetClass="entr" presetSubtype="1"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0-#ppt_h/2"/>
                                          </p:val>
                                        </p:tav>
                                        <p:tav tm="100000">
                                          <p:val>
                                            <p:strVal val="#ppt_y"/>
                                          </p:val>
                                        </p:tav>
                                      </p:tavLst>
                                    </p:anim>
                                  </p:childTnLst>
                                </p:cTn>
                              </p:par>
                              <p:par>
                                <p:cTn id="41" presetID="2" presetClass="entr" presetSubtype="1"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additive="base">
                                        <p:cTn id="43" dur="500" fill="hold"/>
                                        <p:tgtEl>
                                          <p:spTgt spid="14"/>
                                        </p:tgtEl>
                                        <p:attrNameLst>
                                          <p:attrName>ppt_x</p:attrName>
                                        </p:attrNameLst>
                                      </p:cBhvr>
                                      <p:tavLst>
                                        <p:tav tm="0">
                                          <p:val>
                                            <p:strVal val="#ppt_x"/>
                                          </p:val>
                                        </p:tav>
                                        <p:tav tm="100000">
                                          <p:val>
                                            <p:strVal val="#ppt_x"/>
                                          </p:val>
                                        </p:tav>
                                      </p:tavLst>
                                    </p:anim>
                                    <p:anim calcmode="lin" valueType="num">
                                      <p:cBhvr additive="base">
                                        <p:cTn id="44" dur="500" fill="hold"/>
                                        <p:tgtEl>
                                          <p:spTgt spid="14"/>
                                        </p:tgtEl>
                                        <p:attrNameLst>
                                          <p:attrName>ppt_y</p:attrName>
                                        </p:attrNameLst>
                                      </p:cBhvr>
                                      <p:tavLst>
                                        <p:tav tm="0">
                                          <p:val>
                                            <p:strVal val="0-#ppt_h/2"/>
                                          </p:val>
                                        </p:tav>
                                        <p:tav tm="100000">
                                          <p:val>
                                            <p:strVal val="#ppt_y"/>
                                          </p:val>
                                        </p:tav>
                                      </p:tavLst>
                                    </p:anim>
                                  </p:childTnLst>
                                </p:cTn>
                              </p:par>
                              <p:par>
                                <p:cTn id="45" presetID="2" presetClass="entr" presetSubtype="1"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0-#ppt_h/2"/>
                                          </p:val>
                                        </p:tav>
                                        <p:tav tm="100000">
                                          <p:val>
                                            <p:strVal val="#ppt_y"/>
                                          </p:val>
                                        </p:tav>
                                      </p:tavLst>
                                    </p:anim>
                                  </p:childTnLst>
                                </p:cTn>
                              </p:par>
                              <p:par>
                                <p:cTn id="49" presetID="2" presetClass="entr" presetSubtype="1"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additive="base">
                                        <p:cTn id="51" dur="500" fill="hold"/>
                                        <p:tgtEl>
                                          <p:spTgt spid="17"/>
                                        </p:tgtEl>
                                        <p:attrNameLst>
                                          <p:attrName>ppt_x</p:attrName>
                                        </p:attrNameLst>
                                      </p:cBhvr>
                                      <p:tavLst>
                                        <p:tav tm="0">
                                          <p:val>
                                            <p:strVal val="#ppt_x"/>
                                          </p:val>
                                        </p:tav>
                                        <p:tav tm="100000">
                                          <p:val>
                                            <p:strVal val="#ppt_x"/>
                                          </p:val>
                                        </p:tav>
                                      </p:tavLst>
                                    </p:anim>
                                    <p:anim calcmode="lin" valueType="num">
                                      <p:cBhvr additive="base">
                                        <p:cTn id="52" dur="500" fill="hold"/>
                                        <p:tgtEl>
                                          <p:spTgt spid="17"/>
                                        </p:tgtEl>
                                        <p:attrNameLst>
                                          <p:attrName>ppt_y</p:attrName>
                                        </p:attrNameLst>
                                      </p:cBhvr>
                                      <p:tavLst>
                                        <p:tav tm="0">
                                          <p:val>
                                            <p:strVal val="0-#ppt_h/2"/>
                                          </p:val>
                                        </p:tav>
                                        <p:tav tm="100000">
                                          <p:val>
                                            <p:strVal val="#ppt_y"/>
                                          </p:val>
                                        </p:tav>
                                      </p:tavLst>
                                    </p:anim>
                                  </p:childTnLst>
                                </p:cTn>
                              </p:par>
                              <p:par>
                                <p:cTn id="53" presetID="2" presetClass="entr" presetSubtype="1" fill="hold"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0-#ppt_h/2"/>
                                          </p:val>
                                        </p:tav>
                                        <p:tav tm="100000">
                                          <p:val>
                                            <p:strVal val="#ppt_y"/>
                                          </p:val>
                                        </p:tav>
                                      </p:tavLst>
                                    </p:anim>
                                  </p:childTnLst>
                                </p:cTn>
                              </p:par>
                              <p:par>
                                <p:cTn id="57" presetID="2" presetClass="entr" presetSubtype="1" fill="hold"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additive="base">
                                        <p:cTn id="59" dur="500" fill="hold"/>
                                        <p:tgtEl>
                                          <p:spTgt spid="24"/>
                                        </p:tgtEl>
                                        <p:attrNameLst>
                                          <p:attrName>ppt_x</p:attrName>
                                        </p:attrNameLst>
                                      </p:cBhvr>
                                      <p:tavLst>
                                        <p:tav tm="0">
                                          <p:val>
                                            <p:strVal val="#ppt_x"/>
                                          </p:val>
                                        </p:tav>
                                        <p:tav tm="100000">
                                          <p:val>
                                            <p:strVal val="#ppt_x"/>
                                          </p:val>
                                        </p:tav>
                                      </p:tavLst>
                                    </p:anim>
                                    <p:anim calcmode="lin" valueType="num">
                                      <p:cBhvr additive="base">
                                        <p:cTn id="60" dur="500" fill="hold"/>
                                        <p:tgtEl>
                                          <p:spTgt spid="24"/>
                                        </p:tgtEl>
                                        <p:attrNameLst>
                                          <p:attrName>ppt_y</p:attrName>
                                        </p:attrNameLst>
                                      </p:cBhvr>
                                      <p:tavLst>
                                        <p:tav tm="0">
                                          <p:val>
                                            <p:strVal val="0-#ppt_h/2"/>
                                          </p:val>
                                        </p:tav>
                                        <p:tav tm="100000">
                                          <p:val>
                                            <p:strVal val="#ppt_y"/>
                                          </p:val>
                                        </p:tav>
                                      </p:tavLst>
                                    </p:anim>
                                  </p:childTnLst>
                                </p:cTn>
                              </p:par>
                              <p:par>
                                <p:cTn id="61" presetID="2" presetClass="entr" presetSubtype="1"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 calcmode="lin" valueType="num">
                                      <p:cBhvr additive="base">
                                        <p:cTn id="63" dur="500" fill="hold"/>
                                        <p:tgtEl>
                                          <p:spTgt spid="27"/>
                                        </p:tgtEl>
                                        <p:attrNameLst>
                                          <p:attrName>ppt_x</p:attrName>
                                        </p:attrNameLst>
                                      </p:cBhvr>
                                      <p:tavLst>
                                        <p:tav tm="0">
                                          <p:val>
                                            <p:strVal val="#ppt_x"/>
                                          </p:val>
                                        </p:tav>
                                        <p:tav tm="100000">
                                          <p:val>
                                            <p:strVal val="#ppt_x"/>
                                          </p:val>
                                        </p:tav>
                                      </p:tavLst>
                                    </p:anim>
                                    <p:anim calcmode="lin" valueType="num">
                                      <p:cBhvr additive="base">
                                        <p:cTn id="64" dur="500" fill="hold"/>
                                        <p:tgtEl>
                                          <p:spTgt spid="27"/>
                                        </p:tgtEl>
                                        <p:attrNameLst>
                                          <p:attrName>ppt_y</p:attrName>
                                        </p:attrNameLst>
                                      </p:cBhvr>
                                      <p:tavLst>
                                        <p:tav tm="0">
                                          <p:val>
                                            <p:strVal val="0-#ppt_h/2"/>
                                          </p:val>
                                        </p:tav>
                                        <p:tav tm="100000">
                                          <p:val>
                                            <p:strVal val="#ppt_y"/>
                                          </p:val>
                                        </p:tav>
                                      </p:tavLst>
                                    </p:anim>
                                  </p:childTnLst>
                                </p:cTn>
                              </p:par>
                              <p:par>
                                <p:cTn id="65" presetID="2" presetClass="entr" presetSubtype="1"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anim calcmode="lin" valueType="num">
                                      <p:cBhvr additive="base">
                                        <p:cTn id="67" dur="500" fill="hold"/>
                                        <p:tgtEl>
                                          <p:spTgt spid="28"/>
                                        </p:tgtEl>
                                        <p:attrNameLst>
                                          <p:attrName>ppt_x</p:attrName>
                                        </p:attrNameLst>
                                      </p:cBhvr>
                                      <p:tavLst>
                                        <p:tav tm="0">
                                          <p:val>
                                            <p:strVal val="#ppt_x"/>
                                          </p:val>
                                        </p:tav>
                                        <p:tav tm="100000">
                                          <p:val>
                                            <p:strVal val="#ppt_x"/>
                                          </p:val>
                                        </p:tav>
                                      </p:tavLst>
                                    </p:anim>
                                    <p:anim calcmode="lin" valueType="num">
                                      <p:cBhvr additive="base">
                                        <p:cTn id="68" dur="500" fill="hold"/>
                                        <p:tgtEl>
                                          <p:spTgt spid="28"/>
                                        </p:tgtEl>
                                        <p:attrNameLst>
                                          <p:attrName>ppt_y</p:attrName>
                                        </p:attrNameLst>
                                      </p:cBhvr>
                                      <p:tavLst>
                                        <p:tav tm="0">
                                          <p:val>
                                            <p:strVal val="0-#ppt_h/2"/>
                                          </p:val>
                                        </p:tav>
                                        <p:tav tm="100000">
                                          <p:val>
                                            <p:strVal val="#ppt_y"/>
                                          </p:val>
                                        </p:tav>
                                      </p:tavLst>
                                    </p:anim>
                                  </p:childTnLst>
                                </p:cTn>
                              </p:par>
                              <p:par>
                                <p:cTn id="69" presetID="2" presetClass="entr" presetSubtype="1" fill="hold" nodeType="withEffect">
                                  <p:stCondLst>
                                    <p:cond delay="0"/>
                                  </p:stCondLst>
                                  <p:childTnLst>
                                    <p:set>
                                      <p:cBhvr>
                                        <p:cTn id="70" dur="1" fill="hold">
                                          <p:stCondLst>
                                            <p:cond delay="0"/>
                                          </p:stCondLst>
                                        </p:cTn>
                                        <p:tgtEl>
                                          <p:spTgt spid="50"/>
                                        </p:tgtEl>
                                        <p:attrNameLst>
                                          <p:attrName>style.visibility</p:attrName>
                                        </p:attrNameLst>
                                      </p:cBhvr>
                                      <p:to>
                                        <p:strVal val="visible"/>
                                      </p:to>
                                    </p:set>
                                    <p:anim calcmode="lin" valueType="num">
                                      <p:cBhvr additive="base">
                                        <p:cTn id="71" dur="500" fill="hold"/>
                                        <p:tgtEl>
                                          <p:spTgt spid="50"/>
                                        </p:tgtEl>
                                        <p:attrNameLst>
                                          <p:attrName>ppt_x</p:attrName>
                                        </p:attrNameLst>
                                      </p:cBhvr>
                                      <p:tavLst>
                                        <p:tav tm="0">
                                          <p:val>
                                            <p:strVal val="#ppt_x"/>
                                          </p:val>
                                        </p:tav>
                                        <p:tav tm="100000">
                                          <p:val>
                                            <p:strVal val="#ppt_x"/>
                                          </p:val>
                                        </p:tav>
                                      </p:tavLst>
                                    </p:anim>
                                    <p:anim calcmode="lin" valueType="num">
                                      <p:cBhvr additive="base">
                                        <p:cTn id="72" dur="500" fill="hold"/>
                                        <p:tgtEl>
                                          <p:spTgt spid="50"/>
                                        </p:tgtEl>
                                        <p:attrNameLst>
                                          <p:attrName>ppt_y</p:attrName>
                                        </p:attrNameLst>
                                      </p:cBhvr>
                                      <p:tavLst>
                                        <p:tav tm="0">
                                          <p:val>
                                            <p:strVal val="0-#ppt_h/2"/>
                                          </p:val>
                                        </p:tav>
                                        <p:tav tm="100000">
                                          <p:val>
                                            <p:strVal val="#ppt_y"/>
                                          </p:val>
                                        </p:tav>
                                      </p:tavLst>
                                    </p:anim>
                                  </p:childTnLst>
                                </p:cTn>
                              </p:par>
                              <p:par>
                                <p:cTn id="73" presetID="2" presetClass="entr" presetSubtype="1" fill="hold" nodeType="withEffect">
                                  <p:stCondLst>
                                    <p:cond delay="0"/>
                                  </p:stCondLst>
                                  <p:childTnLst>
                                    <p:set>
                                      <p:cBhvr>
                                        <p:cTn id="74" dur="1" fill="hold">
                                          <p:stCondLst>
                                            <p:cond delay="0"/>
                                          </p:stCondLst>
                                        </p:cTn>
                                        <p:tgtEl>
                                          <p:spTgt spid="3075"/>
                                        </p:tgtEl>
                                        <p:attrNameLst>
                                          <p:attrName>style.visibility</p:attrName>
                                        </p:attrNameLst>
                                      </p:cBhvr>
                                      <p:to>
                                        <p:strVal val="visible"/>
                                      </p:to>
                                    </p:set>
                                    <p:anim calcmode="lin" valueType="num">
                                      <p:cBhvr additive="base">
                                        <p:cTn id="75" dur="500" fill="hold"/>
                                        <p:tgtEl>
                                          <p:spTgt spid="3075"/>
                                        </p:tgtEl>
                                        <p:attrNameLst>
                                          <p:attrName>ppt_x</p:attrName>
                                        </p:attrNameLst>
                                      </p:cBhvr>
                                      <p:tavLst>
                                        <p:tav tm="0">
                                          <p:val>
                                            <p:strVal val="#ppt_x"/>
                                          </p:val>
                                        </p:tav>
                                        <p:tav tm="100000">
                                          <p:val>
                                            <p:strVal val="#ppt_x"/>
                                          </p:val>
                                        </p:tav>
                                      </p:tavLst>
                                    </p:anim>
                                    <p:anim calcmode="lin" valueType="num">
                                      <p:cBhvr additive="base">
                                        <p:cTn id="76" dur="500" fill="hold"/>
                                        <p:tgtEl>
                                          <p:spTgt spid="3075"/>
                                        </p:tgtEl>
                                        <p:attrNameLst>
                                          <p:attrName>ppt_y</p:attrName>
                                        </p:attrNameLst>
                                      </p:cBhvr>
                                      <p:tavLst>
                                        <p:tav tm="0">
                                          <p:val>
                                            <p:strVal val="0-#ppt_h/2"/>
                                          </p:val>
                                        </p:tav>
                                        <p:tav tm="100000">
                                          <p:val>
                                            <p:strVal val="#ppt_y"/>
                                          </p:val>
                                        </p:tav>
                                      </p:tavLst>
                                    </p:anim>
                                  </p:childTnLst>
                                </p:cTn>
                              </p:par>
                              <p:par>
                                <p:cTn id="77" presetID="2" presetClass="entr" presetSubtype="1" fill="hold" nodeType="withEffect">
                                  <p:stCondLst>
                                    <p:cond delay="0"/>
                                  </p:stCondLst>
                                  <p:childTnLst>
                                    <p:set>
                                      <p:cBhvr>
                                        <p:cTn id="78" dur="1" fill="hold">
                                          <p:stCondLst>
                                            <p:cond delay="0"/>
                                          </p:stCondLst>
                                        </p:cTn>
                                        <p:tgtEl>
                                          <p:spTgt spid="3076"/>
                                        </p:tgtEl>
                                        <p:attrNameLst>
                                          <p:attrName>style.visibility</p:attrName>
                                        </p:attrNameLst>
                                      </p:cBhvr>
                                      <p:to>
                                        <p:strVal val="visible"/>
                                      </p:to>
                                    </p:set>
                                    <p:anim calcmode="lin" valueType="num">
                                      <p:cBhvr additive="base">
                                        <p:cTn id="79" dur="500" fill="hold"/>
                                        <p:tgtEl>
                                          <p:spTgt spid="3076"/>
                                        </p:tgtEl>
                                        <p:attrNameLst>
                                          <p:attrName>ppt_x</p:attrName>
                                        </p:attrNameLst>
                                      </p:cBhvr>
                                      <p:tavLst>
                                        <p:tav tm="0">
                                          <p:val>
                                            <p:strVal val="#ppt_x"/>
                                          </p:val>
                                        </p:tav>
                                        <p:tav tm="100000">
                                          <p:val>
                                            <p:strVal val="#ppt_x"/>
                                          </p:val>
                                        </p:tav>
                                      </p:tavLst>
                                    </p:anim>
                                    <p:anim calcmode="lin" valueType="num">
                                      <p:cBhvr additive="base">
                                        <p:cTn id="80" dur="500" fill="hold"/>
                                        <p:tgtEl>
                                          <p:spTgt spid="3076"/>
                                        </p:tgtEl>
                                        <p:attrNameLst>
                                          <p:attrName>ppt_y</p:attrName>
                                        </p:attrNameLst>
                                      </p:cBhvr>
                                      <p:tavLst>
                                        <p:tav tm="0">
                                          <p:val>
                                            <p:strVal val="0-#ppt_h/2"/>
                                          </p:val>
                                        </p:tav>
                                        <p:tav tm="100000">
                                          <p:val>
                                            <p:strVal val="#ppt_y"/>
                                          </p:val>
                                        </p:tav>
                                      </p:tavLst>
                                    </p:anim>
                                  </p:childTnLst>
                                </p:cTn>
                              </p:par>
                              <p:par>
                                <p:cTn id="81" presetID="2" presetClass="entr" presetSubtype="1" fill="hold" nodeType="withEffect">
                                  <p:stCondLst>
                                    <p:cond delay="0"/>
                                  </p:stCondLst>
                                  <p:childTnLst>
                                    <p:set>
                                      <p:cBhvr>
                                        <p:cTn id="82" dur="1" fill="hold">
                                          <p:stCondLst>
                                            <p:cond delay="0"/>
                                          </p:stCondLst>
                                        </p:cTn>
                                        <p:tgtEl>
                                          <p:spTgt spid="3077"/>
                                        </p:tgtEl>
                                        <p:attrNameLst>
                                          <p:attrName>style.visibility</p:attrName>
                                        </p:attrNameLst>
                                      </p:cBhvr>
                                      <p:to>
                                        <p:strVal val="visible"/>
                                      </p:to>
                                    </p:set>
                                    <p:anim calcmode="lin" valueType="num">
                                      <p:cBhvr additive="base">
                                        <p:cTn id="83" dur="500" fill="hold"/>
                                        <p:tgtEl>
                                          <p:spTgt spid="3077"/>
                                        </p:tgtEl>
                                        <p:attrNameLst>
                                          <p:attrName>ppt_x</p:attrName>
                                        </p:attrNameLst>
                                      </p:cBhvr>
                                      <p:tavLst>
                                        <p:tav tm="0">
                                          <p:val>
                                            <p:strVal val="#ppt_x"/>
                                          </p:val>
                                        </p:tav>
                                        <p:tav tm="100000">
                                          <p:val>
                                            <p:strVal val="#ppt_x"/>
                                          </p:val>
                                        </p:tav>
                                      </p:tavLst>
                                    </p:anim>
                                    <p:anim calcmode="lin" valueType="num">
                                      <p:cBhvr additive="base">
                                        <p:cTn id="84" dur="500" fill="hold"/>
                                        <p:tgtEl>
                                          <p:spTgt spid="3077"/>
                                        </p:tgtEl>
                                        <p:attrNameLst>
                                          <p:attrName>ppt_y</p:attrName>
                                        </p:attrNameLst>
                                      </p:cBhvr>
                                      <p:tavLst>
                                        <p:tav tm="0">
                                          <p:val>
                                            <p:strVal val="0-#ppt_h/2"/>
                                          </p:val>
                                        </p:tav>
                                        <p:tav tm="100000">
                                          <p:val>
                                            <p:strVal val="#ppt_y"/>
                                          </p:val>
                                        </p:tav>
                                      </p:tavLst>
                                    </p:anim>
                                  </p:childTnLst>
                                </p:cTn>
                              </p:par>
                              <p:par>
                                <p:cTn id="85" presetID="2" presetClass="entr" presetSubtype="1" fill="hold" nodeType="withEffect">
                                  <p:stCondLst>
                                    <p:cond delay="0"/>
                                  </p:stCondLst>
                                  <p:childTnLst>
                                    <p:set>
                                      <p:cBhvr>
                                        <p:cTn id="86" dur="1" fill="hold">
                                          <p:stCondLst>
                                            <p:cond delay="0"/>
                                          </p:stCondLst>
                                        </p:cTn>
                                        <p:tgtEl>
                                          <p:spTgt spid="3078"/>
                                        </p:tgtEl>
                                        <p:attrNameLst>
                                          <p:attrName>style.visibility</p:attrName>
                                        </p:attrNameLst>
                                      </p:cBhvr>
                                      <p:to>
                                        <p:strVal val="visible"/>
                                      </p:to>
                                    </p:set>
                                    <p:anim calcmode="lin" valueType="num">
                                      <p:cBhvr additive="base">
                                        <p:cTn id="87" dur="500" fill="hold"/>
                                        <p:tgtEl>
                                          <p:spTgt spid="3078"/>
                                        </p:tgtEl>
                                        <p:attrNameLst>
                                          <p:attrName>ppt_x</p:attrName>
                                        </p:attrNameLst>
                                      </p:cBhvr>
                                      <p:tavLst>
                                        <p:tav tm="0">
                                          <p:val>
                                            <p:strVal val="#ppt_x"/>
                                          </p:val>
                                        </p:tav>
                                        <p:tav tm="100000">
                                          <p:val>
                                            <p:strVal val="#ppt_x"/>
                                          </p:val>
                                        </p:tav>
                                      </p:tavLst>
                                    </p:anim>
                                    <p:anim calcmode="lin" valueType="num">
                                      <p:cBhvr additive="base">
                                        <p:cTn id="88" dur="500" fill="hold"/>
                                        <p:tgtEl>
                                          <p:spTgt spid="3078"/>
                                        </p:tgtEl>
                                        <p:attrNameLst>
                                          <p:attrName>ppt_y</p:attrName>
                                        </p:attrNameLst>
                                      </p:cBhvr>
                                      <p:tavLst>
                                        <p:tav tm="0">
                                          <p:val>
                                            <p:strVal val="0-#ppt_h/2"/>
                                          </p:val>
                                        </p:tav>
                                        <p:tav tm="100000">
                                          <p:val>
                                            <p:strVal val="#ppt_y"/>
                                          </p:val>
                                        </p:tav>
                                      </p:tavLst>
                                    </p:anim>
                                  </p:childTnLst>
                                </p:cTn>
                              </p:par>
                              <p:par>
                                <p:cTn id="89" presetID="2" presetClass="entr" presetSubtype="1" fill="hold" nodeType="withEffect">
                                  <p:stCondLst>
                                    <p:cond delay="0"/>
                                  </p:stCondLst>
                                  <p:childTnLst>
                                    <p:set>
                                      <p:cBhvr>
                                        <p:cTn id="90" dur="1" fill="hold">
                                          <p:stCondLst>
                                            <p:cond delay="0"/>
                                          </p:stCondLst>
                                        </p:cTn>
                                        <p:tgtEl>
                                          <p:spTgt spid="3079"/>
                                        </p:tgtEl>
                                        <p:attrNameLst>
                                          <p:attrName>style.visibility</p:attrName>
                                        </p:attrNameLst>
                                      </p:cBhvr>
                                      <p:to>
                                        <p:strVal val="visible"/>
                                      </p:to>
                                    </p:set>
                                    <p:anim calcmode="lin" valueType="num">
                                      <p:cBhvr additive="base">
                                        <p:cTn id="91" dur="500" fill="hold"/>
                                        <p:tgtEl>
                                          <p:spTgt spid="3079"/>
                                        </p:tgtEl>
                                        <p:attrNameLst>
                                          <p:attrName>ppt_x</p:attrName>
                                        </p:attrNameLst>
                                      </p:cBhvr>
                                      <p:tavLst>
                                        <p:tav tm="0">
                                          <p:val>
                                            <p:strVal val="#ppt_x"/>
                                          </p:val>
                                        </p:tav>
                                        <p:tav tm="100000">
                                          <p:val>
                                            <p:strVal val="#ppt_x"/>
                                          </p:val>
                                        </p:tav>
                                      </p:tavLst>
                                    </p:anim>
                                    <p:anim calcmode="lin" valueType="num">
                                      <p:cBhvr additive="base">
                                        <p:cTn id="92" dur="500" fill="hold"/>
                                        <p:tgtEl>
                                          <p:spTgt spid="3079"/>
                                        </p:tgtEl>
                                        <p:attrNameLst>
                                          <p:attrName>ppt_y</p:attrName>
                                        </p:attrNameLst>
                                      </p:cBhvr>
                                      <p:tavLst>
                                        <p:tav tm="0">
                                          <p:val>
                                            <p:strVal val="0-#ppt_h/2"/>
                                          </p:val>
                                        </p:tav>
                                        <p:tav tm="100000">
                                          <p:val>
                                            <p:strVal val="#ppt_y"/>
                                          </p:val>
                                        </p:tav>
                                      </p:tavLst>
                                    </p:anim>
                                  </p:childTnLst>
                                </p:cTn>
                              </p:par>
                              <p:par>
                                <p:cTn id="93" presetID="2" presetClass="entr" presetSubtype="1" fill="hold" nodeType="withEffect">
                                  <p:stCondLst>
                                    <p:cond delay="0"/>
                                  </p:stCondLst>
                                  <p:childTnLst>
                                    <p:set>
                                      <p:cBhvr>
                                        <p:cTn id="94" dur="1" fill="hold">
                                          <p:stCondLst>
                                            <p:cond delay="0"/>
                                          </p:stCondLst>
                                        </p:cTn>
                                        <p:tgtEl>
                                          <p:spTgt spid="3080"/>
                                        </p:tgtEl>
                                        <p:attrNameLst>
                                          <p:attrName>style.visibility</p:attrName>
                                        </p:attrNameLst>
                                      </p:cBhvr>
                                      <p:to>
                                        <p:strVal val="visible"/>
                                      </p:to>
                                    </p:set>
                                    <p:anim calcmode="lin" valueType="num">
                                      <p:cBhvr additive="base">
                                        <p:cTn id="95" dur="500" fill="hold"/>
                                        <p:tgtEl>
                                          <p:spTgt spid="3080"/>
                                        </p:tgtEl>
                                        <p:attrNameLst>
                                          <p:attrName>ppt_x</p:attrName>
                                        </p:attrNameLst>
                                      </p:cBhvr>
                                      <p:tavLst>
                                        <p:tav tm="0">
                                          <p:val>
                                            <p:strVal val="#ppt_x"/>
                                          </p:val>
                                        </p:tav>
                                        <p:tav tm="100000">
                                          <p:val>
                                            <p:strVal val="#ppt_x"/>
                                          </p:val>
                                        </p:tav>
                                      </p:tavLst>
                                    </p:anim>
                                    <p:anim calcmode="lin" valueType="num">
                                      <p:cBhvr additive="base">
                                        <p:cTn id="96" dur="500" fill="hold"/>
                                        <p:tgtEl>
                                          <p:spTgt spid="3080"/>
                                        </p:tgtEl>
                                        <p:attrNameLst>
                                          <p:attrName>ppt_y</p:attrName>
                                        </p:attrNameLst>
                                      </p:cBhvr>
                                      <p:tavLst>
                                        <p:tav tm="0">
                                          <p:val>
                                            <p:strVal val="0-#ppt_h/2"/>
                                          </p:val>
                                        </p:tav>
                                        <p:tav tm="100000">
                                          <p:val>
                                            <p:strVal val="#ppt_y"/>
                                          </p:val>
                                        </p:tav>
                                      </p:tavLst>
                                    </p:anim>
                                  </p:childTnLst>
                                </p:cTn>
                              </p:par>
                              <p:par>
                                <p:cTn id="97" presetID="2" presetClass="entr" presetSubtype="1" fill="hold" nodeType="withEffect">
                                  <p:stCondLst>
                                    <p:cond delay="0"/>
                                  </p:stCondLst>
                                  <p:childTnLst>
                                    <p:set>
                                      <p:cBhvr>
                                        <p:cTn id="98" dur="1" fill="hold">
                                          <p:stCondLst>
                                            <p:cond delay="0"/>
                                          </p:stCondLst>
                                        </p:cTn>
                                        <p:tgtEl>
                                          <p:spTgt spid="3081"/>
                                        </p:tgtEl>
                                        <p:attrNameLst>
                                          <p:attrName>style.visibility</p:attrName>
                                        </p:attrNameLst>
                                      </p:cBhvr>
                                      <p:to>
                                        <p:strVal val="visible"/>
                                      </p:to>
                                    </p:set>
                                    <p:anim calcmode="lin" valueType="num">
                                      <p:cBhvr additive="base">
                                        <p:cTn id="99" dur="500" fill="hold"/>
                                        <p:tgtEl>
                                          <p:spTgt spid="3081"/>
                                        </p:tgtEl>
                                        <p:attrNameLst>
                                          <p:attrName>ppt_x</p:attrName>
                                        </p:attrNameLst>
                                      </p:cBhvr>
                                      <p:tavLst>
                                        <p:tav tm="0">
                                          <p:val>
                                            <p:strVal val="#ppt_x"/>
                                          </p:val>
                                        </p:tav>
                                        <p:tav tm="100000">
                                          <p:val>
                                            <p:strVal val="#ppt_x"/>
                                          </p:val>
                                        </p:tav>
                                      </p:tavLst>
                                    </p:anim>
                                    <p:anim calcmode="lin" valueType="num">
                                      <p:cBhvr additive="base">
                                        <p:cTn id="100" dur="500" fill="hold"/>
                                        <p:tgtEl>
                                          <p:spTgt spid="3081"/>
                                        </p:tgtEl>
                                        <p:attrNameLst>
                                          <p:attrName>ppt_y</p:attrName>
                                        </p:attrNameLst>
                                      </p:cBhvr>
                                      <p:tavLst>
                                        <p:tav tm="0">
                                          <p:val>
                                            <p:strVal val="0-#ppt_h/2"/>
                                          </p:val>
                                        </p:tav>
                                        <p:tav tm="100000">
                                          <p:val>
                                            <p:strVal val="#ppt_y"/>
                                          </p:val>
                                        </p:tav>
                                      </p:tavLst>
                                    </p:anim>
                                  </p:childTnLst>
                                </p:cTn>
                              </p:par>
                              <p:par>
                                <p:cTn id="101" presetID="2" presetClass="entr" presetSubtype="1" fill="hold" nodeType="withEffect">
                                  <p:stCondLst>
                                    <p:cond delay="0"/>
                                  </p:stCondLst>
                                  <p:childTnLst>
                                    <p:set>
                                      <p:cBhvr>
                                        <p:cTn id="102" dur="1" fill="hold">
                                          <p:stCondLst>
                                            <p:cond delay="0"/>
                                          </p:stCondLst>
                                        </p:cTn>
                                        <p:tgtEl>
                                          <p:spTgt spid="3082"/>
                                        </p:tgtEl>
                                        <p:attrNameLst>
                                          <p:attrName>style.visibility</p:attrName>
                                        </p:attrNameLst>
                                      </p:cBhvr>
                                      <p:to>
                                        <p:strVal val="visible"/>
                                      </p:to>
                                    </p:set>
                                    <p:anim calcmode="lin" valueType="num">
                                      <p:cBhvr additive="base">
                                        <p:cTn id="103" dur="500" fill="hold"/>
                                        <p:tgtEl>
                                          <p:spTgt spid="3082"/>
                                        </p:tgtEl>
                                        <p:attrNameLst>
                                          <p:attrName>ppt_x</p:attrName>
                                        </p:attrNameLst>
                                      </p:cBhvr>
                                      <p:tavLst>
                                        <p:tav tm="0">
                                          <p:val>
                                            <p:strVal val="#ppt_x"/>
                                          </p:val>
                                        </p:tav>
                                        <p:tav tm="100000">
                                          <p:val>
                                            <p:strVal val="#ppt_x"/>
                                          </p:val>
                                        </p:tav>
                                      </p:tavLst>
                                    </p:anim>
                                    <p:anim calcmode="lin" valueType="num">
                                      <p:cBhvr additive="base">
                                        <p:cTn id="104" dur="500" fill="hold"/>
                                        <p:tgtEl>
                                          <p:spTgt spid="3082"/>
                                        </p:tgtEl>
                                        <p:attrNameLst>
                                          <p:attrName>ppt_y</p:attrName>
                                        </p:attrNameLst>
                                      </p:cBhvr>
                                      <p:tavLst>
                                        <p:tav tm="0">
                                          <p:val>
                                            <p:strVal val="0-#ppt_h/2"/>
                                          </p:val>
                                        </p:tav>
                                        <p:tav tm="100000">
                                          <p:val>
                                            <p:strVal val="#ppt_y"/>
                                          </p:val>
                                        </p:tav>
                                      </p:tavLst>
                                    </p:anim>
                                  </p:childTnLst>
                                </p:cTn>
                              </p:par>
                              <p:par>
                                <p:cTn id="105" presetID="2" presetClass="entr" presetSubtype="1" fill="hold" nodeType="withEffect">
                                  <p:stCondLst>
                                    <p:cond delay="0"/>
                                  </p:stCondLst>
                                  <p:childTnLst>
                                    <p:set>
                                      <p:cBhvr>
                                        <p:cTn id="106" dur="1" fill="hold">
                                          <p:stCondLst>
                                            <p:cond delay="0"/>
                                          </p:stCondLst>
                                        </p:cTn>
                                        <p:tgtEl>
                                          <p:spTgt spid="3083"/>
                                        </p:tgtEl>
                                        <p:attrNameLst>
                                          <p:attrName>style.visibility</p:attrName>
                                        </p:attrNameLst>
                                      </p:cBhvr>
                                      <p:to>
                                        <p:strVal val="visible"/>
                                      </p:to>
                                    </p:set>
                                    <p:anim calcmode="lin" valueType="num">
                                      <p:cBhvr additive="base">
                                        <p:cTn id="107" dur="500" fill="hold"/>
                                        <p:tgtEl>
                                          <p:spTgt spid="3083"/>
                                        </p:tgtEl>
                                        <p:attrNameLst>
                                          <p:attrName>ppt_x</p:attrName>
                                        </p:attrNameLst>
                                      </p:cBhvr>
                                      <p:tavLst>
                                        <p:tav tm="0">
                                          <p:val>
                                            <p:strVal val="#ppt_x"/>
                                          </p:val>
                                        </p:tav>
                                        <p:tav tm="100000">
                                          <p:val>
                                            <p:strVal val="#ppt_x"/>
                                          </p:val>
                                        </p:tav>
                                      </p:tavLst>
                                    </p:anim>
                                    <p:anim calcmode="lin" valueType="num">
                                      <p:cBhvr additive="base">
                                        <p:cTn id="108" dur="500" fill="hold"/>
                                        <p:tgtEl>
                                          <p:spTgt spid="3083"/>
                                        </p:tgtEl>
                                        <p:attrNameLst>
                                          <p:attrName>ppt_y</p:attrName>
                                        </p:attrNameLst>
                                      </p:cBhvr>
                                      <p:tavLst>
                                        <p:tav tm="0">
                                          <p:val>
                                            <p:strVal val="0-#ppt_h/2"/>
                                          </p:val>
                                        </p:tav>
                                        <p:tav tm="100000">
                                          <p:val>
                                            <p:strVal val="#ppt_y"/>
                                          </p:val>
                                        </p:tav>
                                      </p:tavLst>
                                    </p:anim>
                                  </p:childTnLst>
                                </p:cTn>
                              </p:par>
                              <p:par>
                                <p:cTn id="109" presetID="2" presetClass="entr" presetSubtype="1" fill="hold" nodeType="withEffect">
                                  <p:stCondLst>
                                    <p:cond delay="0"/>
                                  </p:stCondLst>
                                  <p:childTnLst>
                                    <p:set>
                                      <p:cBhvr>
                                        <p:cTn id="110" dur="1" fill="hold">
                                          <p:stCondLst>
                                            <p:cond delay="0"/>
                                          </p:stCondLst>
                                        </p:cTn>
                                        <p:tgtEl>
                                          <p:spTgt spid="3084"/>
                                        </p:tgtEl>
                                        <p:attrNameLst>
                                          <p:attrName>style.visibility</p:attrName>
                                        </p:attrNameLst>
                                      </p:cBhvr>
                                      <p:to>
                                        <p:strVal val="visible"/>
                                      </p:to>
                                    </p:set>
                                    <p:anim calcmode="lin" valueType="num">
                                      <p:cBhvr additive="base">
                                        <p:cTn id="111" dur="500" fill="hold"/>
                                        <p:tgtEl>
                                          <p:spTgt spid="3084"/>
                                        </p:tgtEl>
                                        <p:attrNameLst>
                                          <p:attrName>ppt_x</p:attrName>
                                        </p:attrNameLst>
                                      </p:cBhvr>
                                      <p:tavLst>
                                        <p:tav tm="0">
                                          <p:val>
                                            <p:strVal val="#ppt_x"/>
                                          </p:val>
                                        </p:tav>
                                        <p:tav tm="100000">
                                          <p:val>
                                            <p:strVal val="#ppt_x"/>
                                          </p:val>
                                        </p:tav>
                                      </p:tavLst>
                                    </p:anim>
                                    <p:anim calcmode="lin" valueType="num">
                                      <p:cBhvr additive="base">
                                        <p:cTn id="112" dur="500" fill="hold"/>
                                        <p:tgtEl>
                                          <p:spTgt spid="3084"/>
                                        </p:tgtEl>
                                        <p:attrNameLst>
                                          <p:attrName>ppt_y</p:attrName>
                                        </p:attrNameLst>
                                      </p:cBhvr>
                                      <p:tavLst>
                                        <p:tav tm="0">
                                          <p:val>
                                            <p:strVal val="0-#ppt_h/2"/>
                                          </p:val>
                                        </p:tav>
                                        <p:tav tm="100000">
                                          <p:val>
                                            <p:strVal val="#ppt_y"/>
                                          </p:val>
                                        </p:tav>
                                      </p:tavLst>
                                    </p:anim>
                                  </p:childTnLst>
                                </p:cTn>
                              </p:par>
                              <p:par>
                                <p:cTn id="113" presetID="2" presetClass="entr" presetSubtype="1" fill="hold" nodeType="withEffect">
                                  <p:stCondLst>
                                    <p:cond delay="0"/>
                                  </p:stCondLst>
                                  <p:childTnLst>
                                    <p:set>
                                      <p:cBhvr>
                                        <p:cTn id="114" dur="1" fill="hold">
                                          <p:stCondLst>
                                            <p:cond delay="0"/>
                                          </p:stCondLst>
                                        </p:cTn>
                                        <p:tgtEl>
                                          <p:spTgt spid="3085"/>
                                        </p:tgtEl>
                                        <p:attrNameLst>
                                          <p:attrName>style.visibility</p:attrName>
                                        </p:attrNameLst>
                                      </p:cBhvr>
                                      <p:to>
                                        <p:strVal val="visible"/>
                                      </p:to>
                                    </p:set>
                                    <p:anim calcmode="lin" valueType="num">
                                      <p:cBhvr additive="base">
                                        <p:cTn id="115" dur="500" fill="hold"/>
                                        <p:tgtEl>
                                          <p:spTgt spid="3085"/>
                                        </p:tgtEl>
                                        <p:attrNameLst>
                                          <p:attrName>ppt_x</p:attrName>
                                        </p:attrNameLst>
                                      </p:cBhvr>
                                      <p:tavLst>
                                        <p:tav tm="0">
                                          <p:val>
                                            <p:strVal val="#ppt_x"/>
                                          </p:val>
                                        </p:tav>
                                        <p:tav tm="100000">
                                          <p:val>
                                            <p:strVal val="#ppt_x"/>
                                          </p:val>
                                        </p:tav>
                                      </p:tavLst>
                                    </p:anim>
                                    <p:anim calcmode="lin" valueType="num">
                                      <p:cBhvr additive="base">
                                        <p:cTn id="116" dur="500" fill="hold"/>
                                        <p:tgtEl>
                                          <p:spTgt spid="3085"/>
                                        </p:tgtEl>
                                        <p:attrNameLst>
                                          <p:attrName>ppt_y</p:attrName>
                                        </p:attrNameLst>
                                      </p:cBhvr>
                                      <p:tavLst>
                                        <p:tav tm="0">
                                          <p:val>
                                            <p:strVal val="0-#ppt_h/2"/>
                                          </p:val>
                                        </p:tav>
                                        <p:tav tm="100000">
                                          <p:val>
                                            <p:strVal val="#ppt_y"/>
                                          </p:val>
                                        </p:tav>
                                      </p:tavLst>
                                    </p:anim>
                                  </p:childTnLst>
                                </p:cTn>
                              </p:par>
                              <p:par>
                                <p:cTn id="117" presetID="2" presetClass="entr" presetSubtype="1" fill="hold" nodeType="withEffect">
                                  <p:stCondLst>
                                    <p:cond delay="0"/>
                                  </p:stCondLst>
                                  <p:childTnLst>
                                    <p:set>
                                      <p:cBhvr>
                                        <p:cTn id="118" dur="1" fill="hold">
                                          <p:stCondLst>
                                            <p:cond delay="0"/>
                                          </p:stCondLst>
                                        </p:cTn>
                                        <p:tgtEl>
                                          <p:spTgt spid="3086"/>
                                        </p:tgtEl>
                                        <p:attrNameLst>
                                          <p:attrName>style.visibility</p:attrName>
                                        </p:attrNameLst>
                                      </p:cBhvr>
                                      <p:to>
                                        <p:strVal val="visible"/>
                                      </p:to>
                                    </p:set>
                                    <p:anim calcmode="lin" valueType="num">
                                      <p:cBhvr additive="base">
                                        <p:cTn id="119" dur="500" fill="hold"/>
                                        <p:tgtEl>
                                          <p:spTgt spid="3086"/>
                                        </p:tgtEl>
                                        <p:attrNameLst>
                                          <p:attrName>ppt_x</p:attrName>
                                        </p:attrNameLst>
                                      </p:cBhvr>
                                      <p:tavLst>
                                        <p:tav tm="0">
                                          <p:val>
                                            <p:strVal val="#ppt_x"/>
                                          </p:val>
                                        </p:tav>
                                        <p:tav tm="100000">
                                          <p:val>
                                            <p:strVal val="#ppt_x"/>
                                          </p:val>
                                        </p:tav>
                                      </p:tavLst>
                                    </p:anim>
                                    <p:anim calcmode="lin" valueType="num">
                                      <p:cBhvr additive="base">
                                        <p:cTn id="120" dur="500" fill="hold"/>
                                        <p:tgtEl>
                                          <p:spTgt spid="3086"/>
                                        </p:tgtEl>
                                        <p:attrNameLst>
                                          <p:attrName>ppt_y</p:attrName>
                                        </p:attrNameLst>
                                      </p:cBhvr>
                                      <p:tavLst>
                                        <p:tav tm="0">
                                          <p:val>
                                            <p:strVal val="0-#ppt_h/2"/>
                                          </p:val>
                                        </p:tav>
                                        <p:tav tm="100000">
                                          <p:val>
                                            <p:strVal val="#ppt_y"/>
                                          </p:val>
                                        </p:tav>
                                      </p:tavLst>
                                    </p:anim>
                                  </p:childTnLst>
                                </p:cTn>
                              </p:par>
                              <p:par>
                                <p:cTn id="121" presetID="2" presetClass="entr" presetSubtype="1" fill="hold" nodeType="withEffect">
                                  <p:stCondLst>
                                    <p:cond delay="0"/>
                                  </p:stCondLst>
                                  <p:childTnLst>
                                    <p:set>
                                      <p:cBhvr>
                                        <p:cTn id="122" dur="1" fill="hold">
                                          <p:stCondLst>
                                            <p:cond delay="0"/>
                                          </p:stCondLst>
                                        </p:cTn>
                                        <p:tgtEl>
                                          <p:spTgt spid="3087"/>
                                        </p:tgtEl>
                                        <p:attrNameLst>
                                          <p:attrName>style.visibility</p:attrName>
                                        </p:attrNameLst>
                                      </p:cBhvr>
                                      <p:to>
                                        <p:strVal val="visible"/>
                                      </p:to>
                                    </p:set>
                                    <p:anim calcmode="lin" valueType="num">
                                      <p:cBhvr additive="base">
                                        <p:cTn id="123" dur="500" fill="hold"/>
                                        <p:tgtEl>
                                          <p:spTgt spid="3087"/>
                                        </p:tgtEl>
                                        <p:attrNameLst>
                                          <p:attrName>ppt_x</p:attrName>
                                        </p:attrNameLst>
                                      </p:cBhvr>
                                      <p:tavLst>
                                        <p:tav tm="0">
                                          <p:val>
                                            <p:strVal val="#ppt_x"/>
                                          </p:val>
                                        </p:tav>
                                        <p:tav tm="100000">
                                          <p:val>
                                            <p:strVal val="#ppt_x"/>
                                          </p:val>
                                        </p:tav>
                                      </p:tavLst>
                                    </p:anim>
                                    <p:anim calcmode="lin" valueType="num">
                                      <p:cBhvr additive="base">
                                        <p:cTn id="124" dur="500" fill="hold"/>
                                        <p:tgtEl>
                                          <p:spTgt spid="3087"/>
                                        </p:tgtEl>
                                        <p:attrNameLst>
                                          <p:attrName>ppt_y</p:attrName>
                                        </p:attrNameLst>
                                      </p:cBhvr>
                                      <p:tavLst>
                                        <p:tav tm="0">
                                          <p:val>
                                            <p:strVal val="0-#ppt_h/2"/>
                                          </p:val>
                                        </p:tav>
                                        <p:tav tm="100000">
                                          <p:val>
                                            <p:strVal val="#ppt_y"/>
                                          </p:val>
                                        </p:tav>
                                      </p:tavLst>
                                    </p:anim>
                                  </p:childTnLst>
                                </p:cTn>
                              </p:par>
                              <p:par>
                                <p:cTn id="125" presetID="2" presetClass="entr" presetSubtype="1" fill="hold" nodeType="withEffect">
                                  <p:stCondLst>
                                    <p:cond delay="0"/>
                                  </p:stCondLst>
                                  <p:childTnLst>
                                    <p:set>
                                      <p:cBhvr>
                                        <p:cTn id="126" dur="1" fill="hold">
                                          <p:stCondLst>
                                            <p:cond delay="0"/>
                                          </p:stCondLst>
                                        </p:cTn>
                                        <p:tgtEl>
                                          <p:spTgt spid="3088"/>
                                        </p:tgtEl>
                                        <p:attrNameLst>
                                          <p:attrName>style.visibility</p:attrName>
                                        </p:attrNameLst>
                                      </p:cBhvr>
                                      <p:to>
                                        <p:strVal val="visible"/>
                                      </p:to>
                                    </p:set>
                                    <p:anim calcmode="lin" valueType="num">
                                      <p:cBhvr additive="base">
                                        <p:cTn id="127" dur="500" fill="hold"/>
                                        <p:tgtEl>
                                          <p:spTgt spid="3088"/>
                                        </p:tgtEl>
                                        <p:attrNameLst>
                                          <p:attrName>ppt_x</p:attrName>
                                        </p:attrNameLst>
                                      </p:cBhvr>
                                      <p:tavLst>
                                        <p:tav tm="0">
                                          <p:val>
                                            <p:strVal val="#ppt_x"/>
                                          </p:val>
                                        </p:tav>
                                        <p:tav tm="100000">
                                          <p:val>
                                            <p:strVal val="#ppt_x"/>
                                          </p:val>
                                        </p:tav>
                                      </p:tavLst>
                                    </p:anim>
                                    <p:anim calcmode="lin" valueType="num">
                                      <p:cBhvr additive="base">
                                        <p:cTn id="128" dur="500" fill="hold"/>
                                        <p:tgtEl>
                                          <p:spTgt spid="3088"/>
                                        </p:tgtEl>
                                        <p:attrNameLst>
                                          <p:attrName>ppt_y</p:attrName>
                                        </p:attrNameLst>
                                      </p:cBhvr>
                                      <p:tavLst>
                                        <p:tav tm="0">
                                          <p:val>
                                            <p:strVal val="0-#ppt_h/2"/>
                                          </p:val>
                                        </p:tav>
                                        <p:tav tm="100000">
                                          <p:val>
                                            <p:strVal val="#ppt_y"/>
                                          </p:val>
                                        </p:tav>
                                      </p:tavLst>
                                    </p:anim>
                                  </p:childTnLst>
                                </p:cTn>
                              </p:par>
                              <p:par>
                                <p:cTn id="129" presetID="2" presetClass="entr" presetSubtype="1" fill="hold" nodeType="withEffect">
                                  <p:stCondLst>
                                    <p:cond delay="0"/>
                                  </p:stCondLst>
                                  <p:childTnLst>
                                    <p:set>
                                      <p:cBhvr>
                                        <p:cTn id="130" dur="1" fill="hold">
                                          <p:stCondLst>
                                            <p:cond delay="0"/>
                                          </p:stCondLst>
                                        </p:cTn>
                                        <p:tgtEl>
                                          <p:spTgt spid="3089"/>
                                        </p:tgtEl>
                                        <p:attrNameLst>
                                          <p:attrName>style.visibility</p:attrName>
                                        </p:attrNameLst>
                                      </p:cBhvr>
                                      <p:to>
                                        <p:strVal val="visible"/>
                                      </p:to>
                                    </p:set>
                                    <p:anim calcmode="lin" valueType="num">
                                      <p:cBhvr additive="base">
                                        <p:cTn id="131" dur="500" fill="hold"/>
                                        <p:tgtEl>
                                          <p:spTgt spid="3089"/>
                                        </p:tgtEl>
                                        <p:attrNameLst>
                                          <p:attrName>ppt_x</p:attrName>
                                        </p:attrNameLst>
                                      </p:cBhvr>
                                      <p:tavLst>
                                        <p:tav tm="0">
                                          <p:val>
                                            <p:strVal val="#ppt_x"/>
                                          </p:val>
                                        </p:tav>
                                        <p:tav tm="100000">
                                          <p:val>
                                            <p:strVal val="#ppt_x"/>
                                          </p:val>
                                        </p:tav>
                                      </p:tavLst>
                                    </p:anim>
                                    <p:anim calcmode="lin" valueType="num">
                                      <p:cBhvr additive="base">
                                        <p:cTn id="132" dur="500" fill="hold"/>
                                        <p:tgtEl>
                                          <p:spTgt spid="30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7FE1DF-D51A-EC4C-1409-4108DE8A4B7D}"/>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3C40B56C-5948-2A08-C396-5D98FB76BA0F}"/>
              </a:ext>
            </a:extLst>
          </p:cNvPr>
          <p:cNvSpPr>
            <a:spLocks noGrp="1"/>
          </p:cNvSpPr>
          <p:nvPr>
            <p:ph type="title"/>
          </p:nvPr>
        </p:nvSpPr>
        <p:spPr/>
        <p:txBody>
          <a:bodyPr>
            <a:normAutofit fontScale="90000"/>
          </a:bodyPr>
          <a:lstStyle/>
          <a:p>
            <a:r>
              <a:rPr lang="en-US" dirty="0"/>
              <a:t>Why is the division of labor more productive?</a:t>
            </a:r>
          </a:p>
        </p:txBody>
      </p:sp>
      <p:sp>
        <p:nvSpPr>
          <p:cNvPr id="7" name="Footer Placeholder 6">
            <a:extLst>
              <a:ext uri="{FF2B5EF4-FFF2-40B4-BE49-F238E27FC236}">
                <a16:creationId xmlns:a16="http://schemas.microsoft.com/office/drawing/2014/main" id="{75664A5C-FFB4-7221-EABC-4E7422B40797}"/>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8" name="Slide Number Placeholder 7">
            <a:extLst>
              <a:ext uri="{FF2B5EF4-FFF2-40B4-BE49-F238E27FC236}">
                <a16:creationId xmlns:a16="http://schemas.microsoft.com/office/drawing/2014/main" id="{113EA7D7-A733-D2FB-FC72-F4B9C3E67B55}"/>
              </a:ext>
            </a:extLst>
          </p:cNvPr>
          <p:cNvSpPr>
            <a:spLocks noGrp="1"/>
          </p:cNvSpPr>
          <p:nvPr>
            <p:ph type="sldNum" sz="quarter" idx="12"/>
          </p:nvPr>
        </p:nvSpPr>
        <p:spPr/>
        <p:txBody>
          <a:bodyPr/>
          <a:lstStyle/>
          <a:p>
            <a:fld id="{A65A5C87-DF58-40C8-B092-1DE63DB4547E}" type="slidenum">
              <a:rPr lang="en-US" smtClean="0"/>
              <a:t>16</a:t>
            </a:fld>
            <a:endParaRPr lang="en-US" dirty="0"/>
          </a:p>
        </p:txBody>
      </p:sp>
      <p:cxnSp>
        <p:nvCxnSpPr>
          <p:cNvPr id="12" name="Straight Arrow Connector 11">
            <a:extLst>
              <a:ext uri="{FF2B5EF4-FFF2-40B4-BE49-F238E27FC236}">
                <a16:creationId xmlns:a16="http://schemas.microsoft.com/office/drawing/2014/main" id="{8D20222F-B522-7423-D27C-CB7FC3543663}"/>
              </a:ext>
            </a:extLst>
          </p:cNvPr>
          <p:cNvCxnSpPr/>
          <p:nvPr/>
        </p:nvCxnSpPr>
        <p:spPr>
          <a:xfrm flipV="1">
            <a:off x="7682948" y="2554357"/>
            <a:ext cx="0" cy="26636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EF6A70B2-E193-5560-A65B-2AE6FF57CFA2}"/>
              </a:ext>
            </a:extLst>
          </p:cNvPr>
          <p:cNvCxnSpPr/>
          <p:nvPr/>
        </p:nvCxnSpPr>
        <p:spPr>
          <a:xfrm>
            <a:off x="7673983" y="5218043"/>
            <a:ext cx="321813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8" name="Straight Connector 17">
            <a:extLst>
              <a:ext uri="{FF2B5EF4-FFF2-40B4-BE49-F238E27FC236}">
                <a16:creationId xmlns:a16="http://schemas.microsoft.com/office/drawing/2014/main" id="{45BDC6F9-56A4-4784-11A3-CC47B16365FA}"/>
              </a:ext>
            </a:extLst>
          </p:cNvPr>
          <p:cNvCxnSpPr>
            <a:cxnSpLocks/>
          </p:cNvCxnSpPr>
          <p:nvPr/>
        </p:nvCxnSpPr>
        <p:spPr>
          <a:xfrm>
            <a:off x="7673983" y="4625788"/>
            <a:ext cx="2420276" cy="592254"/>
          </a:xfrm>
          <a:prstGeom prst="line">
            <a:avLst/>
          </a:prstGeom>
        </p:spPr>
        <p:style>
          <a:lnRef idx="3">
            <a:schemeClr val="accent1"/>
          </a:lnRef>
          <a:fillRef idx="0">
            <a:schemeClr val="accent1"/>
          </a:fillRef>
          <a:effectRef idx="2">
            <a:schemeClr val="accent1"/>
          </a:effectRef>
          <a:fontRef idx="minor">
            <a:schemeClr val="tx1"/>
          </a:fontRef>
        </p:style>
      </p:cxnSp>
      <p:sp>
        <p:nvSpPr>
          <p:cNvPr id="20" name="TextBox 19">
            <a:extLst>
              <a:ext uri="{FF2B5EF4-FFF2-40B4-BE49-F238E27FC236}">
                <a16:creationId xmlns:a16="http://schemas.microsoft.com/office/drawing/2014/main" id="{786544BE-0C7C-1CAA-92CB-0F680861C98D}"/>
              </a:ext>
            </a:extLst>
          </p:cNvPr>
          <p:cNvSpPr txBox="1"/>
          <p:nvPr/>
        </p:nvSpPr>
        <p:spPr>
          <a:xfrm>
            <a:off x="6403807" y="2293358"/>
            <a:ext cx="1191736" cy="369332"/>
          </a:xfrm>
          <a:prstGeom prst="rect">
            <a:avLst/>
          </a:prstGeom>
          <a:noFill/>
        </p:spPr>
        <p:txBody>
          <a:bodyPr wrap="none" rtlCol="0">
            <a:spAutoFit/>
          </a:bodyPr>
          <a:lstStyle/>
          <a:p>
            <a:r>
              <a:rPr lang="en-US" dirty="0"/>
              <a:t>Coconuts</a:t>
            </a:r>
          </a:p>
        </p:txBody>
      </p:sp>
      <p:sp>
        <p:nvSpPr>
          <p:cNvPr id="21" name="TextBox 20">
            <a:extLst>
              <a:ext uri="{FF2B5EF4-FFF2-40B4-BE49-F238E27FC236}">
                <a16:creationId xmlns:a16="http://schemas.microsoft.com/office/drawing/2014/main" id="{2787BC07-B911-C3FE-E21D-AAD813EC1F85}"/>
              </a:ext>
            </a:extLst>
          </p:cNvPr>
          <p:cNvSpPr txBox="1"/>
          <p:nvPr/>
        </p:nvSpPr>
        <p:spPr>
          <a:xfrm>
            <a:off x="10286823" y="5328800"/>
            <a:ext cx="605294" cy="369332"/>
          </a:xfrm>
          <a:prstGeom prst="rect">
            <a:avLst/>
          </a:prstGeom>
          <a:noFill/>
        </p:spPr>
        <p:txBody>
          <a:bodyPr wrap="none" rtlCol="0">
            <a:spAutoFit/>
          </a:bodyPr>
          <a:lstStyle/>
          <a:p>
            <a:r>
              <a:rPr lang="en-US" dirty="0"/>
              <a:t>Fish</a:t>
            </a:r>
          </a:p>
        </p:txBody>
      </p:sp>
      <p:sp>
        <p:nvSpPr>
          <p:cNvPr id="22" name="TextBox 21">
            <a:extLst>
              <a:ext uri="{FF2B5EF4-FFF2-40B4-BE49-F238E27FC236}">
                <a16:creationId xmlns:a16="http://schemas.microsoft.com/office/drawing/2014/main" id="{D1299A92-16F7-F3CF-8029-4D04F2D7529A}"/>
              </a:ext>
            </a:extLst>
          </p:cNvPr>
          <p:cNvSpPr txBox="1"/>
          <p:nvPr/>
        </p:nvSpPr>
        <p:spPr>
          <a:xfrm>
            <a:off x="7345701" y="4441122"/>
            <a:ext cx="319318" cy="369332"/>
          </a:xfrm>
          <a:prstGeom prst="rect">
            <a:avLst/>
          </a:prstGeom>
          <a:noFill/>
        </p:spPr>
        <p:txBody>
          <a:bodyPr wrap="none" rtlCol="0">
            <a:spAutoFit/>
          </a:bodyPr>
          <a:lstStyle/>
          <a:p>
            <a:r>
              <a:rPr lang="en-US" dirty="0"/>
              <a:t>4</a:t>
            </a:r>
          </a:p>
        </p:txBody>
      </p:sp>
      <p:sp>
        <p:nvSpPr>
          <p:cNvPr id="23" name="TextBox 22">
            <a:extLst>
              <a:ext uri="{FF2B5EF4-FFF2-40B4-BE49-F238E27FC236}">
                <a16:creationId xmlns:a16="http://schemas.microsoft.com/office/drawing/2014/main" id="{A6BB2F2E-BA8B-EA7C-8826-7E2B2D6DB15A}"/>
              </a:ext>
            </a:extLst>
          </p:cNvPr>
          <p:cNvSpPr txBox="1"/>
          <p:nvPr/>
        </p:nvSpPr>
        <p:spPr>
          <a:xfrm>
            <a:off x="9825512" y="5237210"/>
            <a:ext cx="453970" cy="369332"/>
          </a:xfrm>
          <a:prstGeom prst="rect">
            <a:avLst/>
          </a:prstGeom>
          <a:noFill/>
        </p:spPr>
        <p:txBody>
          <a:bodyPr wrap="none" rtlCol="0">
            <a:spAutoFit/>
          </a:bodyPr>
          <a:lstStyle/>
          <a:p>
            <a:r>
              <a:rPr lang="en-US" dirty="0"/>
              <a:t>16</a:t>
            </a:r>
          </a:p>
        </p:txBody>
      </p:sp>
      <p:cxnSp>
        <p:nvCxnSpPr>
          <p:cNvPr id="25" name="Straight Connector 24">
            <a:extLst>
              <a:ext uri="{FF2B5EF4-FFF2-40B4-BE49-F238E27FC236}">
                <a16:creationId xmlns:a16="http://schemas.microsoft.com/office/drawing/2014/main" id="{DA2C4BD0-CEFD-808A-1C99-AA45EB9ED309}"/>
              </a:ext>
            </a:extLst>
          </p:cNvPr>
          <p:cNvCxnSpPr>
            <a:cxnSpLocks/>
          </p:cNvCxnSpPr>
          <p:nvPr/>
        </p:nvCxnSpPr>
        <p:spPr>
          <a:xfrm>
            <a:off x="7691912" y="4891868"/>
            <a:ext cx="1012915"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Straight Connector 25">
            <a:extLst>
              <a:ext uri="{FF2B5EF4-FFF2-40B4-BE49-F238E27FC236}">
                <a16:creationId xmlns:a16="http://schemas.microsoft.com/office/drawing/2014/main" id="{45696C4D-0208-51B0-FB20-3C465432A462}"/>
              </a:ext>
            </a:extLst>
          </p:cNvPr>
          <p:cNvCxnSpPr>
            <a:cxnSpLocks/>
          </p:cNvCxnSpPr>
          <p:nvPr/>
        </p:nvCxnSpPr>
        <p:spPr>
          <a:xfrm>
            <a:off x="8704827" y="4921915"/>
            <a:ext cx="0" cy="296126"/>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9" name="TextBox 28">
            <a:extLst>
              <a:ext uri="{FF2B5EF4-FFF2-40B4-BE49-F238E27FC236}">
                <a16:creationId xmlns:a16="http://schemas.microsoft.com/office/drawing/2014/main" id="{8E2D410C-DB7C-4334-39A6-573651682CD8}"/>
              </a:ext>
            </a:extLst>
          </p:cNvPr>
          <p:cNvSpPr txBox="1"/>
          <p:nvPr/>
        </p:nvSpPr>
        <p:spPr>
          <a:xfrm>
            <a:off x="8557544" y="5196463"/>
            <a:ext cx="319318" cy="369332"/>
          </a:xfrm>
          <a:prstGeom prst="rect">
            <a:avLst/>
          </a:prstGeom>
          <a:noFill/>
        </p:spPr>
        <p:txBody>
          <a:bodyPr wrap="none" rtlCol="0">
            <a:spAutoFit/>
          </a:bodyPr>
          <a:lstStyle/>
          <a:p>
            <a:r>
              <a:rPr lang="en-US" dirty="0"/>
              <a:t>8</a:t>
            </a:r>
          </a:p>
        </p:txBody>
      </p:sp>
      <p:sp>
        <p:nvSpPr>
          <p:cNvPr id="30" name="TextBox 29">
            <a:extLst>
              <a:ext uri="{FF2B5EF4-FFF2-40B4-BE49-F238E27FC236}">
                <a16:creationId xmlns:a16="http://schemas.microsoft.com/office/drawing/2014/main" id="{9235F856-F672-3AAF-F8E4-8D1959891763}"/>
              </a:ext>
            </a:extLst>
          </p:cNvPr>
          <p:cNvSpPr txBox="1"/>
          <p:nvPr/>
        </p:nvSpPr>
        <p:spPr>
          <a:xfrm>
            <a:off x="7345701" y="4737249"/>
            <a:ext cx="319318" cy="369332"/>
          </a:xfrm>
          <a:prstGeom prst="rect">
            <a:avLst/>
          </a:prstGeom>
          <a:noFill/>
        </p:spPr>
        <p:txBody>
          <a:bodyPr wrap="none" rtlCol="0">
            <a:spAutoFit/>
          </a:bodyPr>
          <a:lstStyle/>
          <a:p>
            <a:r>
              <a:rPr lang="en-US" dirty="0"/>
              <a:t>2</a:t>
            </a:r>
          </a:p>
        </p:txBody>
      </p:sp>
      <p:sp>
        <p:nvSpPr>
          <p:cNvPr id="31" name="Oval 30">
            <a:extLst>
              <a:ext uri="{FF2B5EF4-FFF2-40B4-BE49-F238E27FC236}">
                <a16:creationId xmlns:a16="http://schemas.microsoft.com/office/drawing/2014/main" id="{27CFECE6-702E-0F0B-566C-0566C19B6A10}"/>
              </a:ext>
            </a:extLst>
          </p:cNvPr>
          <p:cNvSpPr/>
          <p:nvPr/>
        </p:nvSpPr>
        <p:spPr>
          <a:xfrm>
            <a:off x="8649604" y="4828821"/>
            <a:ext cx="110445" cy="110445"/>
          </a:xfrm>
          <a:prstGeom prst="ellipse">
            <a:avLst/>
          </a:prstGeom>
          <a:solidFill>
            <a:schemeClr val="bg1"/>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32" name="Straight Arrow Connector 31">
            <a:extLst>
              <a:ext uri="{FF2B5EF4-FFF2-40B4-BE49-F238E27FC236}">
                <a16:creationId xmlns:a16="http://schemas.microsoft.com/office/drawing/2014/main" id="{EF8B85A9-B65D-5E22-F2A0-F631453D626A}"/>
              </a:ext>
            </a:extLst>
          </p:cNvPr>
          <p:cNvCxnSpPr/>
          <p:nvPr/>
        </p:nvCxnSpPr>
        <p:spPr>
          <a:xfrm flipV="1">
            <a:off x="2582535" y="2606686"/>
            <a:ext cx="0" cy="2663686"/>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3" name="Straight Arrow Connector 32">
            <a:extLst>
              <a:ext uri="{FF2B5EF4-FFF2-40B4-BE49-F238E27FC236}">
                <a16:creationId xmlns:a16="http://schemas.microsoft.com/office/drawing/2014/main" id="{08666DFD-5911-D7AE-1D71-8775AA70EAFC}"/>
              </a:ext>
            </a:extLst>
          </p:cNvPr>
          <p:cNvCxnSpPr/>
          <p:nvPr/>
        </p:nvCxnSpPr>
        <p:spPr>
          <a:xfrm>
            <a:off x="2573570" y="5270372"/>
            <a:ext cx="3218134"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Connector 33">
            <a:extLst>
              <a:ext uri="{FF2B5EF4-FFF2-40B4-BE49-F238E27FC236}">
                <a16:creationId xmlns:a16="http://schemas.microsoft.com/office/drawing/2014/main" id="{0F6614F7-1C69-38FA-F978-C8C9BC509445}"/>
              </a:ext>
            </a:extLst>
          </p:cNvPr>
          <p:cNvCxnSpPr>
            <a:cxnSpLocks/>
          </p:cNvCxnSpPr>
          <p:nvPr/>
        </p:nvCxnSpPr>
        <p:spPr>
          <a:xfrm>
            <a:off x="2582535" y="2974824"/>
            <a:ext cx="537687" cy="2295548"/>
          </a:xfrm>
          <a:prstGeom prst="line">
            <a:avLst/>
          </a:prstGeom>
        </p:spPr>
        <p:style>
          <a:lnRef idx="3">
            <a:schemeClr val="accent1"/>
          </a:lnRef>
          <a:fillRef idx="0">
            <a:schemeClr val="accent1"/>
          </a:fillRef>
          <a:effectRef idx="2">
            <a:schemeClr val="accent1"/>
          </a:effectRef>
          <a:fontRef idx="minor">
            <a:schemeClr val="tx1"/>
          </a:fontRef>
        </p:style>
      </p:cxnSp>
      <p:sp>
        <p:nvSpPr>
          <p:cNvPr id="35" name="TextBox 34">
            <a:extLst>
              <a:ext uri="{FF2B5EF4-FFF2-40B4-BE49-F238E27FC236}">
                <a16:creationId xmlns:a16="http://schemas.microsoft.com/office/drawing/2014/main" id="{9DB76E3C-52C9-7B65-4826-6936F9D4692B}"/>
              </a:ext>
            </a:extLst>
          </p:cNvPr>
          <p:cNvSpPr txBox="1"/>
          <p:nvPr/>
        </p:nvSpPr>
        <p:spPr>
          <a:xfrm>
            <a:off x="1303394" y="2345687"/>
            <a:ext cx="1191736" cy="369332"/>
          </a:xfrm>
          <a:prstGeom prst="rect">
            <a:avLst/>
          </a:prstGeom>
          <a:noFill/>
        </p:spPr>
        <p:txBody>
          <a:bodyPr wrap="none" rtlCol="0">
            <a:spAutoFit/>
          </a:bodyPr>
          <a:lstStyle/>
          <a:p>
            <a:r>
              <a:rPr lang="en-US" dirty="0"/>
              <a:t>Coconuts</a:t>
            </a:r>
          </a:p>
        </p:txBody>
      </p:sp>
      <p:sp>
        <p:nvSpPr>
          <p:cNvPr id="36" name="TextBox 35">
            <a:extLst>
              <a:ext uri="{FF2B5EF4-FFF2-40B4-BE49-F238E27FC236}">
                <a16:creationId xmlns:a16="http://schemas.microsoft.com/office/drawing/2014/main" id="{7781AAA5-F849-FCA9-B860-CA532280309C}"/>
              </a:ext>
            </a:extLst>
          </p:cNvPr>
          <p:cNvSpPr txBox="1"/>
          <p:nvPr/>
        </p:nvSpPr>
        <p:spPr>
          <a:xfrm>
            <a:off x="5186410" y="5381129"/>
            <a:ext cx="605294" cy="369332"/>
          </a:xfrm>
          <a:prstGeom prst="rect">
            <a:avLst/>
          </a:prstGeom>
          <a:noFill/>
        </p:spPr>
        <p:txBody>
          <a:bodyPr wrap="none" rtlCol="0">
            <a:spAutoFit/>
          </a:bodyPr>
          <a:lstStyle/>
          <a:p>
            <a:r>
              <a:rPr lang="en-US" dirty="0"/>
              <a:t>Fish</a:t>
            </a:r>
          </a:p>
        </p:txBody>
      </p:sp>
      <p:sp>
        <p:nvSpPr>
          <p:cNvPr id="37" name="TextBox 36">
            <a:extLst>
              <a:ext uri="{FF2B5EF4-FFF2-40B4-BE49-F238E27FC236}">
                <a16:creationId xmlns:a16="http://schemas.microsoft.com/office/drawing/2014/main" id="{8F8F1687-A34F-9CC5-E694-7185A2012274}"/>
              </a:ext>
            </a:extLst>
          </p:cNvPr>
          <p:cNvSpPr txBox="1"/>
          <p:nvPr/>
        </p:nvSpPr>
        <p:spPr>
          <a:xfrm>
            <a:off x="2960563" y="5289539"/>
            <a:ext cx="319318" cy="369332"/>
          </a:xfrm>
          <a:prstGeom prst="rect">
            <a:avLst/>
          </a:prstGeom>
          <a:noFill/>
        </p:spPr>
        <p:txBody>
          <a:bodyPr wrap="none" rtlCol="0">
            <a:spAutoFit/>
          </a:bodyPr>
          <a:lstStyle/>
          <a:p>
            <a:r>
              <a:rPr lang="en-US" dirty="0"/>
              <a:t>4</a:t>
            </a:r>
          </a:p>
        </p:txBody>
      </p:sp>
      <p:sp>
        <p:nvSpPr>
          <p:cNvPr id="38" name="TextBox 37">
            <a:extLst>
              <a:ext uri="{FF2B5EF4-FFF2-40B4-BE49-F238E27FC236}">
                <a16:creationId xmlns:a16="http://schemas.microsoft.com/office/drawing/2014/main" id="{F2161D51-0D36-DB30-77BB-82BA703DFBB0}"/>
              </a:ext>
            </a:extLst>
          </p:cNvPr>
          <p:cNvSpPr txBox="1"/>
          <p:nvPr/>
        </p:nvSpPr>
        <p:spPr>
          <a:xfrm>
            <a:off x="2128564" y="2790157"/>
            <a:ext cx="453970" cy="369332"/>
          </a:xfrm>
          <a:prstGeom prst="rect">
            <a:avLst/>
          </a:prstGeom>
          <a:noFill/>
        </p:spPr>
        <p:txBody>
          <a:bodyPr wrap="none" rtlCol="0">
            <a:spAutoFit/>
          </a:bodyPr>
          <a:lstStyle/>
          <a:p>
            <a:r>
              <a:rPr lang="en-US" dirty="0"/>
              <a:t>16</a:t>
            </a:r>
          </a:p>
        </p:txBody>
      </p:sp>
      <p:cxnSp>
        <p:nvCxnSpPr>
          <p:cNvPr id="39" name="Straight Connector 38">
            <a:extLst>
              <a:ext uri="{FF2B5EF4-FFF2-40B4-BE49-F238E27FC236}">
                <a16:creationId xmlns:a16="http://schemas.microsoft.com/office/drawing/2014/main" id="{A040AE0F-E684-FBE7-D99F-874BDDCD973A}"/>
              </a:ext>
            </a:extLst>
          </p:cNvPr>
          <p:cNvCxnSpPr/>
          <p:nvPr/>
        </p:nvCxnSpPr>
        <p:spPr>
          <a:xfrm>
            <a:off x="2582534" y="4122598"/>
            <a:ext cx="268844" cy="0"/>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0" name="Straight Connector 39">
            <a:extLst>
              <a:ext uri="{FF2B5EF4-FFF2-40B4-BE49-F238E27FC236}">
                <a16:creationId xmlns:a16="http://schemas.microsoft.com/office/drawing/2014/main" id="{1368AB7E-3CD1-925E-D972-1595E88541E6}"/>
              </a:ext>
            </a:extLst>
          </p:cNvPr>
          <p:cNvCxnSpPr>
            <a:cxnSpLocks/>
          </p:cNvCxnSpPr>
          <p:nvPr/>
        </p:nvCxnSpPr>
        <p:spPr>
          <a:xfrm>
            <a:off x="2851378" y="4122598"/>
            <a:ext cx="8965" cy="1147773"/>
          </a:xfrm>
          <a:prstGeom prst="line">
            <a:avLst/>
          </a:prstGeom>
          <a:ln w="190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1" name="TextBox 40">
            <a:extLst>
              <a:ext uri="{FF2B5EF4-FFF2-40B4-BE49-F238E27FC236}">
                <a16:creationId xmlns:a16="http://schemas.microsoft.com/office/drawing/2014/main" id="{2F11627A-4C55-C93C-9E0E-47050FC3B4F9}"/>
              </a:ext>
            </a:extLst>
          </p:cNvPr>
          <p:cNvSpPr txBox="1"/>
          <p:nvPr/>
        </p:nvSpPr>
        <p:spPr>
          <a:xfrm>
            <a:off x="2272181" y="3937930"/>
            <a:ext cx="319318" cy="369332"/>
          </a:xfrm>
          <a:prstGeom prst="rect">
            <a:avLst/>
          </a:prstGeom>
          <a:noFill/>
        </p:spPr>
        <p:txBody>
          <a:bodyPr wrap="none" rtlCol="0">
            <a:spAutoFit/>
          </a:bodyPr>
          <a:lstStyle/>
          <a:p>
            <a:r>
              <a:rPr lang="en-US" dirty="0"/>
              <a:t>8</a:t>
            </a:r>
          </a:p>
        </p:txBody>
      </p:sp>
      <p:sp>
        <p:nvSpPr>
          <p:cNvPr id="42" name="TextBox 41">
            <a:extLst>
              <a:ext uri="{FF2B5EF4-FFF2-40B4-BE49-F238E27FC236}">
                <a16:creationId xmlns:a16="http://schemas.microsoft.com/office/drawing/2014/main" id="{6BFA7846-5B3A-76F0-3CDB-2BD66223DF5D}"/>
              </a:ext>
            </a:extLst>
          </p:cNvPr>
          <p:cNvSpPr txBox="1"/>
          <p:nvPr/>
        </p:nvSpPr>
        <p:spPr>
          <a:xfrm>
            <a:off x="2700684" y="5289539"/>
            <a:ext cx="319318" cy="369332"/>
          </a:xfrm>
          <a:prstGeom prst="rect">
            <a:avLst/>
          </a:prstGeom>
          <a:noFill/>
        </p:spPr>
        <p:txBody>
          <a:bodyPr wrap="none" rtlCol="0">
            <a:spAutoFit/>
          </a:bodyPr>
          <a:lstStyle/>
          <a:p>
            <a:r>
              <a:rPr lang="en-US" dirty="0"/>
              <a:t>2</a:t>
            </a:r>
          </a:p>
        </p:txBody>
      </p:sp>
      <p:sp>
        <p:nvSpPr>
          <p:cNvPr id="43" name="Oval 42">
            <a:extLst>
              <a:ext uri="{FF2B5EF4-FFF2-40B4-BE49-F238E27FC236}">
                <a16:creationId xmlns:a16="http://schemas.microsoft.com/office/drawing/2014/main" id="{C055B568-4AC2-3296-159C-6E44C844FEE1}"/>
              </a:ext>
            </a:extLst>
          </p:cNvPr>
          <p:cNvSpPr/>
          <p:nvPr/>
        </p:nvSpPr>
        <p:spPr>
          <a:xfrm>
            <a:off x="2794721" y="4073163"/>
            <a:ext cx="110445" cy="110445"/>
          </a:xfrm>
          <a:prstGeom prst="ellipse">
            <a:avLst/>
          </a:prstGeom>
          <a:solidFill>
            <a:schemeClr val="bg1"/>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074" name="Picture 2" descr="Coconut emoji - Free Download PNG &amp; SVG | Streamline">
            <a:extLst>
              <a:ext uri="{FF2B5EF4-FFF2-40B4-BE49-F238E27FC236}">
                <a16:creationId xmlns:a16="http://schemas.microsoft.com/office/drawing/2014/main" id="{E783E0A5-75BE-1F2B-80C1-6FB6D60EEF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166" y="4969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oconut emoji - Free Download PNG &amp; SVG | Streamline">
            <a:extLst>
              <a:ext uri="{FF2B5EF4-FFF2-40B4-BE49-F238E27FC236}">
                <a16:creationId xmlns:a16="http://schemas.microsoft.com/office/drawing/2014/main" id="{B5D12B8C-43C3-3388-8089-056856935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507" y="4969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oconut emoji - Free Download PNG &amp; SVG | Streamline">
            <a:extLst>
              <a:ext uri="{FF2B5EF4-FFF2-40B4-BE49-F238E27FC236}">
                <a16:creationId xmlns:a16="http://schemas.microsoft.com/office/drawing/2014/main" id="{C8538707-5668-2B33-26DC-CD9C3D419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192" y="4969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oconut emoji - Free Download PNG &amp; SVG | Streamline">
            <a:extLst>
              <a:ext uri="{FF2B5EF4-FFF2-40B4-BE49-F238E27FC236}">
                <a16:creationId xmlns:a16="http://schemas.microsoft.com/office/drawing/2014/main" id="{70AFC3AC-F2CE-4091-12BC-C2A94A446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710" y="4969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oconut emoji - Free Download PNG &amp; SVG | Streamline">
            <a:extLst>
              <a:ext uri="{FF2B5EF4-FFF2-40B4-BE49-F238E27FC236}">
                <a16:creationId xmlns:a16="http://schemas.microsoft.com/office/drawing/2014/main" id="{907CD3BD-327F-E77A-4DAF-E4CDFBCADB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851" y="4588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oconut emoji - Free Download PNG &amp; SVG | Streamline">
            <a:extLst>
              <a:ext uri="{FF2B5EF4-FFF2-40B4-BE49-F238E27FC236}">
                <a16:creationId xmlns:a16="http://schemas.microsoft.com/office/drawing/2014/main" id="{6978AB76-8A59-E13F-37CB-90C429C510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192" y="4588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oconut emoji - Free Download PNG &amp; SVG | Streamline">
            <a:extLst>
              <a:ext uri="{FF2B5EF4-FFF2-40B4-BE49-F238E27FC236}">
                <a16:creationId xmlns:a16="http://schemas.microsoft.com/office/drawing/2014/main" id="{CD892D51-3DEA-4FD6-1E3D-D94780CFFC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877" y="4588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oconut emoji - Free Download PNG &amp; SVG | Streamline">
            <a:extLst>
              <a:ext uri="{FF2B5EF4-FFF2-40B4-BE49-F238E27FC236}">
                <a16:creationId xmlns:a16="http://schemas.microsoft.com/office/drawing/2014/main" id="{AE70CE08-9C01-354F-1526-43BDE2E432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395" y="4588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oconut emoji - Free Download PNG &amp; SVG | Streamline">
            <a:extLst>
              <a:ext uri="{FF2B5EF4-FFF2-40B4-BE49-F238E27FC236}">
                <a16:creationId xmlns:a16="http://schemas.microsoft.com/office/drawing/2014/main" id="{378AB91F-2EAE-73F1-2CBF-A6688E491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166" y="4207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oconut emoji - Free Download PNG &amp; SVG | Streamline">
            <a:extLst>
              <a:ext uri="{FF2B5EF4-FFF2-40B4-BE49-F238E27FC236}">
                <a16:creationId xmlns:a16="http://schemas.microsoft.com/office/drawing/2014/main" id="{A5529D54-A07E-A9A4-342A-78131D2855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4507" y="4207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Coconut emoji - Free Download PNG &amp; SVG | Streamline">
            <a:extLst>
              <a:ext uri="{FF2B5EF4-FFF2-40B4-BE49-F238E27FC236}">
                <a16:creationId xmlns:a16="http://schemas.microsoft.com/office/drawing/2014/main" id="{E331B254-E7B8-F9B7-A031-5D7FB0581C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192" y="4207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oconut emoji - Free Download PNG &amp; SVG | Streamline">
            <a:extLst>
              <a:ext uri="{FF2B5EF4-FFF2-40B4-BE49-F238E27FC236}">
                <a16:creationId xmlns:a16="http://schemas.microsoft.com/office/drawing/2014/main" id="{F39A3F7C-8F96-2507-0F24-2FB75AFA05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710" y="4207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oconut emoji - Free Download PNG &amp; SVG | Streamline">
            <a:extLst>
              <a:ext uri="{FF2B5EF4-FFF2-40B4-BE49-F238E27FC236}">
                <a16:creationId xmlns:a16="http://schemas.microsoft.com/office/drawing/2014/main" id="{D39C1CC8-1807-3C0F-6391-D7FCC6FF4A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851" y="3826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oconut emoji - Free Download PNG &amp; SVG | Streamline">
            <a:extLst>
              <a:ext uri="{FF2B5EF4-FFF2-40B4-BE49-F238E27FC236}">
                <a16:creationId xmlns:a16="http://schemas.microsoft.com/office/drawing/2014/main" id="{634B5DCE-F69F-C34F-B777-A5E4F0E0B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192" y="3826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Coconut emoji - Free Download PNG &amp; SVG | Streamline">
            <a:extLst>
              <a:ext uri="{FF2B5EF4-FFF2-40B4-BE49-F238E27FC236}">
                <a16:creationId xmlns:a16="http://schemas.microsoft.com/office/drawing/2014/main" id="{186569D8-6BAD-3000-96FA-26C5B62808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4877" y="3826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oconut emoji - Free Download PNG &amp; SVG | Streamline">
            <a:extLst>
              <a:ext uri="{FF2B5EF4-FFF2-40B4-BE49-F238E27FC236}">
                <a16:creationId xmlns:a16="http://schemas.microsoft.com/office/drawing/2014/main" id="{1D759734-49E6-0C0A-1ECE-6B6C9C5E7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6395" y="382642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0" name="Graphic 49">
            <a:extLst>
              <a:ext uri="{FF2B5EF4-FFF2-40B4-BE49-F238E27FC236}">
                <a16:creationId xmlns:a16="http://schemas.microsoft.com/office/drawing/2014/main" id="{85B47E79-B9DD-F76C-DEFC-F70AEDF651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3759" y="3937931"/>
            <a:ext cx="504345" cy="369332"/>
          </a:xfrm>
          <a:prstGeom prst="rect">
            <a:avLst/>
          </a:prstGeom>
        </p:spPr>
      </p:pic>
      <p:pic>
        <p:nvPicPr>
          <p:cNvPr id="3075" name="Graphic 3074">
            <a:extLst>
              <a:ext uri="{FF2B5EF4-FFF2-40B4-BE49-F238E27FC236}">
                <a16:creationId xmlns:a16="http://schemas.microsoft.com/office/drawing/2014/main" id="{C56A48B9-EEC0-30F0-5A57-E327E24FCD0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68104" y="3937930"/>
            <a:ext cx="504345" cy="369332"/>
          </a:xfrm>
          <a:prstGeom prst="rect">
            <a:avLst/>
          </a:prstGeom>
        </p:spPr>
      </p:pic>
      <p:pic>
        <p:nvPicPr>
          <p:cNvPr id="3076" name="Graphic 3075">
            <a:extLst>
              <a:ext uri="{FF2B5EF4-FFF2-40B4-BE49-F238E27FC236}">
                <a16:creationId xmlns:a16="http://schemas.microsoft.com/office/drawing/2014/main" id="{B372A449-B90A-4D7A-774E-93BF38FA45D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2449" y="3937930"/>
            <a:ext cx="504345" cy="369332"/>
          </a:xfrm>
          <a:prstGeom prst="rect">
            <a:avLst/>
          </a:prstGeom>
        </p:spPr>
      </p:pic>
      <p:pic>
        <p:nvPicPr>
          <p:cNvPr id="3077" name="Graphic 3076">
            <a:extLst>
              <a:ext uri="{FF2B5EF4-FFF2-40B4-BE49-F238E27FC236}">
                <a16:creationId xmlns:a16="http://schemas.microsoft.com/office/drawing/2014/main" id="{D589CD48-0F96-FD2B-A50E-E5CDDD29E8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6794" y="3937929"/>
            <a:ext cx="504345" cy="369332"/>
          </a:xfrm>
          <a:prstGeom prst="rect">
            <a:avLst/>
          </a:prstGeom>
        </p:spPr>
      </p:pic>
      <p:pic>
        <p:nvPicPr>
          <p:cNvPr id="3078" name="Graphic 3077">
            <a:extLst>
              <a:ext uri="{FF2B5EF4-FFF2-40B4-BE49-F238E27FC236}">
                <a16:creationId xmlns:a16="http://schemas.microsoft.com/office/drawing/2014/main" id="{A68F69D5-8AA8-15E2-AA4F-91584A43E2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3759" y="3652288"/>
            <a:ext cx="504345" cy="369332"/>
          </a:xfrm>
          <a:prstGeom prst="rect">
            <a:avLst/>
          </a:prstGeom>
        </p:spPr>
      </p:pic>
      <p:pic>
        <p:nvPicPr>
          <p:cNvPr id="3079" name="Graphic 3078">
            <a:extLst>
              <a:ext uri="{FF2B5EF4-FFF2-40B4-BE49-F238E27FC236}">
                <a16:creationId xmlns:a16="http://schemas.microsoft.com/office/drawing/2014/main" id="{4C74B289-0889-8B4B-A908-B3AB8F23C3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68104" y="3652287"/>
            <a:ext cx="504345" cy="369332"/>
          </a:xfrm>
          <a:prstGeom prst="rect">
            <a:avLst/>
          </a:prstGeom>
        </p:spPr>
      </p:pic>
      <p:pic>
        <p:nvPicPr>
          <p:cNvPr id="3080" name="Graphic 3079">
            <a:extLst>
              <a:ext uri="{FF2B5EF4-FFF2-40B4-BE49-F238E27FC236}">
                <a16:creationId xmlns:a16="http://schemas.microsoft.com/office/drawing/2014/main" id="{1E609B8B-D6B0-7A81-6322-83C70510A36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2449" y="3652287"/>
            <a:ext cx="504345" cy="369332"/>
          </a:xfrm>
          <a:prstGeom prst="rect">
            <a:avLst/>
          </a:prstGeom>
        </p:spPr>
      </p:pic>
      <p:pic>
        <p:nvPicPr>
          <p:cNvPr id="3081" name="Graphic 3080">
            <a:extLst>
              <a:ext uri="{FF2B5EF4-FFF2-40B4-BE49-F238E27FC236}">
                <a16:creationId xmlns:a16="http://schemas.microsoft.com/office/drawing/2014/main" id="{8E64CB04-4C65-2EC3-2E38-EAA7096201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6794" y="3652286"/>
            <a:ext cx="504345" cy="369332"/>
          </a:xfrm>
          <a:prstGeom prst="rect">
            <a:avLst/>
          </a:prstGeom>
        </p:spPr>
      </p:pic>
      <p:pic>
        <p:nvPicPr>
          <p:cNvPr id="3082" name="Graphic 3081">
            <a:extLst>
              <a:ext uri="{FF2B5EF4-FFF2-40B4-BE49-F238E27FC236}">
                <a16:creationId xmlns:a16="http://schemas.microsoft.com/office/drawing/2014/main" id="{CD4916B5-603F-0139-EE80-6F9CC233BD9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3759" y="3380176"/>
            <a:ext cx="504345" cy="369332"/>
          </a:xfrm>
          <a:prstGeom prst="rect">
            <a:avLst/>
          </a:prstGeom>
        </p:spPr>
      </p:pic>
      <p:pic>
        <p:nvPicPr>
          <p:cNvPr id="3083" name="Graphic 3082">
            <a:extLst>
              <a:ext uri="{FF2B5EF4-FFF2-40B4-BE49-F238E27FC236}">
                <a16:creationId xmlns:a16="http://schemas.microsoft.com/office/drawing/2014/main" id="{A4EE1F9F-D85E-8D26-3847-ABCB5F4595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68104" y="3380175"/>
            <a:ext cx="504345" cy="369332"/>
          </a:xfrm>
          <a:prstGeom prst="rect">
            <a:avLst/>
          </a:prstGeom>
        </p:spPr>
      </p:pic>
      <p:pic>
        <p:nvPicPr>
          <p:cNvPr id="3084" name="Graphic 3083">
            <a:extLst>
              <a:ext uri="{FF2B5EF4-FFF2-40B4-BE49-F238E27FC236}">
                <a16:creationId xmlns:a16="http://schemas.microsoft.com/office/drawing/2014/main" id="{406134DA-DA3F-3A2D-6021-6D26A2098AB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2449" y="3380175"/>
            <a:ext cx="504345" cy="369332"/>
          </a:xfrm>
          <a:prstGeom prst="rect">
            <a:avLst/>
          </a:prstGeom>
        </p:spPr>
      </p:pic>
      <p:pic>
        <p:nvPicPr>
          <p:cNvPr id="3085" name="Graphic 3084">
            <a:extLst>
              <a:ext uri="{FF2B5EF4-FFF2-40B4-BE49-F238E27FC236}">
                <a16:creationId xmlns:a16="http://schemas.microsoft.com/office/drawing/2014/main" id="{F3964888-1199-F9F4-5EB3-CA2260D3704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6794" y="3380174"/>
            <a:ext cx="504345" cy="369332"/>
          </a:xfrm>
          <a:prstGeom prst="rect">
            <a:avLst/>
          </a:prstGeom>
        </p:spPr>
      </p:pic>
      <p:pic>
        <p:nvPicPr>
          <p:cNvPr id="3086" name="Graphic 3085">
            <a:extLst>
              <a:ext uri="{FF2B5EF4-FFF2-40B4-BE49-F238E27FC236}">
                <a16:creationId xmlns:a16="http://schemas.microsoft.com/office/drawing/2014/main" id="{E495E36E-C0E0-850E-419A-ECD0C78CCF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3759" y="3094533"/>
            <a:ext cx="504345" cy="369332"/>
          </a:xfrm>
          <a:prstGeom prst="rect">
            <a:avLst/>
          </a:prstGeom>
        </p:spPr>
      </p:pic>
      <p:pic>
        <p:nvPicPr>
          <p:cNvPr id="3087" name="Graphic 3086">
            <a:extLst>
              <a:ext uri="{FF2B5EF4-FFF2-40B4-BE49-F238E27FC236}">
                <a16:creationId xmlns:a16="http://schemas.microsoft.com/office/drawing/2014/main" id="{1BFA7EEE-24EB-EA3D-4925-4ACFB52A19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68104" y="3094532"/>
            <a:ext cx="504345" cy="369332"/>
          </a:xfrm>
          <a:prstGeom prst="rect">
            <a:avLst/>
          </a:prstGeom>
        </p:spPr>
      </p:pic>
      <p:pic>
        <p:nvPicPr>
          <p:cNvPr id="3088" name="Graphic 3087">
            <a:extLst>
              <a:ext uri="{FF2B5EF4-FFF2-40B4-BE49-F238E27FC236}">
                <a16:creationId xmlns:a16="http://schemas.microsoft.com/office/drawing/2014/main" id="{6364A856-DB11-0335-C35C-EA4F045586E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72449" y="3094532"/>
            <a:ext cx="504345" cy="369332"/>
          </a:xfrm>
          <a:prstGeom prst="rect">
            <a:avLst/>
          </a:prstGeom>
        </p:spPr>
      </p:pic>
      <p:pic>
        <p:nvPicPr>
          <p:cNvPr id="3089" name="Graphic 3088">
            <a:extLst>
              <a:ext uri="{FF2B5EF4-FFF2-40B4-BE49-F238E27FC236}">
                <a16:creationId xmlns:a16="http://schemas.microsoft.com/office/drawing/2014/main" id="{1FCDB549-916B-2CDD-EF5F-AD2BFD0827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976794" y="3094531"/>
            <a:ext cx="504345" cy="369332"/>
          </a:xfrm>
          <a:prstGeom prst="rect">
            <a:avLst/>
          </a:prstGeom>
        </p:spPr>
      </p:pic>
      <p:cxnSp>
        <p:nvCxnSpPr>
          <p:cNvPr id="47" name="Straight Connector 46">
            <a:extLst>
              <a:ext uri="{FF2B5EF4-FFF2-40B4-BE49-F238E27FC236}">
                <a16:creationId xmlns:a16="http://schemas.microsoft.com/office/drawing/2014/main" id="{40F16BBE-113D-30E5-1679-76E537E8839A}"/>
              </a:ext>
            </a:extLst>
          </p:cNvPr>
          <p:cNvCxnSpPr/>
          <p:nvPr/>
        </p:nvCxnSpPr>
        <p:spPr>
          <a:xfrm flipH="1">
            <a:off x="2573570" y="3937929"/>
            <a:ext cx="1017355" cy="0"/>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Straight Connector 47">
            <a:extLst>
              <a:ext uri="{FF2B5EF4-FFF2-40B4-BE49-F238E27FC236}">
                <a16:creationId xmlns:a16="http://schemas.microsoft.com/office/drawing/2014/main" id="{1531D368-35F2-DF03-2105-72C8114FB49F}"/>
              </a:ext>
            </a:extLst>
          </p:cNvPr>
          <p:cNvCxnSpPr>
            <a:cxnSpLocks/>
          </p:cNvCxnSpPr>
          <p:nvPr/>
        </p:nvCxnSpPr>
        <p:spPr>
          <a:xfrm flipH="1">
            <a:off x="7682948" y="4301840"/>
            <a:ext cx="1193914" cy="5421"/>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1" name="Straight Connector 50">
            <a:extLst>
              <a:ext uri="{FF2B5EF4-FFF2-40B4-BE49-F238E27FC236}">
                <a16:creationId xmlns:a16="http://schemas.microsoft.com/office/drawing/2014/main" id="{E145AA16-88F5-BC50-FF88-F5C0771248AA}"/>
              </a:ext>
            </a:extLst>
          </p:cNvPr>
          <p:cNvCxnSpPr>
            <a:cxnSpLocks/>
          </p:cNvCxnSpPr>
          <p:nvPr/>
        </p:nvCxnSpPr>
        <p:spPr>
          <a:xfrm>
            <a:off x="8876862" y="4301840"/>
            <a:ext cx="0" cy="916201"/>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54" name="Straight Connector 53">
            <a:extLst>
              <a:ext uri="{FF2B5EF4-FFF2-40B4-BE49-F238E27FC236}">
                <a16:creationId xmlns:a16="http://schemas.microsoft.com/office/drawing/2014/main" id="{6A622B17-2C66-5B25-492B-2E6C86033263}"/>
              </a:ext>
            </a:extLst>
          </p:cNvPr>
          <p:cNvCxnSpPr>
            <a:cxnSpLocks/>
          </p:cNvCxnSpPr>
          <p:nvPr/>
        </p:nvCxnSpPr>
        <p:spPr>
          <a:xfrm>
            <a:off x="3590925" y="3937929"/>
            <a:ext cx="0" cy="1332442"/>
          </a:xfrm>
          <a:prstGeom prst="line">
            <a:avLst/>
          </a:prstGeom>
          <a:ln w="19050" cap="flat" cmpd="sng" algn="ctr">
            <a:solidFill>
              <a:schemeClr val="accent6"/>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6" name="TextBox 55">
            <a:extLst>
              <a:ext uri="{FF2B5EF4-FFF2-40B4-BE49-F238E27FC236}">
                <a16:creationId xmlns:a16="http://schemas.microsoft.com/office/drawing/2014/main" id="{77599A53-851C-F92A-DE00-02E9AD64CBC0}"/>
              </a:ext>
            </a:extLst>
          </p:cNvPr>
          <p:cNvSpPr txBox="1"/>
          <p:nvPr/>
        </p:nvSpPr>
        <p:spPr>
          <a:xfrm>
            <a:off x="2272081" y="3728549"/>
            <a:ext cx="319318" cy="369332"/>
          </a:xfrm>
          <a:prstGeom prst="rect">
            <a:avLst/>
          </a:prstGeom>
          <a:noFill/>
        </p:spPr>
        <p:txBody>
          <a:bodyPr wrap="none" rtlCol="0">
            <a:spAutoFit/>
          </a:bodyPr>
          <a:lstStyle/>
          <a:p>
            <a:r>
              <a:rPr lang="en-US" dirty="0"/>
              <a:t>9</a:t>
            </a:r>
          </a:p>
        </p:txBody>
      </p:sp>
      <p:sp>
        <p:nvSpPr>
          <p:cNvPr id="57" name="TextBox 56">
            <a:extLst>
              <a:ext uri="{FF2B5EF4-FFF2-40B4-BE49-F238E27FC236}">
                <a16:creationId xmlns:a16="http://schemas.microsoft.com/office/drawing/2014/main" id="{1B25D647-3B1B-D09D-5652-071114C98637}"/>
              </a:ext>
            </a:extLst>
          </p:cNvPr>
          <p:cNvSpPr txBox="1"/>
          <p:nvPr/>
        </p:nvSpPr>
        <p:spPr>
          <a:xfrm>
            <a:off x="8711948" y="5196463"/>
            <a:ext cx="319318" cy="369332"/>
          </a:xfrm>
          <a:prstGeom prst="rect">
            <a:avLst/>
          </a:prstGeom>
          <a:noFill/>
        </p:spPr>
        <p:txBody>
          <a:bodyPr wrap="none" rtlCol="0">
            <a:spAutoFit/>
          </a:bodyPr>
          <a:lstStyle/>
          <a:p>
            <a:r>
              <a:rPr lang="en-US" dirty="0"/>
              <a:t>9</a:t>
            </a:r>
          </a:p>
        </p:txBody>
      </p:sp>
      <p:sp>
        <p:nvSpPr>
          <p:cNvPr id="59" name="TextBox 58">
            <a:extLst>
              <a:ext uri="{FF2B5EF4-FFF2-40B4-BE49-F238E27FC236}">
                <a16:creationId xmlns:a16="http://schemas.microsoft.com/office/drawing/2014/main" id="{110BBAC4-A120-A977-4BBF-460A5F783FFC}"/>
              </a:ext>
            </a:extLst>
          </p:cNvPr>
          <p:cNvSpPr txBox="1"/>
          <p:nvPr/>
        </p:nvSpPr>
        <p:spPr>
          <a:xfrm>
            <a:off x="3428426" y="5289539"/>
            <a:ext cx="319318" cy="369332"/>
          </a:xfrm>
          <a:prstGeom prst="rect">
            <a:avLst/>
          </a:prstGeom>
          <a:noFill/>
        </p:spPr>
        <p:txBody>
          <a:bodyPr wrap="none" rtlCol="0">
            <a:spAutoFit/>
          </a:bodyPr>
          <a:lstStyle/>
          <a:p>
            <a:r>
              <a:rPr lang="en-US" dirty="0"/>
              <a:t>7</a:t>
            </a:r>
          </a:p>
        </p:txBody>
      </p:sp>
      <p:sp>
        <p:nvSpPr>
          <p:cNvPr id="60" name="TextBox 59">
            <a:extLst>
              <a:ext uri="{FF2B5EF4-FFF2-40B4-BE49-F238E27FC236}">
                <a16:creationId xmlns:a16="http://schemas.microsoft.com/office/drawing/2014/main" id="{46DDA010-FFA6-CBF3-3AE9-7307EBCF743D}"/>
              </a:ext>
            </a:extLst>
          </p:cNvPr>
          <p:cNvSpPr txBox="1"/>
          <p:nvPr/>
        </p:nvSpPr>
        <p:spPr>
          <a:xfrm>
            <a:off x="7351241" y="4140188"/>
            <a:ext cx="319318" cy="369332"/>
          </a:xfrm>
          <a:prstGeom prst="rect">
            <a:avLst/>
          </a:prstGeom>
          <a:noFill/>
        </p:spPr>
        <p:txBody>
          <a:bodyPr wrap="none" rtlCol="0">
            <a:spAutoFit/>
          </a:bodyPr>
          <a:lstStyle/>
          <a:p>
            <a:r>
              <a:rPr lang="en-US" dirty="0"/>
              <a:t>7</a:t>
            </a:r>
          </a:p>
        </p:txBody>
      </p:sp>
      <p:sp>
        <p:nvSpPr>
          <p:cNvPr id="44" name="Oval 43">
            <a:extLst>
              <a:ext uri="{FF2B5EF4-FFF2-40B4-BE49-F238E27FC236}">
                <a16:creationId xmlns:a16="http://schemas.microsoft.com/office/drawing/2014/main" id="{D1E45417-E56D-B7ED-3406-4E8DDA9C49B1}"/>
              </a:ext>
            </a:extLst>
          </p:cNvPr>
          <p:cNvSpPr/>
          <p:nvPr/>
        </p:nvSpPr>
        <p:spPr>
          <a:xfrm>
            <a:off x="2527312" y="2919001"/>
            <a:ext cx="110445" cy="11044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736E6C18-D2DF-FBA9-4778-39FE0BB90EC9}"/>
              </a:ext>
            </a:extLst>
          </p:cNvPr>
          <p:cNvSpPr/>
          <p:nvPr/>
        </p:nvSpPr>
        <p:spPr>
          <a:xfrm>
            <a:off x="10001743" y="5159926"/>
            <a:ext cx="110445" cy="110445"/>
          </a:xfrm>
          <a:prstGeom prst="ellipse">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3091" name="TextBox 3090">
            <a:extLst>
              <a:ext uri="{FF2B5EF4-FFF2-40B4-BE49-F238E27FC236}">
                <a16:creationId xmlns:a16="http://schemas.microsoft.com/office/drawing/2014/main" id="{24910AC9-80DF-6DAF-DC6E-7A730D080986}"/>
              </a:ext>
            </a:extLst>
          </p:cNvPr>
          <p:cNvSpPr txBox="1"/>
          <p:nvPr/>
        </p:nvSpPr>
        <p:spPr>
          <a:xfrm>
            <a:off x="4699527" y="3126824"/>
            <a:ext cx="537687" cy="1569660"/>
          </a:xfrm>
          <a:prstGeom prst="rect">
            <a:avLst/>
          </a:prstGeom>
          <a:noFill/>
        </p:spPr>
        <p:txBody>
          <a:bodyPr wrap="square">
            <a:spAutoFit/>
          </a:bodyPr>
          <a:lstStyle/>
          <a:p>
            <a:r>
              <a:rPr lang="en-US" sz="9600" dirty="0"/>
              <a:t>🤯</a:t>
            </a:r>
          </a:p>
        </p:txBody>
      </p:sp>
    </p:spTree>
    <p:extLst>
      <p:ext uri="{BB962C8B-B14F-4D97-AF65-F5344CB8AC3E}">
        <p14:creationId xmlns:p14="http://schemas.microsoft.com/office/powerpoint/2010/main" val="2871661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1.85185E-6 L 0.78868 -0.22431 " pathEditMode="relative" rAng="0" ptsTypes="AA">
                                      <p:cBhvr>
                                        <p:cTn id="6" dur="2000" fill="hold"/>
                                        <p:tgtEl>
                                          <p:spTgt spid="19"/>
                                        </p:tgtEl>
                                        <p:attrNameLst>
                                          <p:attrName>ppt_x</p:attrName>
                                          <p:attrName>ppt_y</p:attrName>
                                        </p:attrNameLst>
                                      </p:cBhvr>
                                      <p:rCtr x="39427" y="-11227"/>
                                    </p:animMotion>
                                  </p:childTnLst>
                                </p:cTn>
                              </p:par>
                              <p:par>
                                <p:cTn id="7" presetID="42" presetClass="path" presetSubtype="0" accel="50000" decel="50000" fill="hold" nodeType="withEffect">
                                  <p:stCondLst>
                                    <p:cond delay="0"/>
                                  </p:stCondLst>
                                  <p:childTnLst>
                                    <p:animMotion origin="layout" path="M 4.79167E-6 1.85185E-6 L 0.83398 -0.16412 " pathEditMode="relative" rAng="0" ptsTypes="AA">
                                      <p:cBhvr>
                                        <p:cTn id="8" dur="2000" fill="hold"/>
                                        <p:tgtEl>
                                          <p:spTgt spid="24"/>
                                        </p:tgtEl>
                                        <p:attrNameLst>
                                          <p:attrName>ppt_x</p:attrName>
                                          <p:attrName>ppt_y</p:attrName>
                                        </p:attrNameLst>
                                      </p:cBhvr>
                                      <p:rCtr x="41693" y="-8218"/>
                                    </p:animMotion>
                                  </p:childTnLst>
                                </p:cTn>
                              </p:par>
                              <p:par>
                                <p:cTn id="9" presetID="42" presetClass="path" presetSubtype="0" accel="50000" decel="50000" fill="hold" nodeType="withEffect">
                                  <p:stCondLst>
                                    <p:cond delay="0"/>
                                  </p:stCondLst>
                                  <p:childTnLst>
                                    <p:animMotion origin="layout" path="M 3.54167E-6 1.85185E-6 L 0.68815 -0.22431 " pathEditMode="relative" rAng="0" ptsTypes="AA">
                                      <p:cBhvr>
                                        <p:cTn id="10" dur="2000" fill="hold"/>
                                        <p:tgtEl>
                                          <p:spTgt spid="27"/>
                                        </p:tgtEl>
                                        <p:attrNameLst>
                                          <p:attrName>ppt_x</p:attrName>
                                          <p:attrName>ppt_y</p:attrName>
                                        </p:attrNameLst>
                                      </p:cBhvr>
                                      <p:rCtr x="34401" y="-11227"/>
                                    </p:animMotion>
                                  </p:childTnLst>
                                </p:cTn>
                              </p:par>
                              <p:par>
                                <p:cTn id="11" presetID="42" presetClass="path" presetSubtype="0" accel="50000" decel="50000" fill="hold" nodeType="withEffect">
                                  <p:stCondLst>
                                    <p:cond delay="0"/>
                                  </p:stCondLst>
                                  <p:childTnLst>
                                    <p:animMotion origin="layout" path="M 2.08333E-6 1.85185E-6 L 0.69166 -0.16296 " pathEditMode="relative" rAng="0" ptsTypes="AA">
                                      <p:cBhvr>
                                        <p:cTn id="12" dur="2000" fill="hold"/>
                                        <p:tgtEl>
                                          <p:spTgt spid="28"/>
                                        </p:tgtEl>
                                        <p:attrNameLst>
                                          <p:attrName>ppt_x</p:attrName>
                                          <p:attrName>ppt_y</p:attrName>
                                        </p:attrNameLst>
                                      </p:cBhvr>
                                      <p:rCtr x="34583" y="-8148"/>
                                    </p:animMotion>
                                  </p:childTnLst>
                                </p:cTn>
                              </p:par>
                              <p:par>
                                <p:cTn id="13" presetID="42" presetClass="path" presetSubtype="0" accel="50000" decel="50000" fill="hold" nodeType="withEffect">
                                  <p:stCondLst>
                                    <p:cond delay="0"/>
                                  </p:stCondLst>
                                  <p:childTnLst>
                                    <p:animMotion origin="layout" path="M -3.95833E-6 -3.7037E-6 L 0.79493 -0.27986 " pathEditMode="relative" rAng="0" ptsTypes="AA">
                                      <p:cBhvr>
                                        <p:cTn id="14" dur="2000" fill="hold"/>
                                        <p:tgtEl>
                                          <p:spTgt spid="14"/>
                                        </p:tgtEl>
                                        <p:attrNameLst>
                                          <p:attrName>ppt_x</p:attrName>
                                          <p:attrName>ppt_y</p:attrName>
                                        </p:attrNameLst>
                                      </p:cBhvr>
                                      <p:rCtr x="39740" y="-14005"/>
                                    </p:animMotion>
                                  </p:childTnLst>
                                </p:cTn>
                              </p:par>
                              <p:par>
                                <p:cTn id="15" presetID="42" presetClass="path" presetSubtype="0" accel="50000" decel="50000" fill="hold" nodeType="withEffect">
                                  <p:stCondLst>
                                    <p:cond delay="0"/>
                                  </p:stCondLst>
                                  <p:childTnLst>
                                    <p:animMotion origin="layout" path="M 4.79167E-6 -3.7037E-6 L 0.76223 -0.21851 " pathEditMode="relative" rAng="0" ptsTypes="AA">
                                      <p:cBhvr>
                                        <p:cTn id="16" dur="2000" fill="hold"/>
                                        <p:tgtEl>
                                          <p:spTgt spid="15"/>
                                        </p:tgtEl>
                                        <p:attrNameLst>
                                          <p:attrName>ppt_x</p:attrName>
                                          <p:attrName>ppt_y</p:attrName>
                                        </p:attrNameLst>
                                      </p:cBhvr>
                                      <p:rCtr x="38112" y="-10926"/>
                                    </p:animMotion>
                                  </p:childTnLst>
                                </p:cTn>
                              </p:par>
                              <p:par>
                                <p:cTn id="17" presetID="42" presetClass="path" presetSubtype="0" accel="50000" decel="50000" fill="hold" nodeType="withEffect">
                                  <p:stCondLst>
                                    <p:cond delay="0"/>
                                  </p:stCondLst>
                                  <p:childTnLst>
                                    <p:animMotion origin="layout" path="M 3.33333E-6 -3.7037E-6 L 0.65612 -0.21967 " pathEditMode="relative" rAng="0" ptsTypes="AA">
                                      <p:cBhvr>
                                        <p:cTn id="18" dur="2000" fill="hold"/>
                                        <p:tgtEl>
                                          <p:spTgt spid="17"/>
                                        </p:tgtEl>
                                        <p:attrNameLst>
                                          <p:attrName>ppt_x</p:attrName>
                                          <p:attrName>ppt_y</p:attrName>
                                        </p:attrNameLst>
                                      </p:cBhvr>
                                      <p:rCtr x="32799" y="-10995"/>
                                    </p:animMotion>
                                  </p:childTnLst>
                                </p:cTn>
                              </p:par>
                              <p:par>
                                <p:cTn id="19" presetID="42" presetClass="path" presetSubtype="0" accel="50000" decel="50000" fill="hold" grpId="0" nodeType="withEffect">
                                  <p:stCondLst>
                                    <p:cond delay="0"/>
                                  </p:stCondLst>
                                  <p:childTnLst>
                                    <p:animMotion origin="layout" path="M 1.04167E-6 -4.81481E-6 L -0.00078 0.14075 " pathEditMode="relative" rAng="0" ptsTypes="AA">
                                      <p:cBhvr>
                                        <p:cTn id="20" dur="2000" fill="hold"/>
                                        <p:tgtEl>
                                          <p:spTgt spid="44"/>
                                        </p:tgtEl>
                                        <p:attrNameLst>
                                          <p:attrName>ppt_x</p:attrName>
                                          <p:attrName>ppt_y</p:attrName>
                                        </p:attrNameLst>
                                      </p:cBhvr>
                                      <p:rCtr x="-39" y="7037"/>
                                    </p:animMotion>
                                  </p:childTnLst>
                                </p:cTn>
                              </p:par>
                              <p:par>
                                <p:cTn id="21" presetID="42" presetClass="path" presetSubtype="0" accel="50000" decel="50000" fill="hold" grpId="0" nodeType="withEffect">
                                  <p:stCondLst>
                                    <p:cond delay="0"/>
                                  </p:stCondLst>
                                  <p:childTnLst>
                                    <p:animMotion origin="layout" path="M 2.08333E-7 3.33333E-6 L 2.08333E-7 -0.13496 " pathEditMode="relative" rAng="0" ptsTypes="AA">
                                      <p:cBhvr>
                                        <p:cTn id="22" dur="2000" fill="hold"/>
                                        <p:tgtEl>
                                          <p:spTgt spid="45"/>
                                        </p:tgtEl>
                                        <p:attrNameLst>
                                          <p:attrName>ppt_x</p:attrName>
                                          <p:attrName>ppt_y</p:attrName>
                                        </p:attrNameLst>
                                      </p:cBhvr>
                                      <p:rCtr x="0" y="-6759"/>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5E-6 7.40741E-7 L -0.63959 0.02917 " pathEditMode="relative" rAng="0" ptsTypes="AA">
                                      <p:cBhvr>
                                        <p:cTn id="26" dur="2000" fill="hold"/>
                                        <p:tgtEl>
                                          <p:spTgt spid="3086"/>
                                        </p:tgtEl>
                                        <p:attrNameLst>
                                          <p:attrName>ppt_x</p:attrName>
                                          <p:attrName>ppt_y</p:attrName>
                                        </p:attrNameLst>
                                      </p:cBhvr>
                                      <p:rCtr x="-31979" y="1458"/>
                                    </p:animMotion>
                                  </p:childTnLst>
                                </p:cTn>
                              </p:par>
                              <p:par>
                                <p:cTn id="27" presetID="42" presetClass="path" presetSubtype="0" accel="50000" decel="50000" fill="hold" nodeType="withEffect">
                                  <p:stCondLst>
                                    <p:cond delay="0"/>
                                  </p:stCondLst>
                                  <p:childTnLst>
                                    <p:animMotion origin="layout" path="M -1.25E-6 7.40741E-7 L -0.75859 0.03148 " pathEditMode="relative" rAng="0" ptsTypes="AA">
                                      <p:cBhvr>
                                        <p:cTn id="28" dur="2000" fill="hold"/>
                                        <p:tgtEl>
                                          <p:spTgt spid="3087"/>
                                        </p:tgtEl>
                                        <p:attrNameLst>
                                          <p:attrName>ppt_x</p:attrName>
                                          <p:attrName>ppt_y</p:attrName>
                                        </p:attrNameLst>
                                      </p:cBhvr>
                                      <p:rCtr x="-37930" y="1574"/>
                                    </p:animMotion>
                                  </p:childTnLst>
                                </p:cTn>
                              </p:par>
                              <p:par>
                                <p:cTn id="29" presetID="42" presetClass="path" presetSubtype="0" accel="50000" decel="50000" fill="hold" nodeType="withEffect">
                                  <p:stCondLst>
                                    <p:cond delay="0"/>
                                  </p:stCondLst>
                                  <p:childTnLst>
                                    <p:animMotion origin="layout" path="M 2.5E-6 7.40741E-7 L -0.79922 -0.02292 " pathEditMode="relative" rAng="0" ptsTypes="AA">
                                      <p:cBhvr>
                                        <p:cTn id="30" dur="2000" fill="hold"/>
                                        <p:tgtEl>
                                          <p:spTgt spid="3088"/>
                                        </p:tgtEl>
                                        <p:attrNameLst>
                                          <p:attrName>ppt_x</p:attrName>
                                          <p:attrName>ppt_y</p:attrName>
                                        </p:attrNameLst>
                                      </p:cBhvr>
                                      <p:rCtr x="-39961" y="-1157"/>
                                    </p:animMotion>
                                  </p:childTnLst>
                                </p:cTn>
                              </p:par>
                              <p:par>
                                <p:cTn id="31" presetID="42" presetClass="path" presetSubtype="0" accel="50000" decel="50000" fill="hold" nodeType="withEffect">
                                  <p:stCondLst>
                                    <p:cond delay="0"/>
                                  </p:stCondLst>
                                  <p:childTnLst>
                                    <p:animMotion origin="layout" path="M -3.54167E-6 7.40741E-7 L -0.87487 0.03264 " pathEditMode="relative" rAng="0" ptsTypes="AA">
                                      <p:cBhvr>
                                        <p:cTn id="32" dur="2000" fill="hold"/>
                                        <p:tgtEl>
                                          <p:spTgt spid="3089"/>
                                        </p:tgtEl>
                                        <p:attrNameLst>
                                          <p:attrName>ppt_x</p:attrName>
                                          <p:attrName>ppt_y</p:attrName>
                                        </p:attrNameLst>
                                      </p:cBhvr>
                                      <p:rCtr x="-43750" y="1620"/>
                                    </p:animMotion>
                                  </p:childTnLst>
                                </p:cTn>
                              </p:par>
                              <p:par>
                                <p:cTn id="33" presetID="42" presetClass="path" presetSubtype="0" accel="50000" decel="50000" fill="hold" nodeType="withEffect">
                                  <p:stCondLst>
                                    <p:cond delay="0"/>
                                  </p:stCondLst>
                                  <p:childTnLst>
                                    <p:animMotion origin="layout" path="M 2.5E-6 4.07407E-6 L -0.83399 -0.06459 " pathEditMode="relative" rAng="0" ptsTypes="AA">
                                      <p:cBhvr>
                                        <p:cTn id="34" dur="2000" fill="hold"/>
                                        <p:tgtEl>
                                          <p:spTgt spid="3084"/>
                                        </p:tgtEl>
                                        <p:attrNameLst>
                                          <p:attrName>ppt_x</p:attrName>
                                          <p:attrName>ppt_y</p:attrName>
                                        </p:attrNameLst>
                                      </p:cBhvr>
                                      <p:rCtr x="-41706" y="-3241"/>
                                    </p:animMotion>
                                  </p:childTnLst>
                                </p:cTn>
                              </p:par>
                              <p:par>
                                <p:cTn id="35" presetID="42" presetClass="path" presetSubtype="0" accel="50000" decel="50000" fill="hold" nodeType="withEffect">
                                  <p:stCondLst>
                                    <p:cond delay="0"/>
                                  </p:stCondLst>
                                  <p:childTnLst>
                                    <p:animMotion origin="layout" path="M -1.25E-6 4.07407E-6 L -0.72031 -0.01112 " pathEditMode="relative" rAng="0" ptsTypes="AA">
                                      <p:cBhvr>
                                        <p:cTn id="36" dur="2000" fill="hold"/>
                                        <p:tgtEl>
                                          <p:spTgt spid="3083"/>
                                        </p:tgtEl>
                                        <p:attrNameLst>
                                          <p:attrName>ppt_x</p:attrName>
                                          <p:attrName>ppt_y</p:attrName>
                                        </p:attrNameLst>
                                      </p:cBhvr>
                                      <p:rCtr x="-36016" y="-556"/>
                                    </p:animMotion>
                                  </p:childTnLst>
                                </p:cTn>
                              </p:par>
                              <p:par>
                                <p:cTn id="37" presetID="42" presetClass="path" presetSubtype="0" accel="50000" decel="50000" fill="hold" nodeType="withEffect">
                                  <p:stCondLst>
                                    <p:cond delay="0"/>
                                  </p:stCondLst>
                                  <p:childTnLst>
                                    <p:animMotion origin="layout" path="M 5E-6 4.07407E-6 L -0.67735 -0.06459 " pathEditMode="relative" rAng="0" ptsTypes="AA">
                                      <p:cBhvr>
                                        <p:cTn id="38" dur="2000" fill="hold"/>
                                        <p:tgtEl>
                                          <p:spTgt spid="3082"/>
                                        </p:tgtEl>
                                        <p:attrNameLst>
                                          <p:attrName>ppt_x</p:attrName>
                                          <p:attrName>ppt_y</p:attrName>
                                        </p:attrNameLst>
                                      </p:cBhvr>
                                      <p:rCtr x="-33867" y="-3241"/>
                                    </p:animMotion>
                                  </p:childTnLst>
                                </p:cTn>
                              </p:par>
                              <p:par>
                                <p:cTn id="39" presetID="42" presetClass="path" presetSubtype="0" accel="50000" decel="50000" fill="hold" grpId="1" nodeType="withEffect">
                                  <p:stCondLst>
                                    <p:cond delay="0"/>
                                  </p:stCondLst>
                                  <p:childTnLst>
                                    <p:animMotion origin="layout" path="M 2.08333E-7 -0.13496 L -0.09674 -0.13496 " pathEditMode="relative" rAng="0" ptsTypes="AA">
                                      <p:cBhvr>
                                        <p:cTn id="40" dur="2000" fill="hold"/>
                                        <p:tgtEl>
                                          <p:spTgt spid="45"/>
                                        </p:tgtEl>
                                        <p:attrNameLst>
                                          <p:attrName>ppt_x</p:attrName>
                                          <p:attrName>ppt_y</p:attrName>
                                        </p:attrNameLst>
                                      </p:cBhvr>
                                      <p:rCtr x="-4844" y="0"/>
                                    </p:animMotion>
                                  </p:childTnLst>
                                </p:cTn>
                              </p:par>
                              <p:par>
                                <p:cTn id="41" presetID="42" presetClass="path" presetSubtype="0" accel="50000" decel="50000" fill="hold" grpId="1" nodeType="withEffect">
                                  <p:stCondLst>
                                    <p:cond delay="0"/>
                                  </p:stCondLst>
                                  <p:childTnLst>
                                    <p:animMotion origin="layout" path="M -0.00078 0.14075 L 0.08268 0.14075 " pathEditMode="relative" rAng="0" ptsTypes="AA">
                                      <p:cBhvr>
                                        <p:cTn id="42" dur="2000" fill="hold"/>
                                        <p:tgtEl>
                                          <p:spTgt spid="44"/>
                                        </p:tgtEl>
                                        <p:attrNameLst>
                                          <p:attrName>ppt_x</p:attrName>
                                          <p:attrName>ppt_y</p:attrName>
                                        </p:attrNameLst>
                                      </p:cBhvr>
                                      <p:rCtr x="4167" y="0"/>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0"/>
                                        </p:tgtEl>
                                        <p:attrNameLst>
                                          <p:attrName>style.visibility</p:attrName>
                                        </p:attrNameLst>
                                      </p:cBhvr>
                                      <p:to>
                                        <p:strVal val="visible"/>
                                      </p:to>
                                    </p:set>
                                    <p:animEffect transition="in" filter="fade">
                                      <p:cBhvr>
                                        <p:cTn id="50" dur="500"/>
                                        <p:tgtEl>
                                          <p:spTgt spid="6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57"/>
                                        </p:tgtEl>
                                        <p:attrNameLst>
                                          <p:attrName>style.visibility</p:attrName>
                                        </p:attrNameLst>
                                      </p:cBhvr>
                                      <p:to>
                                        <p:strVal val="visible"/>
                                      </p:to>
                                    </p:set>
                                    <p:animEffect transition="in" filter="fade">
                                      <p:cBhvr>
                                        <p:cTn id="53" dur="500"/>
                                        <p:tgtEl>
                                          <p:spTgt spid="57"/>
                                        </p:tgtEl>
                                      </p:cBhvr>
                                    </p:animEffect>
                                  </p:childTnLst>
                                </p:cTn>
                              </p:par>
                              <p:par>
                                <p:cTn id="54" presetID="10" presetClass="entr" presetSubtype="0" fill="hold" nodeType="with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fade">
                                      <p:cBhvr>
                                        <p:cTn id="56" dur="500"/>
                                        <p:tgtEl>
                                          <p:spTgt spid="5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9"/>
                                        </p:tgtEl>
                                        <p:attrNameLst>
                                          <p:attrName>style.visibility</p:attrName>
                                        </p:attrNameLst>
                                      </p:cBhvr>
                                      <p:to>
                                        <p:strVal val="visible"/>
                                      </p:to>
                                    </p:set>
                                    <p:animEffect transition="in" filter="fade">
                                      <p:cBhvr>
                                        <p:cTn id="59" dur="500"/>
                                        <p:tgtEl>
                                          <p:spTgt spid="59"/>
                                        </p:tgtEl>
                                      </p:cBhvr>
                                    </p:animEffect>
                                  </p:childTnLst>
                                </p:cTn>
                              </p:par>
                              <p:par>
                                <p:cTn id="60" presetID="10" presetClass="entr" presetSubtype="0"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fade">
                                      <p:cBhvr>
                                        <p:cTn id="62" dur="500"/>
                                        <p:tgtEl>
                                          <p:spTgt spid="54"/>
                                        </p:tgtEl>
                                      </p:cBhvr>
                                    </p:animEffect>
                                  </p:childTnLst>
                                </p:cTn>
                              </p:par>
                              <p:par>
                                <p:cTn id="63" presetID="10" presetClass="entr" presetSubtype="0" fill="hold" nodeType="withEffect">
                                  <p:stCondLst>
                                    <p:cond delay="0"/>
                                  </p:stCondLst>
                                  <p:childTnLst>
                                    <p:set>
                                      <p:cBhvr>
                                        <p:cTn id="64" dur="1" fill="hold">
                                          <p:stCondLst>
                                            <p:cond delay="0"/>
                                          </p:stCondLst>
                                        </p:cTn>
                                        <p:tgtEl>
                                          <p:spTgt spid="47"/>
                                        </p:tgtEl>
                                        <p:attrNameLst>
                                          <p:attrName>style.visibility</p:attrName>
                                        </p:attrNameLst>
                                      </p:cBhvr>
                                      <p:to>
                                        <p:strVal val="visible"/>
                                      </p:to>
                                    </p:set>
                                    <p:animEffect transition="in" filter="fade">
                                      <p:cBhvr>
                                        <p:cTn id="65" dur="500"/>
                                        <p:tgtEl>
                                          <p:spTgt spid="4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56"/>
                                        </p:tgtEl>
                                        <p:attrNameLst>
                                          <p:attrName>style.visibility</p:attrName>
                                        </p:attrNameLst>
                                      </p:cBhvr>
                                      <p:to>
                                        <p:strVal val="visible"/>
                                      </p:to>
                                    </p:set>
                                    <p:animEffect transition="in" filter="fade">
                                      <p:cBhvr>
                                        <p:cTn id="68" dur="500"/>
                                        <p:tgtEl>
                                          <p:spTgt spid="56"/>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P spid="59" grpId="0"/>
      <p:bldP spid="60" grpId="0"/>
      <p:bldP spid="44" grpId="0" animBg="1"/>
      <p:bldP spid="44" grpId="1" animBg="1"/>
      <p:bldP spid="45" grpId="0" animBg="1"/>
      <p:bldP spid="45" grpId="1" animBg="1"/>
      <p:bldP spid="309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C40D1-CDD7-7EDB-C9F5-6BD727F8F9DB}"/>
              </a:ext>
            </a:extLst>
          </p:cNvPr>
          <p:cNvSpPr>
            <a:spLocks noGrp="1"/>
          </p:cNvSpPr>
          <p:nvPr>
            <p:ph type="title"/>
          </p:nvPr>
        </p:nvSpPr>
        <p:spPr/>
        <p:txBody>
          <a:bodyPr>
            <a:normAutofit/>
          </a:bodyPr>
          <a:lstStyle/>
          <a:p>
            <a:r>
              <a:rPr lang="en-US" sz="3600"/>
              <a:t>Law of Association</a:t>
            </a:r>
          </a:p>
        </p:txBody>
      </p:sp>
      <p:sp>
        <p:nvSpPr>
          <p:cNvPr id="8" name="Content Placeholder 7">
            <a:extLst>
              <a:ext uri="{FF2B5EF4-FFF2-40B4-BE49-F238E27FC236}">
                <a16:creationId xmlns:a16="http://schemas.microsoft.com/office/drawing/2014/main" id="{ACE630CA-8624-6266-2DF8-B2C4C07A4613}"/>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0CD96A34-0ADE-0BE1-D952-8DA662D28486}"/>
              </a:ext>
            </a:extLst>
          </p:cNvPr>
          <p:cNvSpPr>
            <a:spLocks noGrp="1"/>
          </p:cNvSpPr>
          <p:nvPr>
            <p:ph type="ftr" sz="quarter" idx="11"/>
          </p:nvPr>
        </p:nvSpPr>
        <p:spPr/>
        <p:txBody>
          <a:bodyPr>
            <a:normAutofit/>
          </a:bodyPr>
          <a:lstStyle/>
          <a:p>
            <a:pPr>
              <a:lnSpc>
                <a:spcPct val="90000"/>
              </a:lnSpc>
              <a:spcAft>
                <a:spcPts val="600"/>
              </a:spcAft>
            </a:pPr>
            <a:r>
              <a:rPr lang="en-US" sz="900"/>
              <a:t>The Division of Labor and Social Order - Jonathan Newman - Mises University 2025</a:t>
            </a:r>
          </a:p>
        </p:txBody>
      </p:sp>
      <p:sp>
        <p:nvSpPr>
          <p:cNvPr id="5" name="Slide Number Placeholder 4">
            <a:extLst>
              <a:ext uri="{FF2B5EF4-FFF2-40B4-BE49-F238E27FC236}">
                <a16:creationId xmlns:a16="http://schemas.microsoft.com/office/drawing/2014/main" id="{F6097CD3-4E0A-B313-9E6A-5634F11A8ECE}"/>
              </a:ext>
            </a:extLst>
          </p:cNvPr>
          <p:cNvSpPr>
            <a:spLocks noGrp="1"/>
          </p:cNvSpPr>
          <p:nvPr>
            <p:ph type="sldNum" sz="quarter" idx="12"/>
          </p:nvPr>
        </p:nvSpPr>
        <p:spPr/>
        <p:txBody>
          <a:bodyPr>
            <a:normAutofit/>
          </a:bodyPr>
          <a:lstStyle/>
          <a:p>
            <a:pPr>
              <a:spcAft>
                <a:spcPts val="600"/>
              </a:spcAft>
            </a:pPr>
            <a:fld id="{A65A5C87-DF58-40C8-B092-1DE63DB4547E}" type="slidenum">
              <a:rPr lang="en-US" smtClean="0"/>
              <a:pPr>
                <a:spcAft>
                  <a:spcPts val="600"/>
                </a:spcAft>
              </a:pPr>
              <a:t>17</a:t>
            </a:fld>
            <a:endParaRPr lang="en-US"/>
          </a:p>
        </p:txBody>
      </p:sp>
      <p:pic>
        <p:nvPicPr>
          <p:cNvPr id="7" name="Picture 6">
            <a:extLst>
              <a:ext uri="{FF2B5EF4-FFF2-40B4-BE49-F238E27FC236}">
                <a16:creationId xmlns:a16="http://schemas.microsoft.com/office/drawing/2014/main" id="{A629E845-9CF4-7BF8-E76D-1205000D3D41}"/>
              </a:ext>
            </a:extLst>
          </p:cNvPr>
          <p:cNvPicPr>
            <a:picLocks noChangeAspect="1"/>
          </p:cNvPicPr>
          <p:nvPr/>
        </p:nvPicPr>
        <p:blipFill>
          <a:blip r:embed="rId2"/>
          <a:srcRect r="997"/>
          <a:stretch>
            <a:fillRect/>
          </a:stretch>
        </p:blipFill>
        <p:spPr>
          <a:xfrm>
            <a:off x="2847186" y="1651641"/>
            <a:ext cx="6704891" cy="4520559"/>
          </a:xfrm>
          <a:prstGeom prst="rect">
            <a:avLst/>
          </a:prstGeom>
        </p:spPr>
      </p:pic>
      <p:pic>
        <p:nvPicPr>
          <p:cNvPr id="9" name="Picture 8">
            <a:extLst>
              <a:ext uri="{FF2B5EF4-FFF2-40B4-BE49-F238E27FC236}">
                <a16:creationId xmlns:a16="http://schemas.microsoft.com/office/drawing/2014/main" id="{253CCEBD-C036-4B8D-F73B-91C915BF229B}"/>
              </a:ext>
            </a:extLst>
          </p:cNvPr>
          <p:cNvPicPr>
            <a:picLocks noChangeAspect="1"/>
          </p:cNvPicPr>
          <p:nvPr/>
        </p:nvPicPr>
        <p:blipFill>
          <a:blip r:embed="rId2">
            <a:alphaModFix amt="35000"/>
          </a:blip>
          <a:srcRect r="997"/>
          <a:stretch>
            <a:fillRect/>
          </a:stretch>
        </p:blipFill>
        <p:spPr>
          <a:xfrm>
            <a:off x="2847185" y="1651641"/>
            <a:ext cx="6704891" cy="4520559"/>
          </a:xfrm>
          <a:prstGeom prst="rect">
            <a:avLst/>
          </a:prstGeom>
        </p:spPr>
      </p:pic>
    </p:spTree>
    <p:extLst>
      <p:ext uri="{BB962C8B-B14F-4D97-AF65-F5344CB8AC3E}">
        <p14:creationId xmlns:p14="http://schemas.microsoft.com/office/powerpoint/2010/main" val="2650330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0.01158 -0.0037 L -0.01158 -0.0037 C -0.01054 -0.00579 -0.00703 -0.01481 -0.00377 -0.01481 C -0.00273 -0.01481 -0.00169 -0.01389 -0.00065 -0.01343 C -0.00026 -0.00856 0.00092 -0.00185 -0.00065 0.00324 C -0.00117 0.0044 -0.00234 0.00394 -0.00299 0.00463 C -0.00872 0.00949 -0.00091 0.00625 -0.0108 0.0088 C -0.01289 0.00833 -0.01523 0.00903 -0.01705 0.00741 C -0.0181 0.00625 -0.01783 0.0037 -0.01783 0.00185 C -0.01783 -0.00347 -0.01797 -0.00856 -0.01705 -0.01343 C -0.01679 -0.01505 -0.01562 -0.01551 -0.01471 -0.0162 C -0.01263 -0.01829 -0.00898 -0.01852 -0.0069 -0.01898 C -0.00533 -0.01852 -0.00377 -0.01875 -0.00221 -0.01759 C 0.00039 -0.01551 0.00013 -0.01227 0.00092 -0.00787 C 0.00105 -0.00648 0.00144 -0.00509 0.0017 -0.0037 C 0.00118 0.00046 0.00118 0.00486 0.00013 0.0088 C -0.00052 0.01042 -0.00195 0.01065 -0.00299 0.01157 C -0.00377 0.01204 -0.00468 0.01227 -0.00533 0.01296 C -0.00677 0.01366 -0.00794 0.01482 -0.00924 0.01574 C -0.01158 0.01528 -0.01419 0.01574 -0.01627 0.01435 C -0.01888 0.01227 -0.01901 0.00532 -0.0194 0.00185 C -0.01862 -0.00278 -0.01888 -0.00833 -0.01705 -0.01204 C -0.01614 -0.01435 -0.01393 -0.01296 -0.01237 -0.01343 C -0.01132 -0.01389 -0.01028 -0.01435 -0.00924 -0.01481 C -0.0082 -0.01435 -0.00703 -0.01481 -0.00612 -0.01343 C -0.00468 -0.01134 -0.00416 -0.00393 -0.00377 -0.00093 C -0.00612 0.00718 -0.00429 0.00394 -0.01002 0.00741 L -0.01237 0.0088 C -0.01315 0.00787 -0.01419 0.00718 -0.01471 0.00602 C -0.01731 0.00069 -0.01692 -0.00486 -0.01393 -0.01065 C -0.01315 -0.0125 -0.01132 -0.01157 -0.01002 -0.01204 C -0.00898 -0.0125 -0.00794 -0.01296 -0.0069 -0.01343 C -0.00273 -0.00856 -0.00221 -0.00972 -0.00533 0.00602 C -0.00586 0.00787 -0.00742 0.00787 -0.00846 0.0088 C -0.01028 0.00833 -0.01224 0.00833 -0.01393 0.00741 C -0.01705 0.00556 -0.01601 0.0044 -0.01705 0.00046 C -0.01757 -0.00116 -0.0181 -0.00231 -0.01862 -0.0037 C -0.0181 -0.00694 -0.01823 -0.01065 -0.01705 -0.01343 C -0.01627 -0.01574 -0.01211 -0.01713 -0.0108 -0.01759 C -0.00846 -0.01713 -0.00599 -0.01829 -0.00377 -0.0162 C -0.00156 -0.01435 -0.00117 -0.00602 -0.00065 -0.00231 C -0.00169 0.00903 0.00065 0.01574 -0.00455 0.01991 C -0.0056 0.0206 -0.00664 0.02083 -0.00768 0.0213 C -0.00872 0.02083 -0.00989 0.0206 -0.0108 0.01991 C -0.01341 0.01782 -0.01393 0.01528 -0.01549 0.01157 C -0.01575 0.01019 -0.01627 0.0088 -0.01627 0.00741 C -0.01627 0.00208 -0.01653 -0.00324 -0.01549 -0.00787 C -0.01497 -0.01042 -0.00924 -0.01181 -0.00846 -0.01204 C -0.00716 -0.01065 -0.00507 -0.01065 -0.00455 -0.00787 C -0.00221 0.00602 -0.00481 0.00556 -0.00924 0.0088 C -0.01054 0.00833 -0.01198 0.0081 -0.01315 0.00741 C -0.01562 0.00579 -0.0164 0.00232 -0.01783 -0.00093 C -0.0181 -0.00278 -0.01875 -0.00463 -0.01862 -0.00648 C -0.01823 -0.01435 -0.01797 -0.0162 -0.01471 -0.01898 C -0.01406 -0.01968 -0.01315 -0.01991 -0.01237 -0.02037 C -0.00976 -0.01944 -0.00703 -0.01944 -0.00455 -0.01759 C -0.00351 -0.0169 -0.00156 -0.00694 -0.00143 -0.00648 C -0.00169 -0.00278 -0.00156 0.00093 -0.00221 0.00463 C -0.00299 0.00787 -0.00625 0.01019 -0.00768 0.01157 C -0.01002 0.01111 -0.01263 0.01157 -0.01471 0.01019 C -0.01966 0.00671 -0.01823 -0.00069 -0.01549 -0.00648 C -0.01484 -0.0081 -0.01341 -0.00741 -0.01237 -0.00787 C -0.00846 -0.00509 -0.00716 -0.00694 -0.00924 0.00185 C -0.01119 0.00926 -0.01106 0.00602 -0.01393 0.0088 C -0.01484 0.00949 -0.01627 0.01157 -0.01627 0.01157 L -0.01158 -0.0037 Z " pathEditMode="relative" ptsTypes="AAAAAAAAAAAAAAAAAAAAAAAAAAAAAAAAAAAAAAAAAAAAAAAAAAAAAAAAAAAAAAAAAA">
                                      <p:cBhvr>
                                        <p:cTn id="6" dur="5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FC945-537D-0D8D-B591-570BBB825D1B}"/>
              </a:ext>
            </a:extLst>
          </p:cNvPr>
          <p:cNvSpPr>
            <a:spLocks noGrp="1"/>
          </p:cNvSpPr>
          <p:nvPr>
            <p:ph type="title"/>
          </p:nvPr>
        </p:nvSpPr>
        <p:spPr/>
        <p:txBody>
          <a:bodyPr/>
          <a:lstStyle/>
          <a:p>
            <a:r>
              <a:rPr lang="en-US" dirty="0"/>
              <a:t>“Mises, what do you mean?”</a:t>
            </a:r>
          </a:p>
        </p:txBody>
      </p:sp>
      <p:sp>
        <p:nvSpPr>
          <p:cNvPr id="3" name="Content Placeholder 2">
            <a:extLst>
              <a:ext uri="{FF2B5EF4-FFF2-40B4-BE49-F238E27FC236}">
                <a16:creationId xmlns:a16="http://schemas.microsoft.com/office/drawing/2014/main" id="{3792B85F-8CFB-2FAB-C2A1-EADE149B2810}"/>
              </a:ext>
            </a:extLst>
          </p:cNvPr>
          <p:cNvSpPr>
            <a:spLocks noGrp="1"/>
          </p:cNvSpPr>
          <p:nvPr>
            <p:ph idx="1"/>
          </p:nvPr>
        </p:nvSpPr>
        <p:spPr/>
        <p:txBody>
          <a:bodyPr>
            <a:normAutofit fontScale="77500" lnSpcReduction="20000"/>
          </a:bodyPr>
          <a:lstStyle/>
          <a:p>
            <a:r>
              <a:rPr lang="en-US" dirty="0"/>
              <a:t>Two people: A and B. Two goods: p and q.</a:t>
            </a:r>
          </a:p>
          <a:p>
            <a:r>
              <a:rPr lang="en-US" dirty="0"/>
              <a:t>A can produce 1 p in 3 hours. For B, it takes 5 hours. A can produce 1 unit of q in 2 hours. For B, it takes 4.</a:t>
            </a:r>
          </a:p>
          <a:p>
            <a:r>
              <a:rPr lang="en-US" dirty="0"/>
              <a:t>Isolation: With 120 hours split evenly between p and q, A can produce 20 p and 30 q. B can produce 12 p and 15 q. Total production is </a:t>
            </a:r>
            <a:r>
              <a:rPr lang="en-US" u="sng" dirty="0"/>
              <a:t>32 p and 45 q</a:t>
            </a:r>
            <a:r>
              <a:rPr lang="en-US" dirty="0"/>
              <a:t>.</a:t>
            </a:r>
          </a:p>
          <a:p>
            <a:r>
              <a:rPr lang="en-US" dirty="0"/>
              <a:t>Division of labor: A only produces q and B only produces p. Total production is </a:t>
            </a:r>
            <a:r>
              <a:rPr lang="en-US" u="sng" dirty="0"/>
              <a:t>24p and 60 q</a:t>
            </a:r>
            <a:r>
              <a:rPr lang="en-US" dirty="0"/>
              <a:t>.</a:t>
            </a:r>
          </a:p>
          <a:p>
            <a:r>
              <a:rPr lang="en-US" dirty="0"/>
              <a:t>The “substitution ratio” for A is 2p:3q; for B it’s 4p:5q, which “signifies a larger output.”</a:t>
            </a:r>
          </a:p>
        </p:txBody>
      </p:sp>
      <p:sp>
        <p:nvSpPr>
          <p:cNvPr id="4" name="Footer Placeholder 3">
            <a:extLst>
              <a:ext uri="{FF2B5EF4-FFF2-40B4-BE49-F238E27FC236}">
                <a16:creationId xmlns:a16="http://schemas.microsoft.com/office/drawing/2014/main" id="{EE31403F-9C2C-F859-B4F9-41AE9418BD89}"/>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5" name="Slide Number Placeholder 4">
            <a:extLst>
              <a:ext uri="{FF2B5EF4-FFF2-40B4-BE49-F238E27FC236}">
                <a16:creationId xmlns:a16="http://schemas.microsoft.com/office/drawing/2014/main" id="{E1066276-F218-8EEE-B58B-6A2F9654D73F}"/>
              </a:ext>
            </a:extLst>
          </p:cNvPr>
          <p:cNvSpPr>
            <a:spLocks noGrp="1"/>
          </p:cNvSpPr>
          <p:nvPr>
            <p:ph type="sldNum" sz="quarter" idx="12"/>
          </p:nvPr>
        </p:nvSpPr>
        <p:spPr/>
        <p:txBody>
          <a:bodyPr/>
          <a:lstStyle/>
          <a:p>
            <a:fld id="{A65A5C87-DF58-40C8-B092-1DE63DB4547E}" type="slidenum">
              <a:rPr lang="en-US" smtClean="0"/>
              <a:t>18</a:t>
            </a:fld>
            <a:endParaRPr lang="en-US" dirty="0"/>
          </a:p>
        </p:txBody>
      </p:sp>
    </p:spTree>
    <p:extLst>
      <p:ext uri="{BB962C8B-B14F-4D97-AF65-F5344CB8AC3E}">
        <p14:creationId xmlns:p14="http://schemas.microsoft.com/office/powerpoint/2010/main" val="3222219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40C0D-2746-2924-9DFE-5DCED0D16388}"/>
              </a:ext>
            </a:extLst>
          </p:cNvPr>
          <p:cNvSpPr>
            <a:spLocks noGrp="1"/>
          </p:cNvSpPr>
          <p:nvPr>
            <p:ph type="title"/>
          </p:nvPr>
        </p:nvSpPr>
        <p:spPr/>
        <p:txBody>
          <a:bodyPr/>
          <a:lstStyle/>
          <a:p>
            <a:r>
              <a:rPr lang="en-US" dirty="0"/>
              <a:t>“I still don’t get it.”</a:t>
            </a:r>
          </a:p>
        </p:txBody>
      </p:sp>
      <p:sp>
        <p:nvSpPr>
          <p:cNvPr id="3" name="Content Placeholder 2">
            <a:extLst>
              <a:ext uri="{FF2B5EF4-FFF2-40B4-BE49-F238E27FC236}">
                <a16:creationId xmlns:a16="http://schemas.microsoft.com/office/drawing/2014/main" id="{81633B2A-470C-E70F-9DA2-707B6BBDA1BD}"/>
              </a:ext>
            </a:extLst>
          </p:cNvPr>
          <p:cNvSpPr>
            <a:spLocks noGrp="1"/>
          </p:cNvSpPr>
          <p:nvPr>
            <p:ph idx="1"/>
          </p:nvPr>
        </p:nvSpPr>
        <p:spPr/>
        <p:txBody>
          <a:bodyPr/>
          <a:lstStyle/>
          <a:p>
            <a:pPr marL="0" indent="0">
              <a:buNone/>
            </a:pPr>
            <a:r>
              <a:rPr lang="en-US" dirty="0"/>
              <a:t>It’s easier to see the gains by having A </a:t>
            </a:r>
            <a:r>
              <a:rPr lang="en-US" i="1" dirty="0"/>
              <a:t>partially</a:t>
            </a:r>
            <a:r>
              <a:rPr lang="en-US" dirty="0"/>
              <a:t> specialize in q.</a:t>
            </a:r>
          </a:p>
          <a:p>
            <a:pPr marL="0" indent="0">
              <a:buNone/>
            </a:pPr>
            <a:endParaRPr lang="en-US" dirty="0"/>
          </a:p>
          <a:p>
            <a:pPr marL="0" indent="0">
              <a:buNone/>
            </a:pPr>
            <a:r>
              <a:rPr lang="en-US" dirty="0"/>
              <a:t>Ex: A allocates 93 hours to q and 27 hours to p. A produces 46.5q and 9p. Add to B’s production of p (24 units). Total production is </a:t>
            </a:r>
            <a:r>
              <a:rPr lang="en-US" u="sng" dirty="0"/>
              <a:t>33p and 46.5q</a:t>
            </a:r>
            <a:r>
              <a:rPr lang="en-US" dirty="0"/>
              <a:t>, greater than their isolated production of </a:t>
            </a:r>
            <a:r>
              <a:rPr lang="en-US" u="sng" dirty="0"/>
              <a:t>32 p and 45 q</a:t>
            </a:r>
            <a:r>
              <a:rPr lang="en-US" dirty="0"/>
              <a:t>.</a:t>
            </a:r>
          </a:p>
          <a:p>
            <a:endParaRPr lang="en-US" dirty="0"/>
          </a:p>
        </p:txBody>
      </p:sp>
      <p:sp>
        <p:nvSpPr>
          <p:cNvPr id="4" name="Footer Placeholder 3">
            <a:extLst>
              <a:ext uri="{FF2B5EF4-FFF2-40B4-BE49-F238E27FC236}">
                <a16:creationId xmlns:a16="http://schemas.microsoft.com/office/drawing/2014/main" id="{9C983342-ECDF-2334-4934-6ADEDDA16ABA}"/>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5" name="Slide Number Placeholder 4">
            <a:extLst>
              <a:ext uri="{FF2B5EF4-FFF2-40B4-BE49-F238E27FC236}">
                <a16:creationId xmlns:a16="http://schemas.microsoft.com/office/drawing/2014/main" id="{73635BDD-746D-7ACA-4902-915BF01AB586}"/>
              </a:ext>
            </a:extLst>
          </p:cNvPr>
          <p:cNvSpPr>
            <a:spLocks noGrp="1"/>
          </p:cNvSpPr>
          <p:nvPr>
            <p:ph type="sldNum" sz="quarter" idx="12"/>
          </p:nvPr>
        </p:nvSpPr>
        <p:spPr/>
        <p:txBody>
          <a:bodyPr/>
          <a:lstStyle/>
          <a:p>
            <a:fld id="{A65A5C87-DF58-40C8-B092-1DE63DB4547E}" type="slidenum">
              <a:rPr lang="en-US" smtClean="0"/>
              <a:t>19</a:t>
            </a:fld>
            <a:endParaRPr lang="en-US" dirty="0"/>
          </a:p>
        </p:txBody>
      </p:sp>
    </p:spTree>
    <p:extLst>
      <p:ext uri="{BB962C8B-B14F-4D97-AF65-F5344CB8AC3E}">
        <p14:creationId xmlns:p14="http://schemas.microsoft.com/office/powerpoint/2010/main" val="3807983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2AB0EB-0819-41F4-99E9-C02FA0DAF66D}"/>
              </a:ext>
            </a:extLst>
          </p:cNvPr>
          <p:cNvSpPr>
            <a:spLocks noGrp="1"/>
          </p:cNvSpPr>
          <p:nvPr>
            <p:ph idx="1"/>
          </p:nvPr>
        </p:nvSpPr>
        <p:spPr/>
        <p:txBody>
          <a:bodyPr>
            <a:normAutofit lnSpcReduction="10000"/>
          </a:bodyPr>
          <a:lstStyle/>
          <a:p>
            <a:pPr marL="0" indent="0">
              <a:lnSpc>
                <a:spcPct val="110000"/>
              </a:lnSpc>
              <a:buNone/>
            </a:pPr>
            <a:r>
              <a:rPr lang="en-US" sz="1800" b="1" dirty="0"/>
              <a:t>Division of labor </a:t>
            </a:r>
            <a:r>
              <a:rPr lang="en-US" sz="1800" dirty="0"/>
              <a:t>– individuals specialize in particular tasks with th</a:t>
            </a:r>
            <a:r>
              <a:rPr lang="en-US" dirty="0"/>
              <a:t>e intent to trade</a:t>
            </a:r>
            <a:endParaRPr lang="en-US" sz="1800" dirty="0"/>
          </a:p>
          <a:p>
            <a:pPr marL="0" indent="0">
              <a:lnSpc>
                <a:spcPct val="110000"/>
              </a:lnSpc>
              <a:buNone/>
            </a:pPr>
            <a:r>
              <a:rPr lang="en-US" sz="1800" b="1" dirty="0"/>
              <a:t>Social order </a:t>
            </a:r>
            <a:r>
              <a:rPr lang="en-US" sz="1800" dirty="0"/>
              <a:t>– the institutions that permit, inhibit, or prohibit private property and the resultant harmony (or disharmony) of interests </a:t>
            </a:r>
          </a:p>
          <a:p>
            <a:pPr marL="0" indent="0">
              <a:lnSpc>
                <a:spcPct val="110000"/>
              </a:lnSpc>
              <a:buNone/>
            </a:pPr>
            <a:r>
              <a:rPr lang="en-US" sz="1800" dirty="0"/>
              <a:t> </a:t>
            </a:r>
          </a:p>
          <a:p>
            <a:pPr marL="0" indent="0"/>
            <a:r>
              <a:rPr lang="en-US" dirty="0"/>
              <a:t>“Society is division of labor and combination of labor.” – Mises, </a:t>
            </a:r>
            <a:r>
              <a:rPr lang="en-US" i="1" dirty="0"/>
              <a:t>Human Action</a:t>
            </a:r>
            <a:r>
              <a:rPr lang="en-US" dirty="0"/>
              <a:t>, p. 143</a:t>
            </a:r>
            <a:endParaRPr lang="en-US" sz="1800" dirty="0"/>
          </a:p>
          <a:p>
            <a:endParaRPr lang="en-US" dirty="0"/>
          </a:p>
        </p:txBody>
      </p:sp>
      <p:sp>
        <p:nvSpPr>
          <p:cNvPr id="5" name="Footer Placeholder 4">
            <a:extLst>
              <a:ext uri="{FF2B5EF4-FFF2-40B4-BE49-F238E27FC236}">
                <a16:creationId xmlns:a16="http://schemas.microsoft.com/office/drawing/2014/main" id="{3714E39E-D8A0-4428-97D8-FE545232279C}"/>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6" name="Slide Number Placeholder 5">
            <a:extLst>
              <a:ext uri="{FF2B5EF4-FFF2-40B4-BE49-F238E27FC236}">
                <a16:creationId xmlns:a16="http://schemas.microsoft.com/office/drawing/2014/main" id="{B49FA539-2DA6-4197-AA13-56E0C33955F2}"/>
              </a:ext>
            </a:extLst>
          </p:cNvPr>
          <p:cNvSpPr>
            <a:spLocks noGrp="1"/>
          </p:cNvSpPr>
          <p:nvPr>
            <p:ph type="sldNum" sz="quarter" idx="12"/>
          </p:nvPr>
        </p:nvSpPr>
        <p:spPr/>
        <p:txBody>
          <a:bodyPr/>
          <a:lstStyle/>
          <a:p>
            <a:fld id="{A65A5C87-DF58-40C8-B092-1DE63DB4547E}" type="slidenum">
              <a:rPr lang="en-US" smtClean="0"/>
              <a:t>2</a:t>
            </a:fld>
            <a:endParaRPr lang="en-US" dirty="0"/>
          </a:p>
        </p:txBody>
      </p:sp>
      <p:sp>
        <p:nvSpPr>
          <p:cNvPr id="7" name="Title 6">
            <a:extLst>
              <a:ext uri="{FF2B5EF4-FFF2-40B4-BE49-F238E27FC236}">
                <a16:creationId xmlns:a16="http://schemas.microsoft.com/office/drawing/2014/main" id="{C5456AD8-B991-72D0-8D62-93A5DBBCD6D2}"/>
              </a:ext>
            </a:extLst>
          </p:cNvPr>
          <p:cNvSpPr>
            <a:spLocks noGrp="1"/>
          </p:cNvSpPr>
          <p:nvPr>
            <p:ph type="title"/>
          </p:nvPr>
        </p:nvSpPr>
        <p:spPr/>
        <p:txBody>
          <a:bodyPr/>
          <a:lstStyle/>
          <a:p>
            <a:r>
              <a:rPr lang="en-US" dirty="0"/>
              <a:t>Definitions</a:t>
            </a:r>
          </a:p>
        </p:txBody>
      </p:sp>
      <p:pic>
        <p:nvPicPr>
          <p:cNvPr id="1028" name="Picture 4">
            <a:extLst>
              <a:ext uri="{FF2B5EF4-FFF2-40B4-BE49-F238E27FC236}">
                <a16:creationId xmlns:a16="http://schemas.microsoft.com/office/drawing/2014/main" id="{968DFBAD-41C1-4BB2-E019-7FBCBA198211}"/>
              </a:ext>
            </a:extLst>
          </p:cNvPr>
          <p:cNvPicPr>
            <a:picLocks noGrp="1" noChangeAspect="1" noChangeArrowheads="1"/>
          </p:cNvPicPr>
          <p:nvPr>
            <p:ph type="pic" sz="quarter" idx="13"/>
          </p:nvPr>
        </p:nvPicPr>
        <p:blipFill>
          <a:blip r:embed="rId2">
            <a:extLst>
              <a:ext uri="{28A0092B-C50C-407E-A947-70E740481C1C}">
                <a14:useLocalDpi xmlns:a14="http://schemas.microsoft.com/office/drawing/2010/main" val="0"/>
              </a:ext>
            </a:extLst>
          </a:blip>
          <a:srcRect l="8070" r="8070"/>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83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8A17E-6E3F-5DFF-3165-A8953DFD9111}"/>
              </a:ext>
            </a:extLst>
          </p:cNvPr>
          <p:cNvSpPr>
            <a:spLocks noGrp="1"/>
          </p:cNvSpPr>
          <p:nvPr>
            <p:ph type="title"/>
          </p:nvPr>
        </p:nvSpPr>
        <p:spPr/>
        <p:txBody>
          <a:bodyPr/>
          <a:lstStyle/>
          <a:p>
            <a:r>
              <a:rPr lang="en-US" dirty="0"/>
              <a:t>How does the law of association work?</a:t>
            </a:r>
          </a:p>
        </p:txBody>
      </p:sp>
      <p:sp>
        <p:nvSpPr>
          <p:cNvPr id="3" name="Content Placeholder 2">
            <a:extLst>
              <a:ext uri="{FF2B5EF4-FFF2-40B4-BE49-F238E27FC236}">
                <a16:creationId xmlns:a16="http://schemas.microsoft.com/office/drawing/2014/main" id="{7D67B0EE-917A-FC19-46D6-2CD4A78CAFD0}"/>
              </a:ext>
            </a:extLst>
          </p:cNvPr>
          <p:cNvSpPr>
            <a:spLocks noGrp="1"/>
          </p:cNvSpPr>
          <p:nvPr>
            <p:ph idx="1"/>
          </p:nvPr>
        </p:nvSpPr>
        <p:spPr/>
        <p:txBody>
          <a:bodyPr vert="horz" lIns="91440" tIns="45720" rIns="91440" bIns="45720" rtlCol="0" anchor="t">
            <a:normAutofit fontScale="92500" lnSpcReduction="10000"/>
          </a:bodyPr>
          <a:lstStyle/>
          <a:p>
            <a:r>
              <a:rPr lang="en-US" dirty="0"/>
              <a:t>The law of association says that everyone has a spot in the division of labor, even those who are less productive.</a:t>
            </a:r>
          </a:p>
          <a:p>
            <a:r>
              <a:rPr lang="en-US" dirty="0"/>
              <a:t>The reason it works is because the gains from trade come from the </a:t>
            </a:r>
            <a:r>
              <a:rPr lang="en-US" i="1" dirty="0"/>
              <a:t>differences in production tradeoffs</a:t>
            </a:r>
            <a:r>
              <a:rPr lang="en-US" dirty="0"/>
              <a:t>, not absolute productivity.</a:t>
            </a:r>
          </a:p>
          <a:p>
            <a:r>
              <a:rPr lang="en-US" dirty="0"/>
              <a:t>B has the comparative advantage in p because </a:t>
            </a:r>
          </a:p>
          <a:p>
            <a:pPr lvl="1">
              <a:buFont typeface="Courier New" panose="020B0604020202020204" pitchFamily="34" charset="0"/>
              <a:buChar char="o"/>
            </a:pPr>
            <a:r>
              <a:rPr lang="en-US" dirty="0"/>
              <a:t>A: 2p/3q = 4p/6q &lt; B: 4p/5q. (Costs A 6q to make 4 p. Only 5q for B.)</a:t>
            </a:r>
          </a:p>
          <a:p>
            <a:r>
              <a:rPr lang="en-US" dirty="0"/>
              <a:t>If you flip the fractions, the inequality sign flips too: </a:t>
            </a:r>
          </a:p>
          <a:p>
            <a:pPr lvl="1">
              <a:buFont typeface="Courier New" panose="020B0604020202020204" pitchFamily="34" charset="0"/>
              <a:buChar char="o"/>
            </a:pPr>
            <a:r>
              <a:rPr lang="en-US" dirty="0"/>
              <a:t>A: 3q/2p &gt; 5q/4p. A has the comparative advantage </a:t>
            </a:r>
            <a:r>
              <a:rPr lang="en-US"/>
              <a:t>in q.</a:t>
            </a:r>
            <a:endParaRPr lang="en-US" dirty="0"/>
          </a:p>
        </p:txBody>
      </p:sp>
      <p:sp>
        <p:nvSpPr>
          <p:cNvPr id="4" name="Footer Placeholder 3">
            <a:extLst>
              <a:ext uri="{FF2B5EF4-FFF2-40B4-BE49-F238E27FC236}">
                <a16:creationId xmlns:a16="http://schemas.microsoft.com/office/drawing/2014/main" id="{70A6AC66-6339-E188-50BD-E59D76526AC9}"/>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5" name="Slide Number Placeholder 4">
            <a:extLst>
              <a:ext uri="{FF2B5EF4-FFF2-40B4-BE49-F238E27FC236}">
                <a16:creationId xmlns:a16="http://schemas.microsoft.com/office/drawing/2014/main" id="{9A52952D-F7E1-C4C3-C1DF-9E004B0D3015}"/>
              </a:ext>
            </a:extLst>
          </p:cNvPr>
          <p:cNvSpPr>
            <a:spLocks noGrp="1"/>
          </p:cNvSpPr>
          <p:nvPr>
            <p:ph type="sldNum" sz="quarter" idx="12"/>
          </p:nvPr>
        </p:nvSpPr>
        <p:spPr/>
        <p:txBody>
          <a:bodyPr/>
          <a:lstStyle/>
          <a:p>
            <a:fld id="{A65A5C87-DF58-40C8-B092-1DE63DB4547E}" type="slidenum">
              <a:rPr lang="en-US" smtClean="0"/>
              <a:t>20</a:t>
            </a:fld>
            <a:endParaRPr lang="en-US" dirty="0"/>
          </a:p>
        </p:txBody>
      </p:sp>
    </p:spTree>
    <p:extLst>
      <p:ext uri="{BB962C8B-B14F-4D97-AF65-F5344CB8AC3E}">
        <p14:creationId xmlns:p14="http://schemas.microsoft.com/office/powerpoint/2010/main" val="2864226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6FAE7-50EC-FE20-BCC5-A7CB50C85FFE}"/>
              </a:ext>
            </a:extLst>
          </p:cNvPr>
          <p:cNvSpPr>
            <a:spLocks noGrp="1"/>
          </p:cNvSpPr>
          <p:nvPr>
            <p:ph type="title"/>
          </p:nvPr>
        </p:nvSpPr>
        <p:spPr/>
        <p:txBody>
          <a:bodyPr/>
          <a:lstStyle/>
          <a:p>
            <a:r>
              <a:rPr lang="en-US" dirty="0"/>
              <a:t>The Importance of the Law of Association</a:t>
            </a:r>
          </a:p>
        </p:txBody>
      </p:sp>
      <p:sp>
        <p:nvSpPr>
          <p:cNvPr id="3" name="Content Placeholder 2">
            <a:extLst>
              <a:ext uri="{FF2B5EF4-FFF2-40B4-BE49-F238E27FC236}">
                <a16:creationId xmlns:a16="http://schemas.microsoft.com/office/drawing/2014/main" id="{DA0B9023-4CF6-F982-9E0B-CDA5A765D6D2}"/>
              </a:ext>
            </a:extLst>
          </p:cNvPr>
          <p:cNvSpPr>
            <a:spLocks noGrp="1"/>
          </p:cNvSpPr>
          <p:nvPr>
            <p:ph idx="1"/>
          </p:nvPr>
        </p:nvSpPr>
        <p:spPr/>
        <p:txBody>
          <a:bodyPr>
            <a:normAutofit fontScale="92500" lnSpcReduction="20000"/>
          </a:bodyPr>
          <a:lstStyle/>
          <a:p>
            <a:r>
              <a:rPr lang="en-US" dirty="0"/>
              <a:t>“The law of association makes us comprehend the tendencies which resulted in the progressive intensification of human cooperation. We conceive what incentive induced people not to consider themselves simply as rivals in a struggle for the appropriation of the limited supply of means of subsistence made available by nature. We realize what has impelled them and permanently impels them to consort with one another for the sake of cooperation. </a:t>
            </a:r>
            <a:r>
              <a:rPr lang="en-US" dirty="0">
                <a:highlight>
                  <a:srgbClr val="FFFF00"/>
                </a:highlight>
              </a:rPr>
              <a:t>Every step forward on the way to a more developed mode of the division of labor serves the interests of all participants.</a:t>
            </a:r>
            <a:r>
              <a:rPr lang="en-US" dirty="0"/>
              <a:t>” – Mises, </a:t>
            </a:r>
            <a:r>
              <a:rPr lang="en-US" i="1" dirty="0"/>
              <a:t>Human Action</a:t>
            </a:r>
            <a:r>
              <a:rPr lang="en-US" dirty="0"/>
              <a:t>, p. 159</a:t>
            </a:r>
          </a:p>
        </p:txBody>
      </p:sp>
      <p:sp>
        <p:nvSpPr>
          <p:cNvPr id="4" name="Footer Placeholder 3">
            <a:extLst>
              <a:ext uri="{FF2B5EF4-FFF2-40B4-BE49-F238E27FC236}">
                <a16:creationId xmlns:a16="http://schemas.microsoft.com/office/drawing/2014/main" id="{B5911929-003E-7F2F-AA3F-2C673F8CFE24}"/>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5" name="Slide Number Placeholder 4">
            <a:extLst>
              <a:ext uri="{FF2B5EF4-FFF2-40B4-BE49-F238E27FC236}">
                <a16:creationId xmlns:a16="http://schemas.microsoft.com/office/drawing/2014/main" id="{A86F2D4D-1EE7-4E2B-ABB4-FC41A40A2551}"/>
              </a:ext>
            </a:extLst>
          </p:cNvPr>
          <p:cNvSpPr>
            <a:spLocks noGrp="1"/>
          </p:cNvSpPr>
          <p:nvPr>
            <p:ph type="sldNum" sz="quarter" idx="12"/>
          </p:nvPr>
        </p:nvSpPr>
        <p:spPr/>
        <p:txBody>
          <a:bodyPr/>
          <a:lstStyle/>
          <a:p>
            <a:fld id="{A65A5C87-DF58-40C8-B092-1DE63DB4547E}" type="slidenum">
              <a:rPr lang="en-US" smtClean="0"/>
              <a:t>21</a:t>
            </a:fld>
            <a:endParaRPr lang="en-US" dirty="0"/>
          </a:p>
        </p:txBody>
      </p:sp>
    </p:spTree>
    <p:extLst>
      <p:ext uri="{BB962C8B-B14F-4D97-AF65-F5344CB8AC3E}">
        <p14:creationId xmlns:p14="http://schemas.microsoft.com/office/powerpoint/2010/main" val="6471692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997E3-F39B-E53B-6981-55FEEA659C8B}"/>
              </a:ext>
            </a:extLst>
          </p:cNvPr>
          <p:cNvSpPr>
            <a:spLocks noGrp="1"/>
          </p:cNvSpPr>
          <p:nvPr>
            <p:ph type="title"/>
          </p:nvPr>
        </p:nvSpPr>
        <p:spPr/>
        <p:txBody>
          <a:bodyPr/>
          <a:lstStyle/>
          <a:p>
            <a:r>
              <a:rPr lang="en-US" dirty="0"/>
              <a:t>Economic Calculation</a:t>
            </a:r>
          </a:p>
        </p:txBody>
      </p:sp>
      <p:sp>
        <p:nvSpPr>
          <p:cNvPr id="3" name="Content Placeholder 2">
            <a:extLst>
              <a:ext uri="{FF2B5EF4-FFF2-40B4-BE49-F238E27FC236}">
                <a16:creationId xmlns:a16="http://schemas.microsoft.com/office/drawing/2014/main" id="{D0A08072-3586-66DF-4743-58C3F14ACB07}"/>
              </a:ext>
            </a:extLst>
          </p:cNvPr>
          <p:cNvSpPr>
            <a:spLocks noGrp="1"/>
          </p:cNvSpPr>
          <p:nvPr>
            <p:ph idx="1"/>
          </p:nvPr>
        </p:nvSpPr>
        <p:spPr/>
        <p:txBody>
          <a:bodyPr/>
          <a:lstStyle/>
          <a:p>
            <a:r>
              <a:rPr lang="en-US" dirty="0"/>
              <a:t>“Monetary calculation is the guiding star of action under the social system of division of labor.” – Mises, </a:t>
            </a:r>
            <a:r>
              <a:rPr lang="en-US" i="1" dirty="0"/>
              <a:t>Human Action</a:t>
            </a:r>
            <a:r>
              <a:rPr lang="en-US" dirty="0"/>
              <a:t>, p. 230</a:t>
            </a:r>
          </a:p>
          <a:p>
            <a:r>
              <a:rPr lang="en-US" dirty="0"/>
              <a:t>The prospective monetary income in various employments provides an incentive to each individual to specialize in his comparative advantage.</a:t>
            </a:r>
          </a:p>
        </p:txBody>
      </p:sp>
      <p:sp>
        <p:nvSpPr>
          <p:cNvPr id="4" name="Footer Placeholder 3">
            <a:extLst>
              <a:ext uri="{FF2B5EF4-FFF2-40B4-BE49-F238E27FC236}">
                <a16:creationId xmlns:a16="http://schemas.microsoft.com/office/drawing/2014/main" id="{1A3366CA-3DF9-AAD1-E62B-B2D4AE25B2C2}"/>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5" name="Slide Number Placeholder 4">
            <a:extLst>
              <a:ext uri="{FF2B5EF4-FFF2-40B4-BE49-F238E27FC236}">
                <a16:creationId xmlns:a16="http://schemas.microsoft.com/office/drawing/2014/main" id="{AF3BDF88-2C17-A183-1C56-FB8C70B12AC6}"/>
              </a:ext>
            </a:extLst>
          </p:cNvPr>
          <p:cNvSpPr>
            <a:spLocks noGrp="1"/>
          </p:cNvSpPr>
          <p:nvPr>
            <p:ph type="sldNum" sz="quarter" idx="12"/>
          </p:nvPr>
        </p:nvSpPr>
        <p:spPr/>
        <p:txBody>
          <a:bodyPr/>
          <a:lstStyle/>
          <a:p>
            <a:fld id="{A65A5C87-DF58-40C8-B092-1DE63DB4547E}" type="slidenum">
              <a:rPr lang="en-US" smtClean="0"/>
              <a:t>22</a:t>
            </a:fld>
            <a:endParaRPr lang="en-US" dirty="0"/>
          </a:p>
        </p:txBody>
      </p:sp>
    </p:spTree>
    <p:extLst>
      <p:ext uri="{BB962C8B-B14F-4D97-AF65-F5344CB8AC3E}">
        <p14:creationId xmlns:p14="http://schemas.microsoft.com/office/powerpoint/2010/main" val="370910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EB919-4F65-4B5E-ADF3-272AD780E102}"/>
              </a:ext>
            </a:extLst>
          </p:cNvPr>
          <p:cNvSpPr>
            <a:spLocks noGrp="1"/>
          </p:cNvSpPr>
          <p:nvPr>
            <p:ph type="title"/>
          </p:nvPr>
        </p:nvSpPr>
        <p:spPr/>
        <p:txBody>
          <a:bodyPr>
            <a:normAutofit fontScale="90000"/>
          </a:bodyPr>
          <a:lstStyle/>
          <a:p>
            <a:r>
              <a:rPr lang="en-US" dirty="0"/>
              <a:t>Other critics of economic calculation fail to realize that it is a method available only to people acting in the economic system of the division of labor in a social order based upon private ownership of the means of production.</a:t>
            </a:r>
          </a:p>
        </p:txBody>
      </p:sp>
      <p:sp>
        <p:nvSpPr>
          <p:cNvPr id="3" name="Text Placeholder 2">
            <a:extLst>
              <a:ext uri="{FF2B5EF4-FFF2-40B4-BE49-F238E27FC236}">
                <a16:creationId xmlns:a16="http://schemas.microsoft.com/office/drawing/2014/main" id="{3FF48DDF-62CA-455C-A7CB-AB86D3378A86}"/>
              </a:ext>
            </a:extLst>
          </p:cNvPr>
          <p:cNvSpPr>
            <a:spLocks noGrp="1"/>
          </p:cNvSpPr>
          <p:nvPr>
            <p:ph type="body" idx="1"/>
          </p:nvPr>
        </p:nvSpPr>
        <p:spPr/>
        <p:txBody>
          <a:bodyPr/>
          <a:lstStyle/>
          <a:p>
            <a:r>
              <a:rPr lang="en-US" sz="2000" dirty="0"/>
              <a:t>Mises, </a:t>
            </a:r>
            <a:r>
              <a:rPr lang="en-US" sz="2000" i="1" dirty="0"/>
              <a:t>Human Action</a:t>
            </a:r>
            <a:r>
              <a:rPr lang="en-US" sz="2000" dirty="0"/>
              <a:t>, p. 217</a:t>
            </a:r>
          </a:p>
        </p:txBody>
      </p:sp>
      <p:sp>
        <p:nvSpPr>
          <p:cNvPr id="5" name="Footer Placeholder 4">
            <a:extLst>
              <a:ext uri="{FF2B5EF4-FFF2-40B4-BE49-F238E27FC236}">
                <a16:creationId xmlns:a16="http://schemas.microsoft.com/office/drawing/2014/main" id="{83B6A6F4-FC75-45A7-B6F8-488E7FD18F96}"/>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6" name="Slide Number Placeholder 5">
            <a:extLst>
              <a:ext uri="{FF2B5EF4-FFF2-40B4-BE49-F238E27FC236}">
                <a16:creationId xmlns:a16="http://schemas.microsoft.com/office/drawing/2014/main" id="{701FBF44-1F57-4664-8847-9214C41B42E9}"/>
              </a:ext>
            </a:extLst>
          </p:cNvPr>
          <p:cNvSpPr>
            <a:spLocks noGrp="1"/>
          </p:cNvSpPr>
          <p:nvPr>
            <p:ph type="sldNum" sz="quarter" idx="12"/>
          </p:nvPr>
        </p:nvSpPr>
        <p:spPr/>
        <p:txBody>
          <a:bodyPr/>
          <a:lstStyle/>
          <a:p>
            <a:fld id="{A65A5C87-DF58-40C8-B092-1DE63DB4547E}" type="slidenum">
              <a:rPr lang="en-US" smtClean="0"/>
              <a:t>23</a:t>
            </a:fld>
            <a:endParaRPr lang="en-US" dirty="0"/>
          </a:p>
        </p:txBody>
      </p:sp>
    </p:spTree>
    <p:extLst>
      <p:ext uri="{BB962C8B-B14F-4D97-AF65-F5344CB8AC3E}">
        <p14:creationId xmlns:p14="http://schemas.microsoft.com/office/powerpoint/2010/main" val="236058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1C9FA4C-4FB3-D37B-A94E-1D325735DD0A}"/>
              </a:ext>
            </a:extLst>
          </p:cNvPr>
          <p:cNvSpPr>
            <a:spLocks noGrp="1"/>
          </p:cNvSpPr>
          <p:nvPr>
            <p:ph type="title"/>
          </p:nvPr>
        </p:nvSpPr>
        <p:spPr/>
        <p:txBody>
          <a:bodyPr>
            <a:normAutofit fontScale="90000"/>
          </a:bodyPr>
          <a:lstStyle/>
          <a:p>
            <a:r>
              <a:rPr lang="en-US" dirty="0"/>
              <a:t>Example: Bob’s Employment Opportunities</a:t>
            </a:r>
          </a:p>
        </p:txBody>
      </p:sp>
      <p:sp>
        <p:nvSpPr>
          <p:cNvPr id="7" name="Text Placeholder 6">
            <a:extLst>
              <a:ext uri="{FF2B5EF4-FFF2-40B4-BE49-F238E27FC236}">
                <a16:creationId xmlns:a16="http://schemas.microsoft.com/office/drawing/2014/main" id="{64C65EA3-39E7-391C-0228-7A902653C869}"/>
              </a:ext>
            </a:extLst>
          </p:cNvPr>
          <p:cNvSpPr>
            <a:spLocks noGrp="1"/>
          </p:cNvSpPr>
          <p:nvPr>
            <p:ph type="body" idx="1"/>
          </p:nvPr>
        </p:nvSpPr>
        <p:spPr/>
        <p:txBody>
          <a:bodyPr/>
          <a:lstStyle/>
          <a:p>
            <a:pPr algn="ctr"/>
            <a:r>
              <a:rPr lang="en-US" dirty="0"/>
              <a:t>Boxer</a:t>
            </a:r>
          </a:p>
        </p:txBody>
      </p:sp>
      <p:pic>
        <p:nvPicPr>
          <p:cNvPr id="14" name="Content Placeholder 13">
            <a:extLst>
              <a:ext uri="{FF2B5EF4-FFF2-40B4-BE49-F238E27FC236}">
                <a16:creationId xmlns:a16="http://schemas.microsoft.com/office/drawing/2014/main" id="{90F76979-0A10-A283-125A-57FEC3455095}"/>
              </a:ext>
            </a:extLst>
          </p:cNvPr>
          <p:cNvPicPr>
            <a:picLocks noGrp="1" noChangeAspect="1"/>
          </p:cNvPicPr>
          <p:nvPr>
            <p:ph sz="half" idx="2"/>
          </p:nvPr>
        </p:nvPicPr>
        <p:blipFill>
          <a:blip r:embed="rId2"/>
          <a:stretch>
            <a:fillRect/>
          </a:stretch>
        </p:blipFill>
        <p:spPr>
          <a:xfrm>
            <a:off x="576263" y="3451837"/>
            <a:ext cx="3290887" cy="2472101"/>
          </a:xfrm>
        </p:spPr>
      </p:pic>
      <p:sp>
        <p:nvSpPr>
          <p:cNvPr id="9" name="Text Placeholder 8">
            <a:extLst>
              <a:ext uri="{FF2B5EF4-FFF2-40B4-BE49-F238E27FC236}">
                <a16:creationId xmlns:a16="http://schemas.microsoft.com/office/drawing/2014/main" id="{15D65B21-C3EA-D209-1D07-E4055A7FD67B}"/>
              </a:ext>
            </a:extLst>
          </p:cNvPr>
          <p:cNvSpPr>
            <a:spLocks noGrp="1"/>
          </p:cNvSpPr>
          <p:nvPr>
            <p:ph type="body" sz="quarter" idx="3"/>
          </p:nvPr>
        </p:nvSpPr>
        <p:spPr/>
        <p:txBody>
          <a:bodyPr/>
          <a:lstStyle/>
          <a:p>
            <a:pPr algn="ctr"/>
            <a:r>
              <a:rPr lang="en-US" dirty="0"/>
              <a:t>Actor in Marvel films</a:t>
            </a:r>
          </a:p>
        </p:txBody>
      </p:sp>
      <p:pic>
        <p:nvPicPr>
          <p:cNvPr id="16" name="Content Placeholder 15">
            <a:extLst>
              <a:ext uri="{FF2B5EF4-FFF2-40B4-BE49-F238E27FC236}">
                <a16:creationId xmlns:a16="http://schemas.microsoft.com/office/drawing/2014/main" id="{C5BADBF2-DCAC-51AF-8376-373B7F21C7B6}"/>
              </a:ext>
            </a:extLst>
          </p:cNvPr>
          <p:cNvPicPr>
            <a:picLocks noGrp="1" noChangeAspect="1"/>
          </p:cNvPicPr>
          <p:nvPr>
            <p:ph sz="quarter" idx="4"/>
          </p:nvPr>
        </p:nvPicPr>
        <p:blipFill>
          <a:blip r:embed="rId3"/>
          <a:stretch>
            <a:fillRect/>
          </a:stretch>
        </p:blipFill>
        <p:spPr>
          <a:xfrm>
            <a:off x="4880860" y="3203575"/>
            <a:ext cx="2546167" cy="2968625"/>
          </a:xfrm>
        </p:spPr>
      </p:pic>
      <p:sp>
        <p:nvSpPr>
          <p:cNvPr id="4" name="Footer Placeholder 3">
            <a:extLst>
              <a:ext uri="{FF2B5EF4-FFF2-40B4-BE49-F238E27FC236}">
                <a16:creationId xmlns:a16="http://schemas.microsoft.com/office/drawing/2014/main" id="{D4352262-70D6-FE48-A6A7-C76A4AC2BEF6}"/>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5" name="Slide Number Placeholder 4">
            <a:extLst>
              <a:ext uri="{FF2B5EF4-FFF2-40B4-BE49-F238E27FC236}">
                <a16:creationId xmlns:a16="http://schemas.microsoft.com/office/drawing/2014/main" id="{3B6B730A-F36A-3338-9D09-02FDAE210747}"/>
              </a:ext>
            </a:extLst>
          </p:cNvPr>
          <p:cNvSpPr>
            <a:spLocks noGrp="1"/>
          </p:cNvSpPr>
          <p:nvPr>
            <p:ph type="sldNum" sz="quarter" idx="12"/>
          </p:nvPr>
        </p:nvSpPr>
        <p:spPr/>
        <p:txBody>
          <a:bodyPr/>
          <a:lstStyle/>
          <a:p>
            <a:fld id="{A65A5C87-DF58-40C8-B092-1DE63DB4547E}" type="slidenum">
              <a:rPr lang="en-US" smtClean="0"/>
              <a:t>24</a:t>
            </a:fld>
            <a:endParaRPr lang="en-US" dirty="0"/>
          </a:p>
        </p:txBody>
      </p:sp>
      <p:sp>
        <p:nvSpPr>
          <p:cNvPr id="11" name="Text Placeholder 10">
            <a:extLst>
              <a:ext uri="{FF2B5EF4-FFF2-40B4-BE49-F238E27FC236}">
                <a16:creationId xmlns:a16="http://schemas.microsoft.com/office/drawing/2014/main" id="{D61AA418-B9B4-B9D0-E3BD-51208B26FD86}"/>
              </a:ext>
            </a:extLst>
          </p:cNvPr>
          <p:cNvSpPr>
            <a:spLocks noGrp="1"/>
          </p:cNvSpPr>
          <p:nvPr>
            <p:ph type="body" sz="quarter" idx="13"/>
          </p:nvPr>
        </p:nvSpPr>
        <p:spPr/>
        <p:txBody>
          <a:bodyPr/>
          <a:lstStyle/>
          <a:p>
            <a:pPr algn="ctr"/>
            <a:r>
              <a:rPr lang="en-US" dirty="0"/>
              <a:t>Singer</a:t>
            </a:r>
          </a:p>
        </p:txBody>
      </p:sp>
      <p:pic>
        <p:nvPicPr>
          <p:cNvPr id="22" name="Content Placeholder 21">
            <a:extLst>
              <a:ext uri="{FF2B5EF4-FFF2-40B4-BE49-F238E27FC236}">
                <a16:creationId xmlns:a16="http://schemas.microsoft.com/office/drawing/2014/main" id="{DFD7B421-0364-5699-3D1F-1DD12351FE95}"/>
              </a:ext>
            </a:extLst>
          </p:cNvPr>
          <p:cNvPicPr>
            <a:picLocks noGrp="1" noChangeAspect="1"/>
          </p:cNvPicPr>
          <p:nvPr>
            <p:ph sz="quarter" idx="14"/>
          </p:nvPr>
        </p:nvPicPr>
        <p:blipFill>
          <a:blip r:embed="rId4"/>
          <a:stretch>
            <a:fillRect/>
          </a:stretch>
        </p:blipFill>
        <p:spPr>
          <a:xfrm>
            <a:off x="8880256" y="3203575"/>
            <a:ext cx="2410263" cy="2968625"/>
          </a:xfrm>
        </p:spPr>
      </p:pic>
      <p:sp>
        <p:nvSpPr>
          <p:cNvPr id="23" name="Rectangle 22">
            <a:extLst>
              <a:ext uri="{FF2B5EF4-FFF2-40B4-BE49-F238E27FC236}">
                <a16:creationId xmlns:a16="http://schemas.microsoft.com/office/drawing/2014/main" id="{59655A8D-CA80-2249-12B5-DABB8CCDCD06}"/>
              </a:ext>
            </a:extLst>
          </p:cNvPr>
          <p:cNvSpPr/>
          <p:nvPr/>
        </p:nvSpPr>
        <p:spPr>
          <a:xfrm>
            <a:off x="907083" y="1983491"/>
            <a:ext cx="2629246"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$1,000</a:t>
            </a:r>
          </a:p>
        </p:txBody>
      </p:sp>
      <p:sp>
        <p:nvSpPr>
          <p:cNvPr id="24" name="Rectangle 23">
            <a:extLst>
              <a:ext uri="{FF2B5EF4-FFF2-40B4-BE49-F238E27FC236}">
                <a16:creationId xmlns:a16="http://schemas.microsoft.com/office/drawing/2014/main" id="{4368B087-BD38-F195-B6F8-435D61F6C81D}"/>
              </a:ext>
            </a:extLst>
          </p:cNvPr>
          <p:cNvSpPr/>
          <p:nvPr/>
        </p:nvSpPr>
        <p:spPr>
          <a:xfrm>
            <a:off x="4781377" y="1983491"/>
            <a:ext cx="2629246"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$2,000</a:t>
            </a:r>
          </a:p>
        </p:txBody>
      </p:sp>
      <p:sp>
        <p:nvSpPr>
          <p:cNvPr id="25" name="Rectangle 24">
            <a:extLst>
              <a:ext uri="{FF2B5EF4-FFF2-40B4-BE49-F238E27FC236}">
                <a16:creationId xmlns:a16="http://schemas.microsoft.com/office/drawing/2014/main" id="{06E7ECFA-E75D-708B-32DF-6185D1958C8D}"/>
              </a:ext>
            </a:extLst>
          </p:cNvPr>
          <p:cNvSpPr/>
          <p:nvPr/>
        </p:nvSpPr>
        <p:spPr>
          <a:xfrm>
            <a:off x="8295475" y="1983491"/>
            <a:ext cx="3579827"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$5 million</a:t>
            </a:r>
          </a:p>
        </p:txBody>
      </p:sp>
    </p:spTree>
    <p:extLst>
      <p:ext uri="{BB962C8B-B14F-4D97-AF65-F5344CB8AC3E}">
        <p14:creationId xmlns:p14="http://schemas.microsoft.com/office/powerpoint/2010/main" val="224378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E9372-10C9-4FE2-AA18-D3757770284E}"/>
              </a:ext>
            </a:extLst>
          </p:cNvPr>
          <p:cNvSpPr>
            <a:spLocks noGrp="1"/>
          </p:cNvSpPr>
          <p:nvPr>
            <p:ph type="title"/>
          </p:nvPr>
        </p:nvSpPr>
        <p:spPr/>
        <p:txBody>
          <a:bodyPr/>
          <a:lstStyle/>
          <a:p>
            <a:r>
              <a:rPr lang="en-US" dirty="0"/>
              <a:t>Social Order</a:t>
            </a:r>
          </a:p>
        </p:txBody>
      </p:sp>
      <p:sp>
        <p:nvSpPr>
          <p:cNvPr id="3" name="Content Placeholder 2">
            <a:extLst>
              <a:ext uri="{FF2B5EF4-FFF2-40B4-BE49-F238E27FC236}">
                <a16:creationId xmlns:a16="http://schemas.microsoft.com/office/drawing/2014/main" id="{593CCB26-C7B5-4926-8F38-01AA28C00B75}"/>
              </a:ext>
            </a:extLst>
          </p:cNvPr>
          <p:cNvSpPr>
            <a:spLocks noGrp="1"/>
          </p:cNvSpPr>
          <p:nvPr>
            <p:ph idx="1"/>
          </p:nvPr>
        </p:nvSpPr>
        <p:spPr/>
        <p:txBody>
          <a:bodyPr/>
          <a:lstStyle/>
          <a:p>
            <a:r>
              <a:rPr lang="en-US" dirty="0"/>
              <a:t>If based on private property, economic calculation is possible and the full benefits of the division of labor can be extended to all who participate.</a:t>
            </a:r>
          </a:p>
          <a:p>
            <a:r>
              <a:rPr lang="en-US" dirty="0"/>
              <a:t>If private property is inhibited or prohibited, economic calculation is distorted or made impossible, and the benefits of the division of labor are curtailed or eradicated.</a:t>
            </a:r>
          </a:p>
        </p:txBody>
      </p:sp>
      <p:sp>
        <p:nvSpPr>
          <p:cNvPr id="8" name="Footer Placeholder 7">
            <a:extLst>
              <a:ext uri="{FF2B5EF4-FFF2-40B4-BE49-F238E27FC236}">
                <a16:creationId xmlns:a16="http://schemas.microsoft.com/office/drawing/2014/main" id="{0B606C04-4F4E-47CE-849C-FC29852F5B18}"/>
              </a:ext>
            </a:extLst>
          </p:cNvPr>
          <p:cNvSpPr>
            <a:spLocks noGrp="1"/>
          </p:cNvSpPr>
          <p:nvPr>
            <p:ph type="ftr" sz="quarter" idx="19"/>
          </p:nvPr>
        </p:nvSpPr>
        <p:spPr/>
        <p:txBody>
          <a:bodyPr/>
          <a:lstStyle/>
          <a:p>
            <a:r>
              <a:rPr lang="en-US"/>
              <a:t>The Division of Labor and Social Order - Jonathan Newman - Mises University 2025</a:t>
            </a:r>
            <a:endParaRPr lang="en-US" dirty="0"/>
          </a:p>
        </p:txBody>
      </p:sp>
      <p:sp>
        <p:nvSpPr>
          <p:cNvPr id="9" name="Slide Number Placeholder 8">
            <a:extLst>
              <a:ext uri="{FF2B5EF4-FFF2-40B4-BE49-F238E27FC236}">
                <a16:creationId xmlns:a16="http://schemas.microsoft.com/office/drawing/2014/main" id="{891003F3-F17A-4CAC-B7CA-4C498BA84E7B}"/>
              </a:ext>
            </a:extLst>
          </p:cNvPr>
          <p:cNvSpPr>
            <a:spLocks noGrp="1"/>
          </p:cNvSpPr>
          <p:nvPr>
            <p:ph type="sldNum" sz="quarter" idx="20"/>
          </p:nvPr>
        </p:nvSpPr>
        <p:spPr/>
        <p:txBody>
          <a:bodyPr/>
          <a:lstStyle/>
          <a:p>
            <a:fld id="{A65A5C87-DF58-40C8-B092-1DE63DB4547E}" type="slidenum">
              <a:rPr lang="en-US" smtClean="0"/>
              <a:pPr/>
              <a:t>25</a:t>
            </a:fld>
            <a:endParaRPr lang="en-US" dirty="0"/>
          </a:p>
        </p:txBody>
      </p:sp>
      <p:pic>
        <p:nvPicPr>
          <p:cNvPr id="1026" name="Picture 2" descr="Waiving Consequential Damages in Construction Contracts">
            <a:extLst>
              <a:ext uri="{FF2B5EF4-FFF2-40B4-BE49-F238E27FC236}">
                <a16:creationId xmlns:a16="http://schemas.microsoft.com/office/drawing/2014/main" id="{E38121BC-B9E2-8A62-9A0A-DA730E7A16C9}"/>
              </a:ext>
            </a:extLst>
          </p:cNvPr>
          <p:cNvPicPr>
            <a:picLocks noGrp="1" noChangeAspect="1" noChangeArrowheads="1"/>
          </p:cNvPicPr>
          <p:nvPr>
            <p:ph type="pic" sz="quarter" idx="17"/>
          </p:nvPr>
        </p:nvPicPr>
        <p:blipFill>
          <a:blip r:embed="rId2">
            <a:extLst>
              <a:ext uri="{28A0092B-C50C-407E-A947-70E740481C1C}">
                <a14:useLocalDpi xmlns:a14="http://schemas.microsoft.com/office/drawing/2010/main" val="0"/>
              </a:ext>
            </a:extLst>
          </a:blip>
          <a:srcRect t="11679" b="1167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Road Pathway photo and picture">
            <a:extLst>
              <a:ext uri="{FF2B5EF4-FFF2-40B4-BE49-F238E27FC236}">
                <a16:creationId xmlns:a16="http://schemas.microsoft.com/office/drawing/2014/main" id="{5AD6C7CA-AC9C-30C2-1786-88A77DC3B351}"/>
              </a:ext>
            </a:extLst>
          </p:cNvPr>
          <p:cNvPicPr>
            <a:picLocks noGrp="1" noChangeAspect="1" noChangeArrowheads="1"/>
          </p:cNvPicPr>
          <p:nvPr>
            <p:ph type="pic" sz="quarter" idx="14"/>
          </p:nvPr>
        </p:nvPicPr>
        <p:blipFill>
          <a:blip r:embed="rId3">
            <a:extLst>
              <a:ext uri="{28A0092B-C50C-407E-A947-70E740481C1C}">
                <a14:useLocalDpi xmlns:a14="http://schemas.microsoft.com/office/drawing/2010/main" val="0"/>
              </a:ext>
            </a:extLst>
          </a:blip>
          <a:srcRect t="22785" b="2278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Handshake Teamwork illustration and picture">
            <a:extLst>
              <a:ext uri="{FF2B5EF4-FFF2-40B4-BE49-F238E27FC236}">
                <a16:creationId xmlns:a16="http://schemas.microsoft.com/office/drawing/2014/main" id="{4FC265AA-EAA1-579A-AAA2-1F6735B58028}"/>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t="9209" b="920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7928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6E8A7C-CD86-2F91-3F5A-390C491981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CD426C-EAA5-D8C2-FB82-A503A852E414}"/>
              </a:ext>
            </a:extLst>
          </p:cNvPr>
          <p:cNvSpPr>
            <a:spLocks noGrp="1"/>
          </p:cNvSpPr>
          <p:nvPr>
            <p:ph type="title"/>
          </p:nvPr>
        </p:nvSpPr>
        <p:spPr>
          <a:xfrm>
            <a:off x="557784" y="640080"/>
            <a:ext cx="7982712" cy="4114800"/>
          </a:xfrm>
        </p:spPr>
        <p:txBody>
          <a:bodyPr>
            <a:normAutofit fontScale="90000"/>
          </a:bodyPr>
          <a:lstStyle/>
          <a:p>
            <a:r>
              <a:rPr lang="en-US" sz="2400" dirty="0"/>
              <a:t>The marvelous civilization of antiquity perished because it did not adjust its moral code and its legal system to the requirements of the market economy. A social order is doomed if the actions which its normal functioning requires are rejected by the standards of morality, are declared illegal by the laws of the country, and are prosecuted as criminal by the courts and the police. The Roman Empire crumbled to dust because it lacked the spirit of liberalism and free enterprise. The policy of interventionism and its political corollary, the Führer principle, decomposed the mighty empire as they will by necessity always disintegrate and destroy any social entity.</a:t>
            </a:r>
          </a:p>
        </p:txBody>
      </p:sp>
      <p:sp>
        <p:nvSpPr>
          <p:cNvPr id="3" name="Text Placeholder 2">
            <a:extLst>
              <a:ext uri="{FF2B5EF4-FFF2-40B4-BE49-F238E27FC236}">
                <a16:creationId xmlns:a16="http://schemas.microsoft.com/office/drawing/2014/main" id="{E4AFF6BF-573F-B2FF-B8AC-77049054F4F9}"/>
              </a:ext>
            </a:extLst>
          </p:cNvPr>
          <p:cNvSpPr>
            <a:spLocks noGrp="1"/>
          </p:cNvSpPr>
          <p:nvPr>
            <p:ph type="body" idx="1"/>
          </p:nvPr>
        </p:nvSpPr>
        <p:spPr/>
        <p:txBody>
          <a:bodyPr/>
          <a:lstStyle/>
          <a:p>
            <a:r>
              <a:rPr lang="en-US" sz="2000" dirty="0"/>
              <a:t>Mises, </a:t>
            </a:r>
            <a:r>
              <a:rPr lang="en-US" sz="2000" i="1" dirty="0"/>
              <a:t>Human Action</a:t>
            </a:r>
            <a:r>
              <a:rPr lang="en-US" sz="2000" dirty="0"/>
              <a:t>, p. 763</a:t>
            </a:r>
          </a:p>
        </p:txBody>
      </p:sp>
      <p:sp>
        <p:nvSpPr>
          <p:cNvPr id="5" name="Footer Placeholder 4">
            <a:extLst>
              <a:ext uri="{FF2B5EF4-FFF2-40B4-BE49-F238E27FC236}">
                <a16:creationId xmlns:a16="http://schemas.microsoft.com/office/drawing/2014/main" id="{1D95408E-C81D-9C7D-7ED1-97D3E48677FB}"/>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6" name="Slide Number Placeholder 5">
            <a:extLst>
              <a:ext uri="{FF2B5EF4-FFF2-40B4-BE49-F238E27FC236}">
                <a16:creationId xmlns:a16="http://schemas.microsoft.com/office/drawing/2014/main" id="{48207B84-1E49-54CE-E6B6-672F0B71D5F1}"/>
              </a:ext>
            </a:extLst>
          </p:cNvPr>
          <p:cNvSpPr>
            <a:spLocks noGrp="1"/>
          </p:cNvSpPr>
          <p:nvPr>
            <p:ph type="sldNum" sz="quarter" idx="12"/>
          </p:nvPr>
        </p:nvSpPr>
        <p:spPr/>
        <p:txBody>
          <a:bodyPr/>
          <a:lstStyle/>
          <a:p>
            <a:fld id="{A65A5C87-DF58-40C8-B092-1DE63DB4547E}" type="slidenum">
              <a:rPr lang="en-US" smtClean="0"/>
              <a:t>26</a:t>
            </a:fld>
            <a:endParaRPr lang="en-US" dirty="0"/>
          </a:p>
        </p:txBody>
      </p:sp>
      <p:pic>
        <p:nvPicPr>
          <p:cNvPr id="2050" name="Picture 2" descr="Free Tunisia The Roman Empire photo and picture">
            <a:extLst>
              <a:ext uri="{FF2B5EF4-FFF2-40B4-BE49-F238E27FC236}">
                <a16:creationId xmlns:a16="http://schemas.microsoft.com/office/drawing/2014/main" id="{BB318C0A-466D-CA7B-6EA2-E4D45A26D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73668" y="640080"/>
            <a:ext cx="267462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6126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AEB0E-3272-6D12-8CB6-37F60B3E0E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484903-4490-CA8D-FBAC-AC81DA9C828D}"/>
              </a:ext>
            </a:extLst>
          </p:cNvPr>
          <p:cNvSpPr>
            <a:spLocks noGrp="1"/>
          </p:cNvSpPr>
          <p:nvPr>
            <p:ph type="title"/>
          </p:nvPr>
        </p:nvSpPr>
        <p:spPr>
          <a:xfrm>
            <a:off x="557784" y="640080"/>
            <a:ext cx="7982712" cy="4114800"/>
          </a:xfrm>
        </p:spPr>
        <p:txBody>
          <a:bodyPr>
            <a:normAutofit/>
          </a:bodyPr>
          <a:lstStyle/>
          <a:p>
            <a:endParaRPr lang="en-US" sz="2400" dirty="0"/>
          </a:p>
        </p:txBody>
      </p:sp>
      <p:sp>
        <p:nvSpPr>
          <p:cNvPr id="3" name="Text Placeholder 2">
            <a:extLst>
              <a:ext uri="{FF2B5EF4-FFF2-40B4-BE49-F238E27FC236}">
                <a16:creationId xmlns:a16="http://schemas.microsoft.com/office/drawing/2014/main" id="{588191E8-937F-2281-1245-02B97E38EFBC}"/>
              </a:ext>
            </a:extLst>
          </p:cNvPr>
          <p:cNvSpPr>
            <a:spLocks noGrp="1"/>
          </p:cNvSpPr>
          <p:nvPr>
            <p:ph type="body" idx="1"/>
          </p:nvPr>
        </p:nvSpPr>
        <p:spPr/>
        <p:txBody>
          <a:bodyPr/>
          <a:lstStyle/>
          <a:p>
            <a:r>
              <a:rPr lang="en-US" sz="2000" dirty="0"/>
              <a:t>Mises, </a:t>
            </a:r>
            <a:r>
              <a:rPr lang="en-US" sz="2000" i="1" dirty="0"/>
              <a:t>Human Action</a:t>
            </a:r>
            <a:r>
              <a:rPr lang="en-US" sz="2000" dirty="0"/>
              <a:t>, p. </a:t>
            </a:r>
            <a:r>
              <a:rPr lang="en-US" dirty="0"/>
              <a:t>881</a:t>
            </a:r>
            <a:endParaRPr lang="en-US" sz="2000" dirty="0"/>
          </a:p>
        </p:txBody>
      </p:sp>
      <p:sp>
        <p:nvSpPr>
          <p:cNvPr id="5" name="Footer Placeholder 4">
            <a:extLst>
              <a:ext uri="{FF2B5EF4-FFF2-40B4-BE49-F238E27FC236}">
                <a16:creationId xmlns:a16="http://schemas.microsoft.com/office/drawing/2014/main" id="{72800787-1EF9-0F4A-3BE1-4808447A0289}"/>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6" name="Slide Number Placeholder 5">
            <a:extLst>
              <a:ext uri="{FF2B5EF4-FFF2-40B4-BE49-F238E27FC236}">
                <a16:creationId xmlns:a16="http://schemas.microsoft.com/office/drawing/2014/main" id="{CA3CD005-E8BD-C552-4C38-CC3D281F4ED9}"/>
              </a:ext>
            </a:extLst>
          </p:cNvPr>
          <p:cNvSpPr>
            <a:spLocks noGrp="1"/>
          </p:cNvSpPr>
          <p:nvPr>
            <p:ph type="sldNum" sz="quarter" idx="12"/>
          </p:nvPr>
        </p:nvSpPr>
        <p:spPr/>
        <p:txBody>
          <a:bodyPr/>
          <a:lstStyle/>
          <a:p>
            <a:fld id="{A65A5C87-DF58-40C8-B092-1DE63DB4547E}" type="slidenum">
              <a:rPr lang="en-US" smtClean="0"/>
              <a:t>27</a:t>
            </a:fld>
            <a:endParaRPr lang="en-US" dirty="0"/>
          </a:p>
        </p:txBody>
      </p:sp>
      <p:pic>
        <p:nvPicPr>
          <p:cNvPr id="7" name="Picture 6">
            <a:extLst>
              <a:ext uri="{FF2B5EF4-FFF2-40B4-BE49-F238E27FC236}">
                <a16:creationId xmlns:a16="http://schemas.microsoft.com/office/drawing/2014/main" id="{B6C61BD4-0138-9FFE-5E37-1808C96BA4FE}"/>
              </a:ext>
            </a:extLst>
          </p:cNvPr>
          <p:cNvPicPr>
            <a:picLocks noChangeAspect="1"/>
          </p:cNvPicPr>
          <p:nvPr/>
        </p:nvPicPr>
        <p:blipFill>
          <a:blip r:embed="rId2"/>
          <a:stretch>
            <a:fillRect/>
          </a:stretch>
        </p:blipFill>
        <p:spPr>
          <a:xfrm rot="-60000">
            <a:off x="423781" y="843286"/>
            <a:ext cx="8250718" cy="3911594"/>
          </a:xfrm>
          <a:prstGeom prst="rect">
            <a:avLst/>
          </a:prstGeom>
        </p:spPr>
      </p:pic>
      <p:pic>
        <p:nvPicPr>
          <p:cNvPr id="1026" name="Picture 2" descr="Mises, the Regression Theorem, and Free Banking | Online Library ...">
            <a:extLst>
              <a:ext uri="{FF2B5EF4-FFF2-40B4-BE49-F238E27FC236}">
                <a16:creationId xmlns:a16="http://schemas.microsoft.com/office/drawing/2014/main" id="{BB237507-3BD8-CECB-CB75-4E163FC0E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0863" y="964109"/>
            <a:ext cx="2427425" cy="3310545"/>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2993FC13-B68A-9730-11DE-E0FF6617DAE4}"/>
              </a:ext>
            </a:extLst>
          </p:cNvPr>
          <p:cNvSpPr/>
          <p:nvPr/>
        </p:nvSpPr>
        <p:spPr>
          <a:xfrm>
            <a:off x="2819400" y="816769"/>
            <a:ext cx="223838" cy="1190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5F0BFB8-3EE1-9E92-598C-77CC6C5E59BC}"/>
              </a:ext>
            </a:extLst>
          </p:cNvPr>
          <p:cNvSpPr/>
          <p:nvPr/>
        </p:nvSpPr>
        <p:spPr>
          <a:xfrm>
            <a:off x="3083719" y="784354"/>
            <a:ext cx="223838" cy="1190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36EEEB6-8D8A-9714-859A-C460B8D21572}"/>
              </a:ext>
            </a:extLst>
          </p:cNvPr>
          <p:cNvSpPr/>
          <p:nvPr/>
        </p:nvSpPr>
        <p:spPr>
          <a:xfrm>
            <a:off x="3814762" y="816769"/>
            <a:ext cx="223838" cy="1190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9B8E54E7-75EF-65E7-033E-79356D28E68D}"/>
              </a:ext>
            </a:extLst>
          </p:cNvPr>
          <p:cNvSpPr/>
          <p:nvPr/>
        </p:nvSpPr>
        <p:spPr>
          <a:xfrm>
            <a:off x="1220676" y="816769"/>
            <a:ext cx="223838" cy="11906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4601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EC9AF26-D337-7A66-E5F7-F4CCD8D2BA82}"/>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5" name="Slide Number Placeholder 4">
            <a:extLst>
              <a:ext uri="{FF2B5EF4-FFF2-40B4-BE49-F238E27FC236}">
                <a16:creationId xmlns:a16="http://schemas.microsoft.com/office/drawing/2014/main" id="{1273A99B-2243-4856-E195-D88DD7C9AAE3}"/>
              </a:ext>
            </a:extLst>
          </p:cNvPr>
          <p:cNvSpPr>
            <a:spLocks noGrp="1"/>
          </p:cNvSpPr>
          <p:nvPr>
            <p:ph type="sldNum" sz="quarter" idx="12"/>
          </p:nvPr>
        </p:nvSpPr>
        <p:spPr/>
        <p:txBody>
          <a:bodyPr/>
          <a:lstStyle/>
          <a:p>
            <a:fld id="{A65A5C87-DF58-40C8-B092-1DE63DB4547E}" type="slidenum">
              <a:rPr lang="en-US" smtClean="0"/>
              <a:t>3</a:t>
            </a:fld>
            <a:endParaRPr lang="en-US" dirty="0"/>
          </a:p>
        </p:txBody>
      </p:sp>
      <p:pic>
        <p:nvPicPr>
          <p:cNvPr id="7" name="Picture 6">
            <a:extLst>
              <a:ext uri="{FF2B5EF4-FFF2-40B4-BE49-F238E27FC236}">
                <a16:creationId xmlns:a16="http://schemas.microsoft.com/office/drawing/2014/main" id="{F41ED03E-93FA-5742-DC86-BFA88820A53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9000" contrast="-33000"/>
                    </a14:imgEffect>
                  </a14:imgLayer>
                </a14:imgProps>
              </a:ext>
            </a:extLst>
          </a:blip>
          <a:stretch>
            <a:fillRect/>
          </a:stretch>
        </p:blipFill>
        <p:spPr>
          <a:xfrm>
            <a:off x="866560" y="0"/>
            <a:ext cx="10458880" cy="6858000"/>
          </a:xfrm>
          <a:prstGeom prst="rect">
            <a:avLst/>
          </a:prstGeom>
        </p:spPr>
      </p:pic>
    </p:spTree>
    <p:extLst>
      <p:ext uri="{BB962C8B-B14F-4D97-AF65-F5344CB8AC3E}">
        <p14:creationId xmlns:p14="http://schemas.microsoft.com/office/powerpoint/2010/main" val="30048344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F8CB9E8-BAAB-5FEE-F3F6-DE3772DDD4FC}"/>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3" name="Slide Number Placeholder 2">
            <a:extLst>
              <a:ext uri="{FF2B5EF4-FFF2-40B4-BE49-F238E27FC236}">
                <a16:creationId xmlns:a16="http://schemas.microsoft.com/office/drawing/2014/main" id="{3E94082B-62CA-0A1F-BAA2-94C3FC52A5F6}"/>
              </a:ext>
            </a:extLst>
          </p:cNvPr>
          <p:cNvSpPr>
            <a:spLocks noGrp="1"/>
          </p:cNvSpPr>
          <p:nvPr>
            <p:ph type="sldNum" sz="quarter" idx="12"/>
          </p:nvPr>
        </p:nvSpPr>
        <p:spPr/>
        <p:txBody>
          <a:bodyPr/>
          <a:lstStyle/>
          <a:p>
            <a:fld id="{A65A5C87-DF58-40C8-B092-1DE63DB4547E}" type="slidenum">
              <a:rPr lang="en-US" smtClean="0"/>
              <a:t>4</a:t>
            </a:fld>
            <a:endParaRPr lang="en-US" dirty="0"/>
          </a:p>
        </p:txBody>
      </p:sp>
      <p:pic>
        <p:nvPicPr>
          <p:cNvPr id="5" name="Picture 4">
            <a:extLst>
              <a:ext uri="{FF2B5EF4-FFF2-40B4-BE49-F238E27FC236}">
                <a16:creationId xmlns:a16="http://schemas.microsoft.com/office/drawing/2014/main" id="{168F75C8-9DC9-8FB4-2299-1A62F03021B9}"/>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8000" contrast="-5000"/>
                    </a14:imgEffect>
                  </a14:imgLayer>
                </a14:imgProps>
              </a:ext>
            </a:extLst>
          </a:blip>
          <a:stretch>
            <a:fillRect/>
          </a:stretch>
        </p:blipFill>
        <p:spPr>
          <a:xfrm>
            <a:off x="842513" y="0"/>
            <a:ext cx="10506973" cy="6858000"/>
          </a:xfrm>
          <a:prstGeom prst="rect">
            <a:avLst/>
          </a:prstGeom>
        </p:spPr>
      </p:pic>
    </p:spTree>
    <p:extLst>
      <p:ext uri="{BB962C8B-B14F-4D97-AF65-F5344CB8AC3E}">
        <p14:creationId xmlns:p14="http://schemas.microsoft.com/office/powerpoint/2010/main" val="1654569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9188914-124F-EF8D-F044-69F1981C9B18}"/>
              </a:ext>
            </a:extLst>
          </p:cNvPr>
          <p:cNvSpPr>
            <a:spLocks noGrp="1"/>
          </p:cNvSpPr>
          <p:nvPr>
            <p:ph type="ftr" sz="quarter" idx="11"/>
          </p:nvPr>
        </p:nvSpPr>
        <p:spPr/>
        <p:txBody>
          <a:bodyPr/>
          <a:lstStyle/>
          <a:p>
            <a:r>
              <a:rPr lang="en-US"/>
              <a:t>The Division of Labor and Social Order - Jonathan Newman - Mises University 2025</a:t>
            </a:r>
            <a:endParaRPr lang="en-US" dirty="0"/>
          </a:p>
        </p:txBody>
      </p:sp>
      <p:sp>
        <p:nvSpPr>
          <p:cNvPr id="3" name="Slide Number Placeholder 2">
            <a:extLst>
              <a:ext uri="{FF2B5EF4-FFF2-40B4-BE49-F238E27FC236}">
                <a16:creationId xmlns:a16="http://schemas.microsoft.com/office/drawing/2014/main" id="{A7191DFF-2F59-465D-63EB-8A77010B4787}"/>
              </a:ext>
            </a:extLst>
          </p:cNvPr>
          <p:cNvSpPr>
            <a:spLocks noGrp="1"/>
          </p:cNvSpPr>
          <p:nvPr>
            <p:ph type="sldNum" sz="quarter" idx="12"/>
          </p:nvPr>
        </p:nvSpPr>
        <p:spPr/>
        <p:txBody>
          <a:bodyPr/>
          <a:lstStyle/>
          <a:p>
            <a:fld id="{A65A5C87-DF58-40C8-B092-1DE63DB4547E}" type="slidenum">
              <a:rPr lang="en-US" smtClean="0"/>
              <a:t>5</a:t>
            </a:fld>
            <a:endParaRPr lang="en-US" dirty="0"/>
          </a:p>
        </p:txBody>
      </p:sp>
      <p:pic>
        <p:nvPicPr>
          <p:cNvPr id="5" name="Picture 4">
            <a:extLst>
              <a:ext uri="{FF2B5EF4-FFF2-40B4-BE49-F238E27FC236}">
                <a16:creationId xmlns:a16="http://schemas.microsoft.com/office/drawing/2014/main" id="{DE17E72D-C742-20E7-8973-09887C68DBE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8000" contrast="-14000"/>
                    </a14:imgEffect>
                  </a14:imgLayer>
                </a14:imgProps>
              </a:ext>
            </a:extLst>
          </a:blip>
          <a:stretch>
            <a:fillRect/>
          </a:stretch>
        </p:blipFill>
        <p:spPr>
          <a:xfrm>
            <a:off x="3484453" y="0"/>
            <a:ext cx="5223094" cy="6858000"/>
          </a:xfrm>
          <a:prstGeom prst="rect">
            <a:avLst/>
          </a:prstGeom>
        </p:spPr>
      </p:pic>
      <p:sp>
        <p:nvSpPr>
          <p:cNvPr id="7" name="TextBox 6">
            <a:extLst>
              <a:ext uri="{FF2B5EF4-FFF2-40B4-BE49-F238E27FC236}">
                <a16:creationId xmlns:a16="http://schemas.microsoft.com/office/drawing/2014/main" id="{263C11DA-3DEA-DE42-DC28-7832E02C9191}"/>
              </a:ext>
            </a:extLst>
          </p:cNvPr>
          <p:cNvSpPr txBox="1"/>
          <p:nvPr/>
        </p:nvSpPr>
        <p:spPr>
          <a:xfrm>
            <a:off x="226903" y="5800248"/>
            <a:ext cx="3257550" cy="954107"/>
          </a:xfrm>
          <a:prstGeom prst="rect">
            <a:avLst/>
          </a:prstGeom>
          <a:noFill/>
        </p:spPr>
        <p:txBody>
          <a:bodyPr wrap="square" rtlCol="0">
            <a:spAutoFit/>
          </a:bodyPr>
          <a:lstStyle/>
          <a:p>
            <a:r>
              <a:rPr lang="en-US" sz="1400" dirty="0"/>
              <a:t>Scarry, Richard. 2005. </a:t>
            </a:r>
            <a:r>
              <a:rPr lang="en-US" sz="1400" i="1" dirty="0"/>
              <a:t>What Do People Do All Day? </a:t>
            </a:r>
            <a:r>
              <a:rPr lang="en-US" sz="1400" dirty="0"/>
              <a:t>London: HarperCollins. Originally published by Random House in 1968.</a:t>
            </a:r>
          </a:p>
        </p:txBody>
      </p:sp>
    </p:spTree>
    <p:extLst>
      <p:ext uri="{BB962C8B-B14F-4D97-AF65-F5344CB8AC3E}">
        <p14:creationId xmlns:p14="http://schemas.microsoft.com/office/powerpoint/2010/main" val="3795761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D6FBB9D-1CAA-4D05-AB33-BABDFE17B8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8">
            <a:extLst>
              <a:ext uri="{FF2B5EF4-FFF2-40B4-BE49-F238E27FC236}">
                <a16:creationId xmlns:a16="http://schemas.microsoft.com/office/drawing/2014/main" id="{04727B71-B4B6-4823-80A1-68C40B475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79A6DB05-9FB5-4B07-8675-74C23D4FD8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Rectangle 22">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501C14-7F4D-4D43-AB31-14E1B4AA1C63}"/>
              </a:ext>
            </a:extLst>
          </p:cNvPr>
          <p:cNvSpPr>
            <a:spLocks noGrp="1"/>
          </p:cNvSpPr>
          <p:nvPr>
            <p:ph type="title"/>
          </p:nvPr>
        </p:nvSpPr>
        <p:spPr>
          <a:xfrm>
            <a:off x="612648" y="1078992"/>
            <a:ext cx="6268770" cy="1536192"/>
          </a:xfrm>
        </p:spPr>
        <p:txBody>
          <a:bodyPr vert="horz" lIns="91440" tIns="45720" rIns="91440" bIns="45720" rtlCol="0" anchor="b">
            <a:normAutofit/>
          </a:bodyPr>
          <a:lstStyle/>
          <a:p>
            <a:r>
              <a:rPr lang="en-US" sz="3600" dirty="0"/>
              <a:t>Division of labor → Society </a:t>
            </a:r>
          </a:p>
        </p:txBody>
      </p:sp>
      <p:sp>
        <p:nvSpPr>
          <p:cNvPr id="25" name="Rectangle 24">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4141C1E-7FB9-4FD0-9195-B9ADFD18ADC1}"/>
              </a:ext>
            </a:extLst>
          </p:cNvPr>
          <p:cNvSpPr>
            <a:spLocks noGrp="1"/>
          </p:cNvSpPr>
          <p:nvPr>
            <p:ph idx="1"/>
          </p:nvPr>
        </p:nvSpPr>
        <p:spPr>
          <a:xfrm>
            <a:off x="615458" y="3355848"/>
            <a:ext cx="6268770" cy="2825496"/>
          </a:xfrm>
        </p:spPr>
        <p:txBody>
          <a:bodyPr vert="horz" lIns="91440" tIns="45720" rIns="91440" bIns="45720" rtlCol="0">
            <a:noAutofit/>
          </a:bodyPr>
          <a:lstStyle/>
          <a:p>
            <a:r>
              <a:rPr lang="en-US" sz="2400" dirty="0"/>
              <a:t>“We owe the origin and development of human society and, consequently, of culture and civilization, to the fact that work performed under the division of labor is more productive than when performed in isolation.” – Mises, </a:t>
            </a:r>
            <a:r>
              <a:rPr lang="en-US" sz="2400" i="1" dirty="0"/>
              <a:t>Epistemological Problems of Economics</a:t>
            </a:r>
            <a:r>
              <a:rPr lang="en-US" sz="2400" dirty="0"/>
              <a:t>, p. 110</a:t>
            </a:r>
          </a:p>
        </p:txBody>
      </p:sp>
      <p:sp>
        <p:nvSpPr>
          <p:cNvPr id="4" name="Slide Number Placeholder 3">
            <a:extLst>
              <a:ext uri="{FF2B5EF4-FFF2-40B4-BE49-F238E27FC236}">
                <a16:creationId xmlns:a16="http://schemas.microsoft.com/office/drawing/2014/main" id="{30C59246-61F9-4344-994B-CAC75B954C24}"/>
              </a:ext>
            </a:extLst>
          </p:cNvPr>
          <p:cNvSpPr>
            <a:spLocks noGrp="1"/>
          </p:cNvSpPr>
          <p:nvPr>
            <p:ph type="sldNum" sz="quarter" idx="12"/>
          </p:nvPr>
        </p:nvSpPr>
        <p:spPr>
          <a:xfrm>
            <a:off x="5606075" y="6356350"/>
            <a:ext cx="1280160" cy="365125"/>
          </a:xfrm>
        </p:spPr>
        <p:txBody>
          <a:bodyPr vert="horz" lIns="91440" tIns="45720" rIns="91440" bIns="45720" rtlCol="0" anchor="ctr">
            <a:normAutofit/>
          </a:bodyPr>
          <a:lstStyle/>
          <a:p>
            <a:pPr>
              <a:spcAft>
                <a:spcPts val="600"/>
              </a:spcAft>
            </a:pPr>
            <a:fld id="{A65A5C87-DF58-40C8-B092-1DE63DB4547E}" type="slidenum">
              <a:rPr lang="en-US" smtClean="0"/>
              <a:pPr>
                <a:spcAft>
                  <a:spcPts val="600"/>
                </a:spcAft>
              </a:pPr>
              <a:t>6</a:t>
            </a:fld>
            <a:endParaRPr lang="en-US"/>
          </a:p>
        </p:txBody>
      </p:sp>
      <p:pic>
        <p:nvPicPr>
          <p:cNvPr id="10" name="Picture Placeholder 9" descr="A book cover with a person in a bow tie&#10;&#10;AI-generated content may be incorrect.">
            <a:extLst>
              <a:ext uri="{FF2B5EF4-FFF2-40B4-BE49-F238E27FC236}">
                <a16:creationId xmlns:a16="http://schemas.microsoft.com/office/drawing/2014/main" id="{2F5F778B-58BF-FE7E-CB2B-35634FE60F83}"/>
              </a:ext>
            </a:extLst>
          </p:cNvPr>
          <p:cNvPicPr>
            <a:picLocks noGrp="1" noChangeAspect="1"/>
          </p:cNvPicPr>
          <p:nvPr>
            <p:ph type="pic" sz="quarter" idx="14"/>
          </p:nvPr>
        </p:nvPicPr>
        <p:blipFill>
          <a:blip r:embed="rId2"/>
          <a:srcRect r="1523"/>
          <a:stretch>
            <a:fillRect/>
          </a:stretch>
        </p:blipFill>
        <p:spPr bwMode="auto">
          <a:xfrm>
            <a:off x="7684006" y="10"/>
            <a:ext cx="450799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3846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962427B-8284-2AEE-CF7D-C7A68456118A}"/>
              </a:ext>
            </a:extLst>
          </p:cNvPr>
          <p:cNvSpPr>
            <a:spLocks noGrp="1"/>
          </p:cNvSpPr>
          <p:nvPr>
            <p:ph type="title"/>
          </p:nvPr>
        </p:nvSpPr>
        <p:spPr/>
        <p:txBody>
          <a:bodyPr/>
          <a:lstStyle/>
          <a:p>
            <a:r>
              <a:rPr lang="en-US" dirty="0"/>
              <a:t>Division vs. Combination of Labor</a:t>
            </a:r>
          </a:p>
        </p:txBody>
      </p:sp>
      <p:sp>
        <p:nvSpPr>
          <p:cNvPr id="10" name="Text Placeholder 9">
            <a:extLst>
              <a:ext uri="{FF2B5EF4-FFF2-40B4-BE49-F238E27FC236}">
                <a16:creationId xmlns:a16="http://schemas.microsoft.com/office/drawing/2014/main" id="{B370D572-1792-928F-AF38-B339D7CA1E27}"/>
              </a:ext>
            </a:extLst>
          </p:cNvPr>
          <p:cNvSpPr>
            <a:spLocks noGrp="1"/>
          </p:cNvSpPr>
          <p:nvPr>
            <p:ph type="body" idx="1"/>
          </p:nvPr>
        </p:nvSpPr>
        <p:spPr/>
        <p:txBody>
          <a:bodyPr/>
          <a:lstStyle/>
          <a:p>
            <a:r>
              <a:rPr lang="en-US" dirty="0"/>
              <a:t>Division of labor</a:t>
            </a:r>
          </a:p>
        </p:txBody>
      </p:sp>
      <p:pic>
        <p:nvPicPr>
          <p:cNvPr id="17" name="Content Placeholder 16">
            <a:extLst>
              <a:ext uri="{FF2B5EF4-FFF2-40B4-BE49-F238E27FC236}">
                <a16:creationId xmlns:a16="http://schemas.microsoft.com/office/drawing/2014/main" id="{D14378D5-B173-0EE0-F74A-AB05400B2FF2}"/>
              </a:ext>
            </a:extLst>
          </p:cNvPr>
          <p:cNvPicPr>
            <a:picLocks noGrp="1" noChangeAspect="1"/>
          </p:cNvPicPr>
          <p:nvPr>
            <p:ph sz="half" idx="2"/>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tretch>
            <a:fillRect/>
          </a:stretch>
        </p:blipFill>
        <p:spPr>
          <a:xfrm>
            <a:off x="1788111" y="3203575"/>
            <a:ext cx="3592928" cy="2968625"/>
          </a:xfrm>
        </p:spPr>
      </p:pic>
      <p:sp>
        <p:nvSpPr>
          <p:cNvPr id="12" name="Text Placeholder 11">
            <a:extLst>
              <a:ext uri="{FF2B5EF4-FFF2-40B4-BE49-F238E27FC236}">
                <a16:creationId xmlns:a16="http://schemas.microsoft.com/office/drawing/2014/main" id="{495C15E2-2EFA-18D9-C700-5C38B7A22338}"/>
              </a:ext>
            </a:extLst>
          </p:cNvPr>
          <p:cNvSpPr>
            <a:spLocks noGrp="1"/>
          </p:cNvSpPr>
          <p:nvPr>
            <p:ph type="body" sz="quarter" idx="3"/>
          </p:nvPr>
        </p:nvSpPr>
        <p:spPr/>
        <p:txBody>
          <a:bodyPr/>
          <a:lstStyle/>
          <a:p>
            <a:r>
              <a:rPr lang="en-US" dirty="0"/>
              <a:t>Combination of labor</a:t>
            </a:r>
          </a:p>
        </p:txBody>
      </p:sp>
      <p:pic>
        <p:nvPicPr>
          <p:cNvPr id="15" name="Content Placeholder 14">
            <a:extLst>
              <a:ext uri="{FF2B5EF4-FFF2-40B4-BE49-F238E27FC236}">
                <a16:creationId xmlns:a16="http://schemas.microsoft.com/office/drawing/2014/main" id="{633BBECC-B910-396D-D999-189428845CF9}"/>
              </a:ext>
            </a:extLst>
          </p:cNvPr>
          <p:cNvPicPr>
            <a:picLocks noGrp="1" noChangeAspect="1"/>
          </p:cNvPicPr>
          <p:nvPr>
            <p:ph sz="quarter" idx="4"/>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6345238" y="3480758"/>
            <a:ext cx="4938712" cy="2414258"/>
          </a:xfrm>
        </p:spPr>
      </p:pic>
      <p:sp>
        <p:nvSpPr>
          <p:cNvPr id="4" name="Slide Number Placeholder 3">
            <a:extLst>
              <a:ext uri="{FF2B5EF4-FFF2-40B4-BE49-F238E27FC236}">
                <a16:creationId xmlns:a16="http://schemas.microsoft.com/office/drawing/2014/main" id="{F3C4E4F9-3343-80AB-A0B3-501118AF7416}"/>
              </a:ext>
            </a:extLst>
          </p:cNvPr>
          <p:cNvSpPr>
            <a:spLocks noGrp="1"/>
          </p:cNvSpPr>
          <p:nvPr>
            <p:ph type="sldNum" sz="quarter" idx="12"/>
          </p:nvPr>
        </p:nvSpPr>
        <p:spPr/>
        <p:txBody>
          <a:bodyPr/>
          <a:lstStyle/>
          <a:p>
            <a:fld id="{A65A5C87-DF58-40C8-B092-1DE63DB4547E}" type="slidenum">
              <a:rPr lang="en-US" smtClean="0"/>
              <a:t>7</a:t>
            </a:fld>
            <a:endParaRPr lang="en-US" dirty="0"/>
          </a:p>
        </p:txBody>
      </p:sp>
    </p:spTree>
    <p:extLst>
      <p:ext uri="{BB962C8B-B14F-4D97-AF65-F5344CB8AC3E}">
        <p14:creationId xmlns:p14="http://schemas.microsoft.com/office/powerpoint/2010/main" val="421822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4663333" y="3075739"/>
            <a:ext cx="2551295" cy="62801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p:cNvSpPr txBox="1"/>
          <p:nvPr/>
        </p:nvSpPr>
        <p:spPr>
          <a:xfrm>
            <a:off x="5153890" y="3205079"/>
            <a:ext cx="157018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Ham Sandwich</a:t>
            </a:r>
          </a:p>
        </p:txBody>
      </p:sp>
      <p:cxnSp>
        <p:nvCxnSpPr>
          <p:cNvPr id="7" name="Straight Connector 6"/>
          <p:cNvCxnSpPr>
            <a:endCxn id="4" idx="1"/>
          </p:cNvCxnSpPr>
          <p:nvPr/>
        </p:nvCxnSpPr>
        <p:spPr>
          <a:xfrm>
            <a:off x="4414982" y="2392218"/>
            <a:ext cx="621980" cy="775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a:endCxn id="4" idx="0"/>
          </p:cNvCxnSpPr>
          <p:nvPr/>
        </p:nvCxnSpPr>
        <p:spPr>
          <a:xfrm>
            <a:off x="5938980" y="2392218"/>
            <a:ext cx="1" cy="6835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938980" y="3703750"/>
            <a:ext cx="1" cy="683521"/>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a:stCxn id="4" idx="5"/>
          </p:cNvCxnSpPr>
          <p:nvPr/>
        </p:nvCxnSpPr>
        <p:spPr>
          <a:xfrm>
            <a:off x="6840999" y="3611780"/>
            <a:ext cx="505054" cy="775491"/>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a:stCxn id="4" idx="3"/>
          </p:cNvCxnSpPr>
          <p:nvPr/>
        </p:nvCxnSpPr>
        <p:spPr>
          <a:xfrm flipH="1">
            <a:off x="4414982" y="3611780"/>
            <a:ext cx="621980" cy="6831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a:endCxn id="4" idx="7"/>
          </p:cNvCxnSpPr>
          <p:nvPr/>
        </p:nvCxnSpPr>
        <p:spPr>
          <a:xfrm flipH="1">
            <a:off x="6840999" y="2484580"/>
            <a:ext cx="505054" cy="683129"/>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endCxn id="4" idx="6"/>
          </p:cNvCxnSpPr>
          <p:nvPr/>
        </p:nvCxnSpPr>
        <p:spPr>
          <a:xfrm flipH="1">
            <a:off x="7214628" y="3389744"/>
            <a:ext cx="1033443" cy="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629890" y="3389744"/>
            <a:ext cx="1033443" cy="1"/>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965444" y="2022886"/>
            <a:ext cx="69789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Ham</a:t>
            </a:r>
          </a:p>
        </p:txBody>
      </p:sp>
      <p:sp>
        <p:nvSpPr>
          <p:cNvPr id="25" name="TextBox 24"/>
          <p:cNvSpPr txBox="1"/>
          <p:nvPr/>
        </p:nvSpPr>
        <p:spPr>
          <a:xfrm>
            <a:off x="5598240" y="2022886"/>
            <a:ext cx="9595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Bread</a:t>
            </a:r>
          </a:p>
        </p:txBody>
      </p:sp>
      <p:sp>
        <p:nvSpPr>
          <p:cNvPr id="26" name="TextBox 25"/>
          <p:cNvSpPr txBox="1"/>
          <p:nvPr/>
        </p:nvSpPr>
        <p:spPr>
          <a:xfrm>
            <a:off x="7121011" y="2115248"/>
            <a:ext cx="9595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Lettuce</a:t>
            </a:r>
          </a:p>
        </p:txBody>
      </p:sp>
      <p:sp>
        <p:nvSpPr>
          <p:cNvPr id="27" name="TextBox 26"/>
          <p:cNvSpPr txBox="1"/>
          <p:nvPr/>
        </p:nvSpPr>
        <p:spPr>
          <a:xfrm>
            <a:off x="8248071" y="3186484"/>
            <a:ext cx="9595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Tomato</a:t>
            </a:r>
          </a:p>
        </p:txBody>
      </p:sp>
      <p:sp>
        <p:nvSpPr>
          <p:cNvPr id="28" name="TextBox 27"/>
          <p:cNvSpPr txBox="1"/>
          <p:nvPr/>
        </p:nvSpPr>
        <p:spPr>
          <a:xfrm>
            <a:off x="5622903" y="4387271"/>
            <a:ext cx="9595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Plate</a:t>
            </a:r>
          </a:p>
        </p:txBody>
      </p:sp>
      <p:sp>
        <p:nvSpPr>
          <p:cNvPr id="29" name="TextBox 28"/>
          <p:cNvSpPr txBox="1"/>
          <p:nvPr/>
        </p:nvSpPr>
        <p:spPr>
          <a:xfrm>
            <a:off x="7093526" y="4387271"/>
            <a:ext cx="9595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Mayo</a:t>
            </a:r>
          </a:p>
        </p:txBody>
      </p:sp>
      <p:sp>
        <p:nvSpPr>
          <p:cNvPr id="30" name="TextBox 29"/>
          <p:cNvSpPr txBox="1"/>
          <p:nvPr/>
        </p:nvSpPr>
        <p:spPr>
          <a:xfrm>
            <a:off x="3956206" y="4294909"/>
            <a:ext cx="9595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Land</a:t>
            </a:r>
          </a:p>
        </p:txBody>
      </p:sp>
      <p:sp>
        <p:nvSpPr>
          <p:cNvPr id="31" name="TextBox 30"/>
          <p:cNvSpPr txBox="1"/>
          <p:nvPr/>
        </p:nvSpPr>
        <p:spPr>
          <a:xfrm>
            <a:off x="2942771" y="3205109"/>
            <a:ext cx="959577"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Labor</a:t>
            </a:r>
          </a:p>
        </p:txBody>
      </p:sp>
      <p:cxnSp>
        <p:nvCxnSpPr>
          <p:cNvPr id="33" name="Straight Connector 32"/>
          <p:cNvCxnSpPr/>
          <p:nvPr/>
        </p:nvCxnSpPr>
        <p:spPr>
          <a:xfrm flipH="1">
            <a:off x="5153890" y="3703750"/>
            <a:ext cx="378692" cy="1052853"/>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463701" y="4738980"/>
            <a:ext cx="141473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Table/chairs</a:t>
            </a:r>
          </a:p>
        </p:txBody>
      </p:sp>
      <p:cxnSp>
        <p:nvCxnSpPr>
          <p:cNvPr id="36" name="Straight Connector 35"/>
          <p:cNvCxnSpPr>
            <a:stCxn id="24" idx="0"/>
          </p:cNvCxnSpPr>
          <p:nvPr/>
        </p:nvCxnSpPr>
        <p:spPr>
          <a:xfrm flipH="1" flipV="1">
            <a:off x="3500582" y="1505527"/>
            <a:ext cx="813807" cy="517359"/>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2840673" y="1173309"/>
            <a:ext cx="13238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Butcher</a:t>
            </a:r>
          </a:p>
        </p:txBody>
      </p:sp>
      <p:cxnSp>
        <p:nvCxnSpPr>
          <p:cNvPr id="38" name="Straight Connector 37"/>
          <p:cNvCxnSpPr>
            <a:endCxn id="39" idx="2"/>
          </p:cNvCxnSpPr>
          <p:nvPr/>
        </p:nvCxnSpPr>
        <p:spPr>
          <a:xfrm flipH="1" flipV="1">
            <a:off x="5936966" y="1413011"/>
            <a:ext cx="1" cy="563618"/>
          </a:xfrm>
          <a:prstGeom prst="line">
            <a:avLst/>
          </a:prstGeom>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275019" y="1043679"/>
            <a:ext cx="13238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Bakery</a:t>
            </a:r>
          </a:p>
        </p:txBody>
      </p:sp>
      <p:cxnSp>
        <p:nvCxnSpPr>
          <p:cNvPr id="41" name="Straight Connector 40"/>
          <p:cNvCxnSpPr>
            <a:stCxn id="26" idx="0"/>
          </p:cNvCxnSpPr>
          <p:nvPr/>
        </p:nvCxnSpPr>
        <p:spPr>
          <a:xfrm flipV="1">
            <a:off x="7600800" y="1413118"/>
            <a:ext cx="645234" cy="70213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7584087" y="1062381"/>
            <a:ext cx="132389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Farming</a:t>
            </a:r>
          </a:p>
        </p:txBody>
      </p:sp>
      <p:cxnSp>
        <p:nvCxnSpPr>
          <p:cNvPr id="46" name="Straight Connector 45"/>
          <p:cNvCxnSpPr>
            <a:stCxn id="27" idx="0"/>
            <a:endCxn id="42" idx="2"/>
          </p:cNvCxnSpPr>
          <p:nvPr/>
        </p:nvCxnSpPr>
        <p:spPr>
          <a:xfrm flipH="1" flipV="1">
            <a:off x="8246034" y="1431713"/>
            <a:ext cx="481826" cy="1754771"/>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a:stCxn id="29" idx="0"/>
            <a:endCxn id="42" idx="2"/>
          </p:cNvCxnSpPr>
          <p:nvPr/>
        </p:nvCxnSpPr>
        <p:spPr>
          <a:xfrm flipV="1">
            <a:off x="7573315" y="1431713"/>
            <a:ext cx="672719" cy="2955558"/>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Straight Connector 49"/>
          <p:cNvCxnSpPr>
            <a:stCxn id="29" idx="2"/>
          </p:cNvCxnSpPr>
          <p:nvPr/>
        </p:nvCxnSpPr>
        <p:spPr>
          <a:xfrm>
            <a:off x="7573315" y="4756603"/>
            <a:ext cx="1496794" cy="545070"/>
          </a:xfrm>
          <a:prstGeom prst="line">
            <a:avLst/>
          </a:prstGeom>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9070109" y="5135989"/>
            <a:ext cx="959577"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Chicken Farm</a:t>
            </a:r>
          </a:p>
        </p:txBody>
      </p:sp>
      <p:cxnSp>
        <p:nvCxnSpPr>
          <p:cNvPr id="55" name="Straight Connector 54"/>
          <p:cNvCxnSpPr>
            <a:stCxn id="28" idx="2"/>
          </p:cNvCxnSpPr>
          <p:nvPr/>
        </p:nvCxnSpPr>
        <p:spPr>
          <a:xfrm>
            <a:off x="6102692" y="4756603"/>
            <a:ext cx="621381" cy="637433"/>
          </a:xfrm>
          <a:prstGeom prst="line">
            <a:avLst/>
          </a:prstGeom>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6219318" y="5394036"/>
            <a:ext cx="124336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Paper Mill</a:t>
            </a:r>
          </a:p>
        </p:txBody>
      </p:sp>
      <p:cxnSp>
        <p:nvCxnSpPr>
          <p:cNvPr id="58" name="Straight Connector 57"/>
          <p:cNvCxnSpPr>
            <a:stCxn id="34" idx="2"/>
          </p:cNvCxnSpPr>
          <p:nvPr/>
        </p:nvCxnSpPr>
        <p:spPr>
          <a:xfrm flipH="1">
            <a:off x="3500582" y="5108312"/>
            <a:ext cx="1670489" cy="239464"/>
          </a:xfrm>
          <a:prstGeom prst="line">
            <a:avLst/>
          </a:prstGeom>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2290618" y="5366218"/>
            <a:ext cx="262516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Furniture Manufacturer</a:t>
            </a:r>
          </a:p>
        </p:txBody>
      </p:sp>
      <p:sp>
        <p:nvSpPr>
          <p:cNvPr id="60" name="TextBox 59"/>
          <p:cNvSpPr txBox="1"/>
          <p:nvPr/>
        </p:nvSpPr>
        <p:spPr>
          <a:xfrm>
            <a:off x="3661119" y="443457"/>
            <a:ext cx="8025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Knives</a:t>
            </a:r>
          </a:p>
        </p:txBody>
      </p:sp>
      <p:sp>
        <p:nvSpPr>
          <p:cNvPr id="61" name="TextBox 60"/>
          <p:cNvSpPr txBox="1"/>
          <p:nvPr/>
        </p:nvSpPr>
        <p:spPr>
          <a:xfrm flipH="1">
            <a:off x="2101285" y="536061"/>
            <a:ext cx="190212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Refrigerator</a:t>
            </a:r>
          </a:p>
        </p:txBody>
      </p:sp>
      <p:sp>
        <p:nvSpPr>
          <p:cNvPr id="62" name="TextBox 61"/>
          <p:cNvSpPr txBox="1"/>
          <p:nvPr/>
        </p:nvSpPr>
        <p:spPr>
          <a:xfrm>
            <a:off x="1523428" y="1062381"/>
            <a:ext cx="6552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Land</a:t>
            </a:r>
          </a:p>
        </p:txBody>
      </p:sp>
      <p:sp>
        <p:nvSpPr>
          <p:cNvPr id="63" name="TextBox 62"/>
          <p:cNvSpPr txBox="1"/>
          <p:nvPr/>
        </p:nvSpPr>
        <p:spPr>
          <a:xfrm>
            <a:off x="1875473" y="1607297"/>
            <a:ext cx="7389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Labor</a:t>
            </a:r>
          </a:p>
        </p:txBody>
      </p:sp>
      <p:cxnSp>
        <p:nvCxnSpPr>
          <p:cNvPr id="65" name="Straight Connector 64"/>
          <p:cNvCxnSpPr>
            <a:stCxn id="61" idx="1"/>
            <a:endCxn id="37" idx="0"/>
          </p:cNvCxnSpPr>
          <p:nvPr/>
        </p:nvCxnSpPr>
        <p:spPr>
          <a:xfrm flipH="1">
            <a:off x="3502620" y="720727"/>
            <a:ext cx="500786" cy="452582"/>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814532" y="900707"/>
            <a:ext cx="349368" cy="2443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62" idx="3"/>
            <a:endCxn id="37" idx="1"/>
          </p:cNvCxnSpPr>
          <p:nvPr/>
        </p:nvCxnSpPr>
        <p:spPr>
          <a:xfrm>
            <a:off x="2178726" y="1247047"/>
            <a:ext cx="661947" cy="110928"/>
          </a:xfrm>
          <a:prstGeom prst="line">
            <a:avLst/>
          </a:prstGeom>
        </p:spPr>
        <p:style>
          <a:lnRef idx="1">
            <a:schemeClr val="accent1"/>
          </a:lnRef>
          <a:fillRef idx="0">
            <a:schemeClr val="accent1"/>
          </a:fillRef>
          <a:effectRef idx="0">
            <a:schemeClr val="accent1"/>
          </a:effectRef>
          <a:fontRef idx="minor">
            <a:schemeClr val="tx1"/>
          </a:fontRef>
        </p:style>
      </p:cxnSp>
      <p:cxnSp>
        <p:nvCxnSpPr>
          <p:cNvPr id="71" name="Straight Connector 70"/>
          <p:cNvCxnSpPr>
            <a:stCxn id="63" idx="3"/>
          </p:cNvCxnSpPr>
          <p:nvPr/>
        </p:nvCxnSpPr>
        <p:spPr>
          <a:xfrm flipV="1">
            <a:off x="2614382" y="1570943"/>
            <a:ext cx="549518" cy="22102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H="1" flipV="1">
            <a:off x="5275019" y="812789"/>
            <a:ext cx="323221" cy="230890"/>
          </a:xfrm>
          <a:prstGeom prst="line">
            <a:avLst/>
          </a:prstGeom>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4915783" y="443457"/>
            <a:ext cx="116224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Oven</a:t>
            </a:r>
          </a:p>
        </p:txBody>
      </p:sp>
      <p:cxnSp>
        <p:nvCxnSpPr>
          <p:cNvPr id="76" name="Straight Connector 75"/>
          <p:cNvCxnSpPr>
            <a:stCxn id="39" idx="0"/>
          </p:cNvCxnSpPr>
          <p:nvPr/>
        </p:nvCxnSpPr>
        <p:spPr>
          <a:xfrm flipV="1">
            <a:off x="5936966" y="720727"/>
            <a:ext cx="282352" cy="322952"/>
          </a:xfrm>
          <a:prstGeom prst="line">
            <a:avLst/>
          </a:prstGeom>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5957400" y="420171"/>
            <a:ext cx="100067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Land</a:t>
            </a:r>
          </a:p>
        </p:txBody>
      </p:sp>
      <p:sp>
        <p:nvSpPr>
          <p:cNvPr id="78" name="TextBox 77"/>
          <p:cNvSpPr txBox="1"/>
          <p:nvPr/>
        </p:nvSpPr>
        <p:spPr>
          <a:xfrm>
            <a:off x="6557817" y="840951"/>
            <a:ext cx="75689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Labor</a:t>
            </a:r>
          </a:p>
        </p:txBody>
      </p:sp>
      <p:cxnSp>
        <p:nvCxnSpPr>
          <p:cNvPr id="80" name="Straight Connector 79"/>
          <p:cNvCxnSpPr/>
          <p:nvPr/>
        </p:nvCxnSpPr>
        <p:spPr>
          <a:xfrm flipV="1">
            <a:off x="6210250" y="1145007"/>
            <a:ext cx="372230" cy="102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flipV="1">
            <a:off x="7573314" y="720727"/>
            <a:ext cx="350103" cy="341654"/>
          </a:xfrm>
          <a:prstGeom prst="line">
            <a:avLst/>
          </a:prstGeom>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a:off x="6978508" y="415592"/>
            <a:ext cx="73451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Land</a:t>
            </a:r>
          </a:p>
        </p:txBody>
      </p:sp>
      <p:cxnSp>
        <p:nvCxnSpPr>
          <p:cNvPr id="85" name="Straight Connector 84"/>
          <p:cNvCxnSpPr>
            <a:stCxn id="42" idx="0"/>
          </p:cNvCxnSpPr>
          <p:nvPr/>
        </p:nvCxnSpPr>
        <p:spPr>
          <a:xfrm flipV="1">
            <a:off x="8246034" y="720727"/>
            <a:ext cx="196002" cy="341654"/>
          </a:xfrm>
          <a:prstGeom prst="line">
            <a:avLst/>
          </a:prstGeom>
        </p:spPr>
        <p:style>
          <a:lnRef idx="1">
            <a:schemeClr val="accent1"/>
          </a:lnRef>
          <a:fillRef idx="0">
            <a:schemeClr val="accent1"/>
          </a:fillRef>
          <a:effectRef idx="0">
            <a:schemeClr val="accent1"/>
          </a:effectRef>
          <a:fontRef idx="minor">
            <a:schemeClr val="tx1"/>
          </a:fontRef>
        </p:style>
      </p:cxnSp>
      <p:sp>
        <p:nvSpPr>
          <p:cNvPr id="86" name="TextBox 85"/>
          <p:cNvSpPr txBox="1"/>
          <p:nvPr/>
        </p:nvSpPr>
        <p:spPr>
          <a:xfrm>
            <a:off x="8092612" y="415592"/>
            <a:ext cx="97440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Labor</a:t>
            </a:r>
          </a:p>
        </p:txBody>
      </p:sp>
      <p:sp>
        <p:nvSpPr>
          <p:cNvPr id="87" name="TextBox 86"/>
          <p:cNvSpPr txBox="1"/>
          <p:nvPr/>
        </p:nvSpPr>
        <p:spPr>
          <a:xfrm>
            <a:off x="8965272" y="674347"/>
            <a:ext cx="96267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Fencing</a:t>
            </a:r>
          </a:p>
        </p:txBody>
      </p:sp>
      <p:sp>
        <p:nvSpPr>
          <p:cNvPr id="88" name="TextBox 87"/>
          <p:cNvSpPr txBox="1"/>
          <p:nvPr/>
        </p:nvSpPr>
        <p:spPr>
          <a:xfrm>
            <a:off x="4357736" y="1228345"/>
            <a:ext cx="75612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Flour</a:t>
            </a:r>
          </a:p>
        </p:txBody>
      </p:sp>
      <p:cxnSp>
        <p:nvCxnSpPr>
          <p:cNvPr id="90" name="Straight Connector 89"/>
          <p:cNvCxnSpPr/>
          <p:nvPr/>
        </p:nvCxnSpPr>
        <p:spPr>
          <a:xfrm flipH="1">
            <a:off x="5036962" y="1357975"/>
            <a:ext cx="238057" cy="73738"/>
          </a:xfrm>
          <a:prstGeom prst="line">
            <a:avLst/>
          </a:prstGeom>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4915783" y="1395388"/>
            <a:ext cx="2874863" cy="211896"/>
          </a:xfrm>
          <a:prstGeom prst="line">
            <a:avLst/>
          </a:prstGeom>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flipV="1">
            <a:off x="8698338" y="1015517"/>
            <a:ext cx="479021" cy="180510"/>
          </a:xfrm>
          <a:prstGeom prst="line">
            <a:avLst/>
          </a:prstGeom>
        </p:spPr>
        <p:style>
          <a:lnRef idx="1">
            <a:schemeClr val="accent1"/>
          </a:lnRef>
          <a:fillRef idx="0">
            <a:schemeClr val="accent1"/>
          </a:fillRef>
          <a:effectRef idx="0">
            <a:schemeClr val="accent1"/>
          </a:effectRef>
          <a:fontRef idx="minor">
            <a:schemeClr val="tx1"/>
          </a:fontRef>
        </p:style>
      </p:cxnSp>
      <p:sp>
        <p:nvSpPr>
          <p:cNvPr id="95" name="TextBox 94"/>
          <p:cNvSpPr txBox="1"/>
          <p:nvPr/>
        </p:nvSpPr>
        <p:spPr>
          <a:xfrm>
            <a:off x="9413571" y="4571937"/>
            <a:ext cx="101155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Coops</a:t>
            </a:r>
          </a:p>
        </p:txBody>
      </p:sp>
      <p:sp>
        <p:nvSpPr>
          <p:cNvPr id="96" name="TextBox 95"/>
          <p:cNvSpPr txBox="1"/>
          <p:nvPr/>
        </p:nvSpPr>
        <p:spPr>
          <a:xfrm>
            <a:off x="10307782" y="5459154"/>
            <a:ext cx="7389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Land</a:t>
            </a:r>
          </a:p>
        </p:txBody>
      </p:sp>
      <p:sp>
        <p:nvSpPr>
          <p:cNvPr id="97" name="TextBox 96"/>
          <p:cNvSpPr txBox="1"/>
          <p:nvPr/>
        </p:nvSpPr>
        <p:spPr>
          <a:xfrm>
            <a:off x="9177359" y="5985164"/>
            <a:ext cx="113042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Labor</a:t>
            </a:r>
          </a:p>
        </p:txBody>
      </p:sp>
      <p:cxnSp>
        <p:nvCxnSpPr>
          <p:cNvPr id="99" name="Straight Connector 98"/>
          <p:cNvCxnSpPr/>
          <p:nvPr/>
        </p:nvCxnSpPr>
        <p:spPr>
          <a:xfrm flipV="1">
            <a:off x="9413571" y="4941269"/>
            <a:ext cx="340029" cy="1947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a:endCxn id="96" idx="1"/>
          </p:cNvCxnSpPr>
          <p:nvPr/>
        </p:nvCxnSpPr>
        <p:spPr>
          <a:xfrm>
            <a:off x="9762836" y="5560291"/>
            <a:ext cx="544946" cy="835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V="1">
            <a:off x="9413571" y="5735550"/>
            <a:ext cx="0" cy="249614"/>
          </a:xfrm>
          <a:prstGeom prst="line">
            <a:avLst/>
          </a:prstGeom>
        </p:spPr>
        <p:style>
          <a:lnRef idx="1">
            <a:schemeClr val="accent1"/>
          </a:lnRef>
          <a:fillRef idx="0">
            <a:schemeClr val="accent1"/>
          </a:fillRef>
          <a:effectRef idx="0">
            <a:schemeClr val="accent1"/>
          </a:effectRef>
          <a:fontRef idx="minor">
            <a:schemeClr val="tx1"/>
          </a:fontRef>
        </p:style>
      </p:cxnSp>
      <p:sp>
        <p:nvSpPr>
          <p:cNvPr id="104" name="TextBox 103"/>
          <p:cNvSpPr txBox="1"/>
          <p:nvPr/>
        </p:nvSpPr>
        <p:spPr>
          <a:xfrm>
            <a:off x="775855" y="4294909"/>
            <a:ext cx="16163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Lumberyard</a:t>
            </a:r>
          </a:p>
        </p:txBody>
      </p:sp>
      <p:sp>
        <p:nvSpPr>
          <p:cNvPr id="105" name="TextBox 104"/>
          <p:cNvSpPr txBox="1"/>
          <p:nvPr/>
        </p:nvSpPr>
        <p:spPr>
          <a:xfrm>
            <a:off x="1559318" y="5860357"/>
            <a:ext cx="6552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Land</a:t>
            </a:r>
          </a:p>
        </p:txBody>
      </p:sp>
      <p:sp>
        <p:nvSpPr>
          <p:cNvPr id="106" name="TextBox 105"/>
          <p:cNvSpPr txBox="1"/>
          <p:nvPr/>
        </p:nvSpPr>
        <p:spPr>
          <a:xfrm>
            <a:off x="2619761" y="5985164"/>
            <a:ext cx="7389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Labor</a:t>
            </a:r>
          </a:p>
        </p:txBody>
      </p:sp>
      <p:sp>
        <p:nvSpPr>
          <p:cNvPr id="107" name="TextBox 106"/>
          <p:cNvSpPr txBox="1"/>
          <p:nvPr/>
        </p:nvSpPr>
        <p:spPr>
          <a:xfrm>
            <a:off x="7608430" y="5888005"/>
            <a:ext cx="7389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Labor</a:t>
            </a:r>
          </a:p>
        </p:txBody>
      </p:sp>
      <p:sp>
        <p:nvSpPr>
          <p:cNvPr id="108" name="TextBox 107"/>
          <p:cNvSpPr txBox="1"/>
          <p:nvPr/>
        </p:nvSpPr>
        <p:spPr>
          <a:xfrm>
            <a:off x="213688" y="3860783"/>
            <a:ext cx="7389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Labor</a:t>
            </a:r>
          </a:p>
        </p:txBody>
      </p:sp>
      <p:sp>
        <p:nvSpPr>
          <p:cNvPr id="109" name="TextBox 108"/>
          <p:cNvSpPr txBox="1"/>
          <p:nvPr/>
        </p:nvSpPr>
        <p:spPr>
          <a:xfrm>
            <a:off x="255493" y="4756603"/>
            <a:ext cx="6552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Land</a:t>
            </a:r>
          </a:p>
        </p:txBody>
      </p:sp>
      <p:sp>
        <p:nvSpPr>
          <p:cNvPr id="110" name="TextBox 109"/>
          <p:cNvSpPr txBox="1"/>
          <p:nvPr/>
        </p:nvSpPr>
        <p:spPr>
          <a:xfrm>
            <a:off x="6559330" y="5985164"/>
            <a:ext cx="6552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Land</a:t>
            </a:r>
          </a:p>
        </p:txBody>
      </p:sp>
      <p:sp>
        <p:nvSpPr>
          <p:cNvPr id="111" name="TextBox 110"/>
          <p:cNvSpPr txBox="1"/>
          <p:nvPr/>
        </p:nvSpPr>
        <p:spPr>
          <a:xfrm>
            <a:off x="1222494" y="4894902"/>
            <a:ext cx="1302831"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Chainsaws</a:t>
            </a:r>
          </a:p>
        </p:txBody>
      </p:sp>
      <p:cxnSp>
        <p:nvCxnSpPr>
          <p:cNvPr id="113" name="Straight Connector 112"/>
          <p:cNvCxnSpPr>
            <a:stCxn id="108" idx="2"/>
          </p:cNvCxnSpPr>
          <p:nvPr/>
        </p:nvCxnSpPr>
        <p:spPr>
          <a:xfrm>
            <a:off x="583143" y="4230115"/>
            <a:ext cx="551900" cy="1571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flipV="1">
            <a:off x="735111" y="4700993"/>
            <a:ext cx="470013" cy="193909"/>
          </a:xfrm>
          <a:prstGeom prst="line">
            <a:avLst/>
          </a:prstGeom>
        </p:spPr>
        <p:style>
          <a:lnRef idx="1">
            <a:schemeClr val="accent1"/>
          </a:lnRef>
          <a:fillRef idx="0">
            <a:schemeClr val="accent1"/>
          </a:fillRef>
          <a:effectRef idx="0">
            <a:schemeClr val="accent1"/>
          </a:effectRef>
          <a:fontRef idx="minor">
            <a:schemeClr val="tx1"/>
          </a:fontRef>
        </p:style>
      </p:cxnSp>
      <p:cxnSp>
        <p:nvCxnSpPr>
          <p:cNvPr id="117" name="Straight Connector 116"/>
          <p:cNvCxnSpPr>
            <a:endCxn id="104" idx="2"/>
          </p:cNvCxnSpPr>
          <p:nvPr/>
        </p:nvCxnSpPr>
        <p:spPr>
          <a:xfrm flipH="1" flipV="1">
            <a:off x="1584037" y="4664241"/>
            <a:ext cx="175996" cy="259405"/>
          </a:xfrm>
          <a:prstGeom prst="line">
            <a:avLst/>
          </a:prstGeom>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2054366" y="4649869"/>
            <a:ext cx="692048" cy="69790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a:endCxn id="56" idx="1"/>
          </p:cNvCxnSpPr>
          <p:nvPr/>
        </p:nvCxnSpPr>
        <p:spPr>
          <a:xfrm>
            <a:off x="2230921" y="4571937"/>
            <a:ext cx="3988397" cy="10067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2121576" y="5763368"/>
            <a:ext cx="388123" cy="1755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flipH="1">
            <a:off x="3163900" y="5747209"/>
            <a:ext cx="164450" cy="297814"/>
          </a:xfrm>
          <a:prstGeom prst="line">
            <a:avLst/>
          </a:prstGeom>
        </p:spPr>
        <p:style>
          <a:lnRef idx="1">
            <a:schemeClr val="accent1"/>
          </a:lnRef>
          <a:fillRef idx="0">
            <a:schemeClr val="accent1"/>
          </a:fillRef>
          <a:effectRef idx="0">
            <a:schemeClr val="accent1"/>
          </a:effectRef>
          <a:fontRef idx="minor">
            <a:schemeClr val="tx1"/>
          </a:fontRef>
        </p:style>
      </p:cxnSp>
      <p:sp>
        <p:nvSpPr>
          <p:cNvPr id="126" name="TextBox 125"/>
          <p:cNvSpPr txBox="1"/>
          <p:nvPr/>
        </p:nvSpPr>
        <p:spPr>
          <a:xfrm>
            <a:off x="3927740" y="6045023"/>
            <a:ext cx="1243330"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Tools</a:t>
            </a:r>
          </a:p>
        </p:txBody>
      </p:sp>
      <p:cxnSp>
        <p:nvCxnSpPr>
          <p:cNvPr id="128" name="Straight Connector 127"/>
          <p:cNvCxnSpPr/>
          <p:nvPr/>
        </p:nvCxnSpPr>
        <p:spPr>
          <a:xfrm>
            <a:off x="4062410" y="5717108"/>
            <a:ext cx="162709" cy="397969"/>
          </a:xfrm>
          <a:prstGeom prst="line">
            <a:avLst/>
          </a:prstGeom>
        </p:spPr>
        <p:style>
          <a:lnRef idx="1">
            <a:schemeClr val="accent1"/>
          </a:lnRef>
          <a:fillRef idx="0">
            <a:schemeClr val="accent1"/>
          </a:fillRef>
          <a:effectRef idx="0">
            <a:schemeClr val="accent1"/>
          </a:effectRef>
          <a:fontRef idx="minor">
            <a:schemeClr val="tx1"/>
          </a:fontRef>
        </p:style>
      </p:cxnSp>
      <p:sp>
        <p:nvSpPr>
          <p:cNvPr id="129" name="TextBox 128"/>
          <p:cNvSpPr txBox="1"/>
          <p:nvPr/>
        </p:nvSpPr>
        <p:spPr>
          <a:xfrm>
            <a:off x="902357" y="2466957"/>
            <a:ext cx="1558587"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Metal manufacturing</a:t>
            </a:r>
          </a:p>
        </p:txBody>
      </p:sp>
      <p:sp>
        <p:nvSpPr>
          <p:cNvPr id="130" name="TextBox 129"/>
          <p:cNvSpPr txBox="1"/>
          <p:nvPr/>
        </p:nvSpPr>
        <p:spPr>
          <a:xfrm>
            <a:off x="9845964" y="1597677"/>
            <a:ext cx="165330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Plastic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Manufacturing</a:t>
            </a:r>
          </a:p>
        </p:txBody>
      </p:sp>
      <p:cxnSp>
        <p:nvCxnSpPr>
          <p:cNvPr id="132" name="Straight Connector 131"/>
          <p:cNvCxnSpPr/>
          <p:nvPr/>
        </p:nvCxnSpPr>
        <p:spPr>
          <a:xfrm flipH="1">
            <a:off x="2392218" y="900707"/>
            <a:ext cx="354196" cy="158387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flipH="1">
            <a:off x="2312428" y="720727"/>
            <a:ext cx="1786379" cy="19671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2565676" y="812789"/>
            <a:ext cx="2436157" cy="2115138"/>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flipV="1">
            <a:off x="2092232" y="3172826"/>
            <a:ext cx="68983" cy="173225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flipH="1" flipV="1">
            <a:off x="1912773" y="3205079"/>
            <a:ext cx="2060373" cy="2830845"/>
          </a:xfrm>
          <a:prstGeom prst="line">
            <a:avLst/>
          </a:prstGeom>
        </p:spPr>
        <p:style>
          <a:lnRef idx="1">
            <a:schemeClr val="accent1"/>
          </a:lnRef>
          <a:fillRef idx="0">
            <a:schemeClr val="accent1"/>
          </a:fillRef>
          <a:effectRef idx="0">
            <a:schemeClr val="accent1"/>
          </a:effectRef>
          <a:fontRef idx="minor">
            <a:schemeClr val="tx1"/>
          </a:fontRef>
        </p:style>
      </p:cxnSp>
      <p:sp>
        <p:nvSpPr>
          <p:cNvPr id="146" name="TextBox 145"/>
          <p:cNvSpPr txBox="1"/>
          <p:nvPr/>
        </p:nvSpPr>
        <p:spPr>
          <a:xfrm>
            <a:off x="5075278" y="5809456"/>
            <a:ext cx="123520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Big metal machines</a:t>
            </a:r>
          </a:p>
        </p:txBody>
      </p:sp>
      <p:cxnSp>
        <p:nvCxnSpPr>
          <p:cNvPr id="148" name="Straight Connector 147"/>
          <p:cNvCxnSpPr/>
          <p:nvPr/>
        </p:nvCxnSpPr>
        <p:spPr>
          <a:xfrm flipV="1">
            <a:off x="6065280" y="5754099"/>
            <a:ext cx="476918" cy="13005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flipH="1">
            <a:off x="6936263" y="5717108"/>
            <a:ext cx="42245" cy="397969"/>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flipH="1" flipV="1">
            <a:off x="7204693" y="5735550"/>
            <a:ext cx="536083" cy="2033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flipH="1" flipV="1">
            <a:off x="2331242" y="3205079"/>
            <a:ext cx="3172930" cy="2679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flipH="1" flipV="1">
            <a:off x="1921165" y="4349894"/>
            <a:ext cx="7455959" cy="5551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flipH="1">
            <a:off x="1982854" y="1031603"/>
            <a:ext cx="7600731" cy="3256911"/>
          </a:xfrm>
          <a:prstGeom prst="line">
            <a:avLst/>
          </a:prstGeom>
        </p:spPr>
        <p:style>
          <a:lnRef idx="1">
            <a:schemeClr val="accent1"/>
          </a:lnRef>
          <a:fillRef idx="0">
            <a:schemeClr val="accent1"/>
          </a:fillRef>
          <a:effectRef idx="0">
            <a:schemeClr val="accent1"/>
          </a:effectRef>
          <a:fontRef idx="minor">
            <a:schemeClr val="tx1"/>
          </a:fontRef>
        </p:style>
      </p:cxnSp>
      <p:sp>
        <p:nvSpPr>
          <p:cNvPr id="159" name="TextBox 158"/>
          <p:cNvSpPr txBox="1"/>
          <p:nvPr/>
        </p:nvSpPr>
        <p:spPr>
          <a:xfrm>
            <a:off x="524799" y="1635035"/>
            <a:ext cx="1077488"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Metal refining</a:t>
            </a:r>
          </a:p>
        </p:txBody>
      </p:sp>
      <p:sp>
        <p:nvSpPr>
          <p:cNvPr id="160" name="TextBox 159"/>
          <p:cNvSpPr txBox="1"/>
          <p:nvPr/>
        </p:nvSpPr>
        <p:spPr>
          <a:xfrm>
            <a:off x="518555" y="221594"/>
            <a:ext cx="120829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Metal mining</a:t>
            </a:r>
          </a:p>
        </p:txBody>
      </p:sp>
      <p:cxnSp>
        <p:nvCxnSpPr>
          <p:cNvPr id="162" name="Straight Connector 161"/>
          <p:cNvCxnSpPr>
            <a:endCxn id="159" idx="2"/>
          </p:cNvCxnSpPr>
          <p:nvPr/>
        </p:nvCxnSpPr>
        <p:spPr>
          <a:xfrm flipH="1" flipV="1">
            <a:off x="1063543" y="2281366"/>
            <a:ext cx="243798" cy="3693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flipV="1">
            <a:off x="867228" y="840120"/>
            <a:ext cx="0" cy="851361"/>
          </a:xfrm>
          <a:prstGeom prst="line">
            <a:avLst/>
          </a:prstGeom>
        </p:spPr>
        <p:style>
          <a:lnRef idx="1">
            <a:schemeClr val="accent1"/>
          </a:lnRef>
          <a:fillRef idx="0">
            <a:schemeClr val="accent1"/>
          </a:fillRef>
          <a:effectRef idx="0">
            <a:schemeClr val="accent1"/>
          </a:effectRef>
          <a:fontRef idx="minor">
            <a:schemeClr val="tx1"/>
          </a:fontRef>
        </p:style>
      </p:cxnSp>
      <p:sp>
        <p:nvSpPr>
          <p:cNvPr id="165" name="TextBox 164"/>
          <p:cNvSpPr txBox="1"/>
          <p:nvPr/>
        </p:nvSpPr>
        <p:spPr>
          <a:xfrm>
            <a:off x="220654" y="2900641"/>
            <a:ext cx="6552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Land</a:t>
            </a:r>
          </a:p>
        </p:txBody>
      </p:sp>
      <p:sp>
        <p:nvSpPr>
          <p:cNvPr id="166" name="TextBox 165"/>
          <p:cNvSpPr txBox="1"/>
          <p:nvPr/>
        </p:nvSpPr>
        <p:spPr>
          <a:xfrm>
            <a:off x="1067472" y="1368044"/>
            <a:ext cx="7389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Labor</a:t>
            </a:r>
          </a:p>
        </p:txBody>
      </p:sp>
      <p:sp>
        <p:nvSpPr>
          <p:cNvPr id="167" name="TextBox 166"/>
          <p:cNvSpPr txBox="1"/>
          <p:nvPr/>
        </p:nvSpPr>
        <p:spPr>
          <a:xfrm>
            <a:off x="-5806" y="1270892"/>
            <a:ext cx="6552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Land</a:t>
            </a:r>
          </a:p>
        </p:txBody>
      </p:sp>
      <p:sp>
        <p:nvSpPr>
          <p:cNvPr id="168" name="TextBox 167"/>
          <p:cNvSpPr txBox="1"/>
          <p:nvPr/>
        </p:nvSpPr>
        <p:spPr>
          <a:xfrm>
            <a:off x="1240747" y="73774"/>
            <a:ext cx="6552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Land</a:t>
            </a:r>
          </a:p>
        </p:txBody>
      </p:sp>
      <p:sp>
        <p:nvSpPr>
          <p:cNvPr id="169" name="TextBox 168"/>
          <p:cNvSpPr txBox="1"/>
          <p:nvPr/>
        </p:nvSpPr>
        <p:spPr>
          <a:xfrm>
            <a:off x="1154610" y="3293566"/>
            <a:ext cx="7389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Labor</a:t>
            </a:r>
          </a:p>
        </p:txBody>
      </p:sp>
      <p:sp>
        <p:nvSpPr>
          <p:cNvPr id="170" name="TextBox 169"/>
          <p:cNvSpPr txBox="1"/>
          <p:nvPr/>
        </p:nvSpPr>
        <p:spPr>
          <a:xfrm>
            <a:off x="119940" y="-23613"/>
            <a:ext cx="7389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Labor</a:t>
            </a:r>
          </a:p>
        </p:txBody>
      </p:sp>
      <p:cxnSp>
        <p:nvCxnSpPr>
          <p:cNvPr id="172" name="Straight Connector 171"/>
          <p:cNvCxnSpPr>
            <a:stCxn id="126" idx="0"/>
          </p:cNvCxnSpPr>
          <p:nvPr/>
        </p:nvCxnSpPr>
        <p:spPr>
          <a:xfrm flipV="1">
            <a:off x="4549405" y="2253561"/>
            <a:ext cx="5961577" cy="379146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flipV="1">
            <a:off x="2209694" y="2238330"/>
            <a:ext cx="8098088" cy="27604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4281709" y="809807"/>
            <a:ext cx="5546013" cy="12666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3294351" y="877409"/>
            <a:ext cx="6735335" cy="87693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a:endCxn id="130" idx="1"/>
          </p:cNvCxnSpPr>
          <p:nvPr/>
        </p:nvCxnSpPr>
        <p:spPr>
          <a:xfrm>
            <a:off x="5622903" y="751358"/>
            <a:ext cx="4223061" cy="1169485"/>
          </a:xfrm>
          <a:prstGeom prst="line">
            <a:avLst/>
          </a:prstGeom>
        </p:spPr>
        <p:style>
          <a:lnRef idx="1">
            <a:schemeClr val="accent1"/>
          </a:lnRef>
          <a:fillRef idx="0">
            <a:schemeClr val="accent1"/>
          </a:fillRef>
          <a:effectRef idx="0">
            <a:schemeClr val="accent1"/>
          </a:effectRef>
          <a:fontRef idx="minor">
            <a:schemeClr val="tx1"/>
          </a:fontRef>
        </p:style>
      </p:cxnSp>
      <p:sp>
        <p:nvSpPr>
          <p:cNvPr id="182" name="TextBox 181"/>
          <p:cNvSpPr txBox="1"/>
          <p:nvPr/>
        </p:nvSpPr>
        <p:spPr>
          <a:xfrm>
            <a:off x="10652368" y="536218"/>
            <a:ext cx="1298826"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Oil refining</a:t>
            </a:r>
          </a:p>
        </p:txBody>
      </p:sp>
      <p:cxnSp>
        <p:nvCxnSpPr>
          <p:cNvPr id="184" name="Straight Connector 183"/>
          <p:cNvCxnSpPr/>
          <p:nvPr/>
        </p:nvCxnSpPr>
        <p:spPr>
          <a:xfrm flipV="1">
            <a:off x="1393301" y="3085307"/>
            <a:ext cx="104927" cy="285843"/>
          </a:xfrm>
          <a:prstGeom prst="line">
            <a:avLst/>
          </a:prstGeom>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V="1">
            <a:off x="770932" y="3060507"/>
            <a:ext cx="381641" cy="70149"/>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a:endCxn id="167" idx="2"/>
          </p:cNvCxnSpPr>
          <p:nvPr/>
        </p:nvCxnSpPr>
        <p:spPr>
          <a:xfrm flipH="1" flipV="1">
            <a:off x="321843" y="1640224"/>
            <a:ext cx="276063" cy="194722"/>
          </a:xfrm>
          <a:prstGeom prst="line">
            <a:avLst/>
          </a:prstGeom>
        </p:spPr>
        <p:style>
          <a:lnRef idx="1">
            <a:schemeClr val="accent1"/>
          </a:lnRef>
          <a:fillRef idx="0">
            <a:schemeClr val="accent1"/>
          </a:fillRef>
          <a:effectRef idx="0">
            <a:schemeClr val="accent1"/>
          </a:effectRef>
          <a:fontRef idx="minor">
            <a:schemeClr val="tx1"/>
          </a:fontRef>
        </p:style>
      </p:cxnSp>
      <p:cxnSp>
        <p:nvCxnSpPr>
          <p:cNvPr id="191" name="Straight Connector 190"/>
          <p:cNvCxnSpPr>
            <a:endCxn id="166" idx="2"/>
          </p:cNvCxnSpPr>
          <p:nvPr/>
        </p:nvCxnSpPr>
        <p:spPr>
          <a:xfrm flipV="1">
            <a:off x="1213526" y="1737376"/>
            <a:ext cx="223401" cy="12605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3" name="Straight Connector 192"/>
          <p:cNvCxnSpPr>
            <a:stCxn id="160" idx="1"/>
          </p:cNvCxnSpPr>
          <p:nvPr/>
        </p:nvCxnSpPr>
        <p:spPr>
          <a:xfrm flipH="1" flipV="1">
            <a:off x="278496" y="345719"/>
            <a:ext cx="240059" cy="1990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95" name="Straight Connector 194"/>
          <p:cNvCxnSpPr>
            <a:endCxn id="168" idx="2"/>
          </p:cNvCxnSpPr>
          <p:nvPr/>
        </p:nvCxnSpPr>
        <p:spPr>
          <a:xfrm flipV="1">
            <a:off x="1306910" y="443106"/>
            <a:ext cx="261486" cy="157152"/>
          </a:xfrm>
          <a:prstGeom prst="line">
            <a:avLst/>
          </a:prstGeom>
        </p:spPr>
        <p:style>
          <a:lnRef idx="1">
            <a:schemeClr val="accent1"/>
          </a:lnRef>
          <a:fillRef idx="0">
            <a:schemeClr val="accent1"/>
          </a:fillRef>
          <a:effectRef idx="0">
            <a:schemeClr val="accent1"/>
          </a:effectRef>
          <a:fontRef idx="minor">
            <a:schemeClr val="tx1"/>
          </a:fontRef>
        </p:style>
      </p:cxnSp>
      <p:sp>
        <p:nvSpPr>
          <p:cNvPr id="196" name="TextBox 195"/>
          <p:cNvSpPr txBox="1"/>
          <p:nvPr/>
        </p:nvSpPr>
        <p:spPr>
          <a:xfrm>
            <a:off x="10517448" y="3376571"/>
            <a:ext cx="1366982"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Oil drilling</a:t>
            </a:r>
          </a:p>
        </p:txBody>
      </p:sp>
      <p:cxnSp>
        <p:nvCxnSpPr>
          <p:cNvPr id="198" name="Straight Connector 197"/>
          <p:cNvCxnSpPr>
            <a:endCxn id="182" idx="2"/>
          </p:cNvCxnSpPr>
          <p:nvPr/>
        </p:nvCxnSpPr>
        <p:spPr>
          <a:xfrm flipV="1">
            <a:off x="11001537" y="905550"/>
            <a:ext cx="300244" cy="7294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flipH="1">
            <a:off x="11474842" y="867925"/>
            <a:ext cx="62781" cy="2591575"/>
          </a:xfrm>
          <a:prstGeom prst="line">
            <a:avLst/>
          </a:prstGeom>
        </p:spPr>
        <p:style>
          <a:lnRef idx="1">
            <a:schemeClr val="accent1"/>
          </a:lnRef>
          <a:fillRef idx="0">
            <a:schemeClr val="accent1"/>
          </a:fillRef>
          <a:effectRef idx="0">
            <a:schemeClr val="accent1"/>
          </a:effectRef>
          <a:fontRef idx="minor">
            <a:schemeClr val="tx1"/>
          </a:fontRef>
        </p:style>
      </p:cxnSp>
      <p:sp>
        <p:nvSpPr>
          <p:cNvPr id="202" name="TextBox 201"/>
          <p:cNvSpPr txBox="1"/>
          <p:nvPr/>
        </p:nvSpPr>
        <p:spPr>
          <a:xfrm>
            <a:off x="11623545" y="135015"/>
            <a:ext cx="6552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Land</a:t>
            </a:r>
          </a:p>
        </p:txBody>
      </p:sp>
      <p:sp>
        <p:nvSpPr>
          <p:cNvPr id="203" name="TextBox 202"/>
          <p:cNvSpPr txBox="1"/>
          <p:nvPr/>
        </p:nvSpPr>
        <p:spPr>
          <a:xfrm>
            <a:off x="10502738" y="37628"/>
            <a:ext cx="7389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Labor</a:t>
            </a:r>
          </a:p>
        </p:txBody>
      </p:sp>
      <p:sp>
        <p:nvSpPr>
          <p:cNvPr id="204" name="TextBox 203"/>
          <p:cNvSpPr txBox="1"/>
          <p:nvPr/>
        </p:nvSpPr>
        <p:spPr>
          <a:xfrm>
            <a:off x="11209974" y="4064105"/>
            <a:ext cx="65529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Land</a:t>
            </a:r>
          </a:p>
        </p:txBody>
      </p:sp>
      <p:sp>
        <p:nvSpPr>
          <p:cNvPr id="205" name="TextBox 204"/>
          <p:cNvSpPr txBox="1"/>
          <p:nvPr/>
        </p:nvSpPr>
        <p:spPr>
          <a:xfrm>
            <a:off x="10089167" y="3966718"/>
            <a:ext cx="738909"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Labor</a:t>
            </a:r>
          </a:p>
        </p:txBody>
      </p:sp>
      <p:cxnSp>
        <p:nvCxnSpPr>
          <p:cNvPr id="207" name="Straight Connector 206"/>
          <p:cNvCxnSpPr>
            <a:endCxn id="203" idx="2"/>
          </p:cNvCxnSpPr>
          <p:nvPr/>
        </p:nvCxnSpPr>
        <p:spPr>
          <a:xfrm flipH="1" flipV="1">
            <a:off x="10872193" y="406960"/>
            <a:ext cx="174498" cy="19329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a:endCxn id="202" idx="2"/>
          </p:cNvCxnSpPr>
          <p:nvPr/>
        </p:nvCxnSpPr>
        <p:spPr>
          <a:xfrm flipV="1">
            <a:off x="11702473" y="504347"/>
            <a:ext cx="248721" cy="1104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H="1">
            <a:off x="10637920" y="3703750"/>
            <a:ext cx="234273" cy="36035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11413000" y="3724827"/>
            <a:ext cx="11719" cy="402450"/>
          </a:xfrm>
          <a:prstGeom prst="line">
            <a:avLst/>
          </a:prstGeom>
        </p:spPr>
        <p:style>
          <a:lnRef idx="1">
            <a:schemeClr val="accent1"/>
          </a:lnRef>
          <a:fillRef idx="0">
            <a:schemeClr val="accent1"/>
          </a:fillRef>
          <a:effectRef idx="0">
            <a:schemeClr val="accent1"/>
          </a:effectRef>
          <a:fontRef idx="minor">
            <a:schemeClr val="tx1"/>
          </a:fontRef>
        </p:style>
      </p:cxnSp>
      <p:sp>
        <p:nvSpPr>
          <p:cNvPr id="214" name="TextBox 213"/>
          <p:cNvSpPr txBox="1"/>
          <p:nvPr/>
        </p:nvSpPr>
        <p:spPr>
          <a:xfrm>
            <a:off x="9458680" y="3394389"/>
            <a:ext cx="123520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Big metal machines</a:t>
            </a:r>
          </a:p>
        </p:txBody>
      </p:sp>
      <p:cxnSp>
        <p:nvCxnSpPr>
          <p:cNvPr id="216" name="Straight Connector 215"/>
          <p:cNvCxnSpPr/>
          <p:nvPr/>
        </p:nvCxnSpPr>
        <p:spPr>
          <a:xfrm flipV="1">
            <a:off x="10332163" y="3722518"/>
            <a:ext cx="384429" cy="12323"/>
          </a:xfrm>
          <a:prstGeom prst="line">
            <a:avLst/>
          </a:prstGeom>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flipV="1">
            <a:off x="5860398" y="6280727"/>
            <a:ext cx="4693" cy="183"/>
          </a:xfrm>
          <a:prstGeom prst="line">
            <a:avLst/>
          </a:prstGeom>
        </p:spPr>
        <p:style>
          <a:lnRef idx="1">
            <a:schemeClr val="accent1"/>
          </a:lnRef>
          <a:fillRef idx="0">
            <a:schemeClr val="accent1"/>
          </a:fillRef>
          <a:effectRef idx="0">
            <a:schemeClr val="accent1"/>
          </a:effectRef>
          <a:fontRef idx="minor">
            <a:schemeClr val="tx1"/>
          </a:fontRef>
        </p:style>
      </p:cxnSp>
      <p:sp>
        <p:nvSpPr>
          <p:cNvPr id="220" name="TextBox 219"/>
          <p:cNvSpPr txBox="1"/>
          <p:nvPr/>
        </p:nvSpPr>
        <p:spPr>
          <a:xfrm>
            <a:off x="9938052" y="781477"/>
            <a:ext cx="123520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Big metal machines</a:t>
            </a:r>
          </a:p>
        </p:txBody>
      </p:sp>
      <p:cxnSp>
        <p:nvCxnSpPr>
          <p:cNvPr id="222" name="Straight Connector 221"/>
          <p:cNvCxnSpPr/>
          <p:nvPr/>
        </p:nvCxnSpPr>
        <p:spPr>
          <a:xfrm flipH="1">
            <a:off x="10899795" y="866347"/>
            <a:ext cx="193629" cy="26411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2355199" y="1292385"/>
            <a:ext cx="7484688" cy="1585596"/>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flipH="1" flipV="1">
            <a:off x="2209694" y="3102464"/>
            <a:ext cx="7248986" cy="773643"/>
          </a:xfrm>
          <a:prstGeom prst="line">
            <a:avLst/>
          </a:prstGeom>
        </p:spPr>
        <p:style>
          <a:lnRef idx="1">
            <a:schemeClr val="accent1"/>
          </a:lnRef>
          <a:fillRef idx="0">
            <a:schemeClr val="accent1"/>
          </a:fillRef>
          <a:effectRef idx="0">
            <a:schemeClr val="accent1"/>
          </a:effectRef>
          <a:fontRef idx="minor">
            <a:schemeClr val="tx1"/>
          </a:fontRef>
        </p:style>
      </p:cxnSp>
      <p:sp>
        <p:nvSpPr>
          <p:cNvPr id="227" name="TextBox 226"/>
          <p:cNvSpPr txBox="1"/>
          <p:nvPr/>
        </p:nvSpPr>
        <p:spPr>
          <a:xfrm>
            <a:off x="1934909" y="-62770"/>
            <a:ext cx="123520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Big metal machines</a:t>
            </a:r>
          </a:p>
        </p:txBody>
      </p:sp>
      <p:cxnSp>
        <p:nvCxnSpPr>
          <p:cNvPr id="229" name="Straight Connector 228"/>
          <p:cNvCxnSpPr/>
          <p:nvPr/>
        </p:nvCxnSpPr>
        <p:spPr>
          <a:xfrm flipV="1">
            <a:off x="1373770" y="462131"/>
            <a:ext cx="601203" cy="2522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V="1">
            <a:off x="917170" y="566953"/>
            <a:ext cx="1191578" cy="108609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184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1"/>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9"/>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4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1"/>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5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8"/>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59"/>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71"/>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69"/>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2"/>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67"/>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61"/>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65"/>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6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nodeType="clickEffect">
                                  <p:stCondLst>
                                    <p:cond delay="0"/>
                                  </p:stCondLst>
                                  <p:childTnLst>
                                    <p:set>
                                      <p:cBhvr>
                                        <p:cTn id="126" dur="1" fill="hold">
                                          <p:stCondLst>
                                            <p:cond delay="0"/>
                                          </p:stCondLst>
                                        </p:cTn>
                                        <p:tgtEl>
                                          <p:spTgt spid="76"/>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80"/>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78"/>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77"/>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74"/>
                                        </p:tgtEl>
                                        <p:attrNameLst>
                                          <p:attrName>style.visibility</p:attrName>
                                        </p:attrNameLst>
                                      </p:cBhvr>
                                      <p:to>
                                        <p:strVal val="visible"/>
                                      </p:to>
                                    </p:set>
                                  </p:childTnLst>
                                </p:cTn>
                              </p:par>
                              <p:par>
                                <p:cTn id="137" presetID="1" presetClass="entr" presetSubtype="0" fill="hold" nodeType="withEffect">
                                  <p:stCondLst>
                                    <p:cond delay="0"/>
                                  </p:stCondLst>
                                  <p:childTnLst>
                                    <p:set>
                                      <p:cBhvr>
                                        <p:cTn id="138" dur="1" fill="hold">
                                          <p:stCondLst>
                                            <p:cond delay="0"/>
                                          </p:stCondLst>
                                        </p:cTn>
                                        <p:tgtEl>
                                          <p:spTgt spid="73"/>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nodeType="clickEffect">
                                  <p:stCondLst>
                                    <p:cond delay="0"/>
                                  </p:stCondLst>
                                  <p:childTnLst>
                                    <p:set>
                                      <p:cBhvr>
                                        <p:cTn id="142" dur="1" fill="hold">
                                          <p:stCondLst>
                                            <p:cond delay="0"/>
                                          </p:stCondLst>
                                        </p:cTn>
                                        <p:tgtEl>
                                          <p:spTgt spid="90"/>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88"/>
                                        </p:tgtEl>
                                        <p:attrNameLst>
                                          <p:attrName>style.visibility</p:attrName>
                                        </p:attrNameLst>
                                      </p:cBhvr>
                                      <p:to>
                                        <p:strVal val="visible"/>
                                      </p:to>
                                    </p:set>
                                  </p:childTnLst>
                                </p:cTn>
                              </p:par>
                            </p:childTnLst>
                          </p:cTn>
                        </p:par>
                      </p:childTnLst>
                    </p:cTn>
                  </p:par>
                  <p:par>
                    <p:cTn id="145" fill="hold">
                      <p:stCondLst>
                        <p:cond delay="indefinite"/>
                      </p:stCondLst>
                      <p:childTnLst>
                        <p:par>
                          <p:cTn id="146" fill="hold">
                            <p:stCondLst>
                              <p:cond delay="0"/>
                            </p:stCondLst>
                            <p:childTnLst>
                              <p:par>
                                <p:cTn id="147" presetID="1" presetClass="entr" presetSubtype="0" fill="hold" nodeType="clickEffect">
                                  <p:stCondLst>
                                    <p:cond delay="0"/>
                                  </p:stCondLst>
                                  <p:childTnLst>
                                    <p:set>
                                      <p:cBhvr>
                                        <p:cTn id="148" dur="1" fill="hold">
                                          <p:stCondLst>
                                            <p:cond delay="0"/>
                                          </p:stCondLst>
                                        </p:cTn>
                                        <p:tgtEl>
                                          <p:spTgt spid="92"/>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nodeType="clickEffect">
                                  <p:stCondLst>
                                    <p:cond delay="0"/>
                                  </p:stCondLst>
                                  <p:childTnLst>
                                    <p:set>
                                      <p:cBhvr>
                                        <p:cTn id="152" dur="1" fill="hold">
                                          <p:stCondLst>
                                            <p:cond delay="0"/>
                                          </p:stCondLst>
                                        </p:cTn>
                                        <p:tgtEl>
                                          <p:spTgt spid="82"/>
                                        </p:tgtEl>
                                        <p:attrNameLst>
                                          <p:attrName>style.visibility</p:attrName>
                                        </p:attrNameLst>
                                      </p:cBhvr>
                                      <p:to>
                                        <p:strVal val="visible"/>
                                      </p:to>
                                    </p:set>
                                  </p:childTnLst>
                                </p:cTn>
                              </p:par>
                              <p:par>
                                <p:cTn id="153" presetID="1" presetClass="entr" presetSubtype="0" fill="hold" nodeType="withEffect">
                                  <p:stCondLst>
                                    <p:cond delay="0"/>
                                  </p:stCondLst>
                                  <p:childTnLst>
                                    <p:set>
                                      <p:cBhvr>
                                        <p:cTn id="154" dur="1" fill="hold">
                                          <p:stCondLst>
                                            <p:cond delay="0"/>
                                          </p:stCondLst>
                                        </p:cTn>
                                        <p:tgtEl>
                                          <p:spTgt spid="85"/>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86"/>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83"/>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nodeType="clickEffect">
                                  <p:stCondLst>
                                    <p:cond delay="0"/>
                                  </p:stCondLst>
                                  <p:childTnLst>
                                    <p:set>
                                      <p:cBhvr>
                                        <p:cTn id="162" dur="1" fill="hold">
                                          <p:stCondLst>
                                            <p:cond delay="0"/>
                                          </p:stCondLst>
                                        </p:cTn>
                                        <p:tgtEl>
                                          <p:spTgt spid="94"/>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87"/>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nodeType="clickEffect">
                                  <p:stCondLst>
                                    <p:cond delay="0"/>
                                  </p:stCondLst>
                                  <p:childTnLst>
                                    <p:set>
                                      <p:cBhvr>
                                        <p:cTn id="168" dur="1" fill="hold">
                                          <p:stCondLst>
                                            <p:cond delay="0"/>
                                          </p:stCondLst>
                                        </p:cTn>
                                        <p:tgtEl>
                                          <p:spTgt spid="99"/>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95"/>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1" presetClass="entr" presetSubtype="0" fill="hold" nodeType="clickEffect">
                                  <p:stCondLst>
                                    <p:cond delay="0"/>
                                  </p:stCondLst>
                                  <p:childTnLst>
                                    <p:set>
                                      <p:cBhvr>
                                        <p:cTn id="174" dur="1" fill="hold">
                                          <p:stCondLst>
                                            <p:cond delay="0"/>
                                          </p:stCondLst>
                                        </p:cTn>
                                        <p:tgtEl>
                                          <p:spTgt spid="103"/>
                                        </p:tgtEl>
                                        <p:attrNameLst>
                                          <p:attrName>style.visibility</p:attrName>
                                        </p:attrNameLst>
                                      </p:cBhvr>
                                      <p:to>
                                        <p:strVal val="visible"/>
                                      </p:to>
                                    </p:set>
                                  </p:childTnLst>
                                </p:cTn>
                              </p:par>
                              <p:par>
                                <p:cTn id="175" presetID="1" presetClass="entr" presetSubtype="0" fill="hold" nodeType="withEffect">
                                  <p:stCondLst>
                                    <p:cond delay="0"/>
                                  </p:stCondLst>
                                  <p:childTnLst>
                                    <p:set>
                                      <p:cBhvr>
                                        <p:cTn id="176" dur="1" fill="hold">
                                          <p:stCondLst>
                                            <p:cond delay="0"/>
                                          </p:stCondLst>
                                        </p:cTn>
                                        <p:tgtEl>
                                          <p:spTgt spid="101"/>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97"/>
                                        </p:tgtEl>
                                        <p:attrNameLst>
                                          <p:attrName>style.visibility</p:attrName>
                                        </p:attrNameLst>
                                      </p:cBhvr>
                                      <p:to>
                                        <p:strVal val="visible"/>
                                      </p:to>
                                    </p:set>
                                  </p:childTnLst>
                                </p:cTn>
                              </p:par>
                              <p:par>
                                <p:cTn id="179" presetID="1" presetClass="entr" presetSubtype="0" fill="hold" grpId="0" nodeType="withEffect">
                                  <p:stCondLst>
                                    <p:cond delay="0"/>
                                  </p:stCondLst>
                                  <p:childTnLst>
                                    <p:set>
                                      <p:cBhvr>
                                        <p:cTn id="180" dur="1" fill="hold">
                                          <p:stCondLst>
                                            <p:cond delay="0"/>
                                          </p:stCondLst>
                                        </p:cTn>
                                        <p:tgtEl>
                                          <p:spTgt spid="96"/>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nodeType="clickEffect">
                                  <p:stCondLst>
                                    <p:cond delay="0"/>
                                  </p:stCondLst>
                                  <p:childTnLst>
                                    <p:set>
                                      <p:cBhvr>
                                        <p:cTn id="184" dur="1" fill="hold">
                                          <p:stCondLst>
                                            <p:cond delay="0"/>
                                          </p:stCondLst>
                                        </p:cTn>
                                        <p:tgtEl>
                                          <p:spTgt spid="150"/>
                                        </p:tgtEl>
                                        <p:attrNameLst>
                                          <p:attrName>style.visibility</p:attrName>
                                        </p:attrNameLst>
                                      </p:cBhvr>
                                      <p:to>
                                        <p:strVal val="visible"/>
                                      </p:to>
                                    </p:set>
                                  </p:childTnLst>
                                </p:cTn>
                              </p:par>
                              <p:par>
                                <p:cTn id="185" presetID="1" presetClass="entr" presetSubtype="0" fill="hold" nodeType="withEffect">
                                  <p:stCondLst>
                                    <p:cond delay="0"/>
                                  </p:stCondLst>
                                  <p:childTnLst>
                                    <p:set>
                                      <p:cBhvr>
                                        <p:cTn id="186" dur="1" fill="hold">
                                          <p:stCondLst>
                                            <p:cond delay="0"/>
                                          </p:stCondLst>
                                        </p:cTn>
                                        <p:tgtEl>
                                          <p:spTgt spid="152"/>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110"/>
                                        </p:tgtEl>
                                        <p:attrNameLst>
                                          <p:attrName>style.visibility</p:attrName>
                                        </p:attrNameLst>
                                      </p:cBhvr>
                                      <p:to>
                                        <p:strVal val="visible"/>
                                      </p:to>
                                    </p:set>
                                  </p:childTnLst>
                                </p:cTn>
                              </p:par>
                              <p:par>
                                <p:cTn id="189" presetID="1" presetClass="entr" presetSubtype="0" fill="hold" grpId="0" nodeType="withEffect">
                                  <p:stCondLst>
                                    <p:cond delay="0"/>
                                  </p:stCondLst>
                                  <p:childTnLst>
                                    <p:set>
                                      <p:cBhvr>
                                        <p:cTn id="190" dur="1" fill="hold">
                                          <p:stCondLst>
                                            <p:cond delay="0"/>
                                          </p:stCondLst>
                                        </p:cTn>
                                        <p:tgtEl>
                                          <p:spTgt spid="107"/>
                                        </p:tgtEl>
                                        <p:attrNameLst>
                                          <p:attrName>style.visibility</p:attrName>
                                        </p:attrNameLst>
                                      </p:cBhvr>
                                      <p:to>
                                        <p:strVal val="visible"/>
                                      </p:to>
                                    </p:set>
                                  </p:childTnLst>
                                </p:cTn>
                              </p:par>
                            </p:childTnLst>
                          </p:cTn>
                        </p:par>
                      </p:childTnLst>
                    </p:cTn>
                  </p:par>
                  <p:par>
                    <p:cTn id="191" fill="hold">
                      <p:stCondLst>
                        <p:cond delay="indefinite"/>
                      </p:stCondLst>
                      <p:childTnLst>
                        <p:par>
                          <p:cTn id="192" fill="hold">
                            <p:stCondLst>
                              <p:cond delay="0"/>
                            </p:stCondLst>
                            <p:childTnLst>
                              <p:par>
                                <p:cTn id="193" presetID="1" presetClass="entr" presetSubtype="0" fill="hold" nodeType="clickEffect">
                                  <p:stCondLst>
                                    <p:cond delay="0"/>
                                  </p:stCondLst>
                                  <p:childTnLst>
                                    <p:set>
                                      <p:cBhvr>
                                        <p:cTn id="194" dur="1" fill="hold">
                                          <p:stCondLst>
                                            <p:cond delay="0"/>
                                          </p:stCondLst>
                                        </p:cTn>
                                        <p:tgtEl>
                                          <p:spTgt spid="148"/>
                                        </p:tgtEl>
                                        <p:attrNameLst>
                                          <p:attrName>style.visibility</p:attrName>
                                        </p:attrNameLst>
                                      </p:cBhvr>
                                      <p:to>
                                        <p:strVal val="visible"/>
                                      </p:to>
                                    </p:set>
                                  </p:childTnLst>
                                </p:cTn>
                              </p:par>
                              <p:par>
                                <p:cTn id="195" presetID="1" presetClass="entr" presetSubtype="0" fill="hold" grpId="0" nodeType="withEffect">
                                  <p:stCondLst>
                                    <p:cond delay="0"/>
                                  </p:stCondLst>
                                  <p:childTnLst>
                                    <p:set>
                                      <p:cBhvr>
                                        <p:cTn id="196" dur="1" fill="hold">
                                          <p:stCondLst>
                                            <p:cond delay="0"/>
                                          </p:stCondLst>
                                        </p:cTn>
                                        <p:tgtEl>
                                          <p:spTgt spid="146"/>
                                        </p:tgtEl>
                                        <p:attrNameLst>
                                          <p:attrName>style.visibility</p:attrName>
                                        </p:attrNameLst>
                                      </p:cBhvr>
                                      <p:to>
                                        <p:strVal val="visible"/>
                                      </p:to>
                                    </p:set>
                                  </p:childTnLst>
                                </p:cTn>
                              </p:par>
                            </p:childTnLst>
                          </p:cTn>
                        </p:par>
                      </p:childTnLst>
                    </p:cTn>
                  </p:par>
                  <p:par>
                    <p:cTn id="197" fill="hold">
                      <p:stCondLst>
                        <p:cond delay="indefinite"/>
                      </p:stCondLst>
                      <p:childTnLst>
                        <p:par>
                          <p:cTn id="198" fill="hold">
                            <p:stCondLst>
                              <p:cond delay="0"/>
                            </p:stCondLst>
                            <p:childTnLst>
                              <p:par>
                                <p:cTn id="199" presetID="1" presetClass="entr" presetSubtype="0" fill="hold" nodeType="clickEffect">
                                  <p:stCondLst>
                                    <p:cond delay="0"/>
                                  </p:stCondLst>
                                  <p:childTnLst>
                                    <p:set>
                                      <p:cBhvr>
                                        <p:cTn id="200" dur="1" fill="hold">
                                          <p:stCondLst>
                                            <p:cond delay="0"/>
                                          </p:stCondLst>
                                        </p:cTn>
                                        <p:tgtEl>
                                          <p:spTgt spid="123"/>
                                        </p:tgtEl>
                                        <p:attrNameLst>
                                          <p:attrName>style.visibility</p:attrName>
                                        </p:attrNameLst>
                                      </p:cBhvr>
                                      <p:to>
                                        <p:strVal val="visible"/>
                                      </p:to>
                                    </p:set>
                                  </p:childTnLst>
                                </p:cTn>
                              </p:par>
                              <p:par>
                                <p:cTn id="201" presetID="1" presetClass="entr" presetSubtype="0" fill="hold" nodeType="withEffect">
                                  <p:stCondLst>
                                    <p:cond delay="0"/>
                                  </p:stCondLst>
                                  <p:childTnLst>
                                    <p:set>
                                      <p:cBhvr>
                                        <p:cTn id="202" dur="1" fill="hold">
                                          <p:stCondLst>
                                            <p:cond delay="0"/>
                                          </p:stCondLst>
                                        </p:cTn>
                                        <p:tgtEl>
                                          <p:spTgt spid="125"/>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106"/>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105"/>
                                        </p:tgtEl>
                                        <p:attrNameLst>
                                          <p:attrName>style.visibility</p:attrName>
                                        </p:attrNameLst>
                                      </p:cBhvr>
                                      <p:to>
                                        <p:strVal val="visible"/>
                                      </p:to>
                                    </p:set>
                                  </p:childTnLst>
                                </p:cTn>
                              </p:par>
                            </p:childTnLst>
                          </p:cTn>
                        </p:par>
                      </p:childTnLst>
                    </p:cTn>
                  </p:par>
                  <p:par>
                    <p:cTn id="207" fill="hold">
                      <p:stCondLst>
                        <p:cond delay="indefinite"/>
                      </p:stCondLst>
                      <p:childTnLst>
                        <p:par>
                          <p:cTn id="208" fill="hold">
                            <p:stCondLst>
                              <p:cond delay="0"/>
                            </p:stCondLst>
                            <p:childTnLst>
                              <p:par>
                                <p:cTn id="209" presetID="1" presetClass="entr" presetSubtype="0" fill="hold" grpId="0" nodeType="clickEffect">
                                  <p:stCondLst>
                                    <p:cond delay="0"/>
                                  </p:stCondLst>
                                  <p:childTnLst>
                                    <p:set>
                                      <p:cBhvr>
                                        <p:cTn id="210" dur="1" fill="hold">
                                          <p:stCondLst>
                                            <p:cond delay="0"/>
                                          </p:stCondLst>
                                        </p:cTn>
                                        <p:tgtEl>
                                          <p:spTgt spid="126"/>
                                        </p:tgtEl>
                                        <p:attrNameLst>
                                          <p:attrName>style.visibility</p:attrName>
                                        </p:attrNameLst>
                                      </p:cBhvr>
                                      <p:to>
                                        <p:strVal val="visible"/>
                                      </p:to>
                                    </p:set>
                                  </p:childTnLst>
                                </p:cTn>
                              </p:par>
                              <p:par>
                                <p:cTn id="211" presetID="1" presetClass="entr" presetSubtype="0" fill="hold" nodeType="withEffect">
                                  <p:stCondLst>
                                    <p:cond delay="0"/>
                                  </p:stCondLst>
                                  <p:childTnLst>
                                    <p:set>
                                      <p:cBhvr>
                                        <p:cTn id="212" dur="1" fill="hold">
                                          <p:stCondLst>
                                            <p:cond delay="0"/>
                                          </p:stCondLst>
                                        </p:cTn>
                                        <p:tgtEl>
                                          <p:spTgt spid="128"/>
                                        </p:tgtEl>
                                        <p:attrNameLst>
                                          <p:attrName>style.visibility</p:attrName>
                                        </p:attrNameLst>
                                      </p:cBhvr>
                                      <p:to>
                                        <p:strVal val="visible"/>
                                      </p:to>
                                    </p:set>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nodeType="clickEffect">
                                  <p:stCondLst>
                                    <p:cond delay="0"/>
                                  </p:stCondLst>
                                  <p:childTnLst>
                                    <p:set>
                                      <p:cBhvr>
                                        <p:cTn id="216" dur="1" fill="hold">
                                          <p:stCondLst>
                                            <p:cond delay="0"/>
                                          </p:stCondLst>
                                        </p:cTn>
                                        <p:tgtEl>
                                          <p:spTgt spid="119"/>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104"/>
                                        </p:tgtEl>
                                        <p:attrNameLst>
                                          <p:attrName>style.visibility</p:attrName>
                                        </p:attrNameLst>
                                      </p:cBhvr>
                                      <p:to>
                                        <p:strVal val="visible"/>
                                      </p:to>
                                    </p:set>
                                  </p:childTnLst>
                                </p:cTn>
                              </p:par>
                            </p:childTnLst>
                          </p:cTn>
                        </p:par>
                      </p:childTnLst>
                    </p:cTn>
                  </p:par>
                  <p:par>
                    <p:cTn id="219" fill="hold">
                      <p:stCondLst>
                        <p:cond delay="indefinite"/>
                      </p:stCondLst>
                      <p:childTnLst>
                        <p:par>
                          <p:cTn id="220" fill="hold">
                            <p:stCondLst>
                              <p:cond delay="0"/>
                            </p:stCondLst>
                            <p:childTnLst>
                              <p:par>
                                <p:cTn id="221" presetID="1" presetClass="entr" presetSubtype="0" fill="hold" nodeType="clickEffect">
                                  <p:stCondLst>
                                    <p:cond delay="0"/>
                                  </p:stCondLst>
                                  <p:childTnLst>
                                    <p:set>
                                      <p:cBhvr>
                                        <p:cTn id="222" dur="1" fill="hold">
                                          <p:stCondLst>
                                            <p:cond delay="0"/>
                                          </p:stCondLst>
                                        </p:cTn>
                                        <p:tgtEl>
                                          <p:spTgt spid="121"/>
                                        </p:tgtEl>
                                        <p:attrNameLst>
                                          <p:attrName>style.visibility</p:attrName>
                                        </p:attrNameLst>
                                      </p:cBhvr>
                                      <p:to>
                                        <p:strVal val="visible"/>
                                      </p:to>
                                    </p:set>
                                  </p:childTnLst>
                                </p:cTn>
                              </p:par>
                            </p:childTnLst>
                          </p:cTn>
                        </p:par>
                      </p:childTnLst>
                    </p:cTn>
                  </p:par>
                  <p:par>
                    <p:cTn id="223" fill="hold">
                      <p:stCondLst>
                        <p:cond delay="indefinite"/>
                      </p:stCondLst>
                      <p:childTnLst>
                        <p:par>
                          <p:cTn id="224" fill="hold">
                            <p:stCondLst>
                              <p:cond delay="0"/>
                            </p:stCondLst>
                            <p:childTnLst>
                              <p:par>
                                <p:cTn id="225" presetID="1" presetClass="entr" presetSubtype="0" fill="hold" nodeType="clickEffect">
                                  <p:stCondLst>
                                    <p:cond delay="0"/>
                                  </p:stCondLst>
                                  <p:childTnLst>
                                    <p:set>
                                      <p:cBhvr>
                                        <p:cTn id="226" dur="1" fill="hold">
                                          <p:stCondLst>
                                            <p:cond delay="0"/>
                                          </p:stCondLst>
                                        </p:cTn>
                                        <p:tgtEl>
                                          <p:spTgt spid="156"/>
                                        </p:tgtEl>
                                        <p:attrNameLst>
                                          <p:attrName>style.visibility</p:attrName>
                                        </p:attrNameLst>
                                      </p:cBhvr>
                                      <p:to>
                                        <p:strVal val="visible"/>
                                      </p:to>
                                    </p:set>
                                  </p:childTnLst>
                                </p:cTn>
                              </p:par>
                            </p:childTnLst>
                          </p:cTn>
                        </p:par>
                      </p:childTnLst>
                    </p:cTn>
                  </p:par>
                  <p:par>
                    <p:cTn id="227" fill="hold">
                      <p:stCondLst>
                        <p:cond delay="indefinite"/>
                      </p:stCondLst>
                      <p:childTnLst>
                        <p:par>
                          <p:cTn id="228" fill="hold">
                            <p:stCondLst>
                              <p:cond delay="0"/>
                            </p:stCondLst>
                            <p:childTnLst>
                              <p:par>
                                <p:cTn id="229" presetID="1" presetClass="entr" presetSubtype="0" fill="hold" nodeType="clickEffect">
                                  <p:stCondLst>
                                    <p:cond delay="0"/>
                                  </p:stCondLst>
                                  <p:childTnLst>
                                    <p:set>
                                      <p:cBhvr>
                                        <p:cTn id="230" dur="1" fill="hold">
                                          <p:stCondLst>
                                            <p:cond delay="0"/>
                                          </p:stCondLst>
                                        </p:cTn>
                                        <p:tgtEl>
                                          <p:spTgt spid="117"/>
                                        </p:tgtEl>
                                        <p:attrNameLst>
                                          <p:attrName>style.visibility</p:attrName>
                                        </p:attrNameLst>
                                      </p:cBhvr>
                                      <p:to>
                                        <p:strVal val="visible"/>
                                      </p:to>
                                    </p:set>
                                  </p:childTnLst>
                                </p:cTn>
                              </p:par>
                              <p:par>
                                <p:cTn id="231" presetID="1" presetClass="entr" presetSubtype="0" fill="hold" nodeType="withEffect">
                                  <p:stCondLst>
                                    <p:cond delay="0"/>
                                  </p:stCondLst>
                                  <p:childTnLst>
                                    <p:set>
                                      <p:cBhvr>
                                        <p:cTn id="232" dur="1" fill="hold">
                                          <p:stCondLst>
                                            <p:cond delay="0"/>
                                          </p:stCondLst>
                                        </p:cTn>
                                        <p:tgtEl>
                                          <p:spTgt spid="115"/>
                                        </p:tgtEl>
                                        <p:attrNameLst>
                                          <p:attrName>style.visibility</p:attrName>
                                        </p:attrNameLst>
                                      </p:cBhvr>
                                      <p:to>
                                        <p:strVal val="visible"/>
                                      </p:to>
                                    </p:set>
                                  </p:childTnLst>
                                </p:cTn>
                              </p:par>
                              <p:par>
                                <p:cTn id="233" presetID="1" presetClass="entr" presetSubtype="0" fill="hold" nodeType="withEffect">
                                  <p:stCondLst>
                                    <p:cond delay="0"/>
                                  </p:stCondLst>
                                  <p:childTnLst>
                                    <p:set>
                                      <p:cBhvr>
                                        <p:cTn id="234" dur="1" fill="hold">
                                          <p:stCondLst>
                                            <p:cond delay="0"/>
                                          </p:stCondLst>
                                        </p:cTn>
                                        <p:tgtEl>
                                          <p:spTgt spid="113"/>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108"/>
                                        </p:tgtEl>
                                        <p:attrNameLst>
                                          <p:attrName>style.visibility</p:attrName>
                                        </p:attrNameLst>
                                      </p:cBhvr>
                                      <p:to>
                                        <p:strVal val="visible"/>
                                      </p:to>
                                    </p:set>
                                  </p:childTnLst>
                                </p:cTn>
                              </p:par>
                              <p:par>
                                <p:cTn id="237" presetID="1" presetClass="entr" presetSubtype="0" fill="hold" grpId="0" nodeType="withEffect">
                                  <p:stCondLst>
                                    <p:cond delay="0"/>
                                  </p:stCondLst>
                                  <p:childTnLst>
                                    <p:set>
                                      <p:cBhvr>
                                        <p:cTn id="238" dur="1" fill="hold">
                                          <p:stCondLst>
                                            <p:cond delay="0"/>
                                          </p:stCondLst>
                                        </p:cTn>
                                        <p:tgtEl>
                                          <p:spTgt spid="109"/>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111"/>
                                        </p:tgtEl>
                                        <p:attrNameLst>
                                          <p:attrName>style.visibility</p:attrName>
                                        </p:attrNameLst>
                                      </p:cBhvr>
                                      <p:to>
                                        <p:strVal val="visible"/>
                                      </p:to>
                                    </p:set>
                                  </p:childTnLst>
                                </p:cTn>
                              </p:par>
                            </p:childTnLst>
                          </p:cTn>
                        </p:par>
                      </p:childTnLst>
                    </p:cTn>
                  </p:par>
                  <p:par>
                    <p:cTn id="241" fill="hold">
                      <p:stCondLst>
                        <p:cond delay="indefinite"/>
                      </p:stCondLst>
                      <p:childTnLst>
                        <p:par>
                          <p:cTn id="242" fill="hold">
                            <p:stCondLst>
                              <p:cond delay="0"/>
                            </p:stCondLst>
                            <p:childTnLst>
                              <p:par>
                                <p:cTn id="243" presetID="1" presetClass="entr" presetSubtype="0" fill="hold" nodeType="clickEffect">
                                  <p:stCondLst>
                                    <p:cond delay="0"/>
                                  </p:stCondLst>
                                  <p:childTnLst>
                                    <p:set>
                                      <p:cBhvr>
                                        <p:cTn id="244" dur="1" fill="hold">
                                          <p:stCondLst>
                                            <p:cond delay="0"/>
                                          </p:stCondLst>
                                        </p:cTn>
                                        <p:tgtEl>
                                          <p:spTgt spid="142"/>
                                        </p:tgtEl>
                                        <p:attrNameLst>
                                          <p:attrName>style.visibility</p:attrName>
                                        </p:attrNameLst>
                                      </p:cBhvr>
                                      <p:to>
                                        <p:strVal val="visible"/>
                                      </p:to>
                                    </p:set>
                                  </p:childTnLst>
                                </p:cTn>
                              </p:par>
                              <p:par>
                                <p:cTn id="245" presetID="1" presetClass="entr" presetSubtype="0" fill="hold" nodeType="withEffect">
                                  <p:stCondLst>
                                    <p:cond delay="0"/>
                                  </p:stCondLst>
                                  <p:childTnLst>
                                    <p:set>
                                      <p:cBhvr>
                                        <p:cTn id="246" dur="1" fill="hold">
                                          <p:stCondLst>
                                            <p:cond delay="0"/>
                                          </p:stCondLst>
                                        </p:cTn>
                                        <p:tgtEl>
                                          <p:spTgt spid="154"/>
                                        </p:tgtEl>
                                        <p:attrNameLst>
                                          <p:attrName>style.visibility</p:attrName>
                                        </p:attrNameLst>
                                      </p:cBhvr>
                                      <p:to>
                                        <p:strVal val="visible"/>
                                      </p:to>
                                    </p:set>
                                  </p:childTnLst>
                                </p:cTn>
                              </p:par>
                              <p:par>
                                <p:cTn id="247" presetID="1" presetClass="entr" presetSubtype="0" fill="hold" nodeType="withEffect">
                                  <p:stCondLst>
                                    <p:cond delay="0"/>
                                  </p:stCondLst>
                                  <p:childTnLst>
                                    <p:set>
                                      <p:cBhvr>
                                        <p:cTn id="248" dur="1" fill="hold">
                                          <p:stCondLst>
                                            <p:cond delay="0"/>
                                          </p:stCondLst>
                                        </p:cTn>
                                        <p:tgtEl>
                                          <p:spTgt spid="132"/>
                                        </p:tgtEl>
                                        <p:attrNameLst>
                                          <p:attrName>style.visibility</p:attrName>
                                        </p:attrNameLst>
                                      </p:cBhvr>
                                      <p:to>
                                        <p:strVal val="visible"/>
                                      </p:to>
                                    </p:set>
                                  </p:childTnLst>
                                </p:cTn>
                              </p:par>
                              <p:par>
                                <p:cTn id="249" presetID="1" presetClass="entr" presetSubtype="0" fill="hold" nodeType="withEffect">
                                  <p:stCondLst>
                                    <p:cond delay="0"/>
                                  </p:stCondLst>
                                  <p:childTnLst>
                                    <p:set>
                                      <p:cBhvr>
                                        <p:cTn id="250" dur="1" fill="hold">
                                          <p:stCondLst>
                                            <p:cond delay="0"/>
                                          </p:stCondLst>
                                        </p:cTn>
                                        <p:tgtEl>
                                          <p:spTgt spid="134"/>
                                        </p:tgtEl>
                                        <p:attrNameLst>
                                          <p:attrName>style.visibility</p:attrName>
                                        </p:attrNameLst>
                                      </p:cBhvr>
                                      <p:to>
                                        <p:strVal val="visible"/>
                                      </p:to>
                                    </p:set>
                                  </p:childTnLst>
                                </p:cTn>
                              </p:par>
                              <p:par>
                                <p:cTn id="251" presetID="1" presetClass="entr" presetSubtype="0" fill="hold" nodeType="withEffect">
                                  <p:stCondLst>
                                    <p:cond delay="0"/>
                                  </p:stCondLst>
                                  <p:childTnLst>
                                    <p:set>
                                      <p:cBhvr>
                                        <p:cTn id="252" dur="1" fill="hold">
                                          <p:stCondLst>
                                            <p:cond delay="0"/>
                                          </p:stCondLst>
                                        </p:cTn>
                                        <p:tgtEl>
                                          <p:spTgt spid="139"/>
                                        </p:tgtEl>
                                        <p:attrNameLst>
                                          <p:attrName>style.visibility</p:attrName>
                                        </p:attrNameLst>
                                      </p:cBhvr>
                                      <p:to>
                                        <p:strVal val="visible"/>
                                      </p:to>
                                    </p:set>
                                  </p:childTnLst>
                                </p:cTn>
                              </p:par>
                              <p:par>
                                <p:cTn id="253" presetID="1" presetClass="entr" presetSubtype="0" fill="hold" grpId="0" nodeType="withEffect">
                                  <p:stCondLst>
                                    <p:cond delay="0"/>
                                  </p:stCondLst>
                                  <p:childTnLst>
                                    <p:set>
                                      <p:cBhvr>
                                        <p:cTn id="254" dur="1" fill="hold">
                                          <p:stCondLst>
                                            <p:cond delay="0"/>
                                          </p:stCondLst>
                                        </p:cTn>
                                        <p:tgtEl>
                                          <p:spTgt spid="129"/>
                                        </p:tgtEl>
                                        <p:attrNameLst>
                                          <p:attrName>style.visibility</p:attrName>
                                        </p:attrNameLst>
                                      </p:cBhvr>
                                      <p:to>
                                        <p:strVal val="visible"/>
                                      </p:to>
                                    </p:set>
                                  </p:childTnLst>
                                </p:cTn>
                              </p:par>
                            </p:childTnLst>
                          </p:cTn>
                        </p:par>
                      </p:childTnLst>
                    </p:cTn>
                  </p:par>
                  <p:par>
                    <p:cTn id="255" fill="hold">
                      <p:stCondLst>
                        <p:cond delay="indefinite"/>
                      </p:stCondLst>
                      <p:childTnLst>
                        <p:par>
                          <p:cTn id="256" fill="hold">
                            <p:stCondLst>
                              <p:cond delay="0"/>
                            </p:stCondLst>
                            <p:childTnLst>
                              <p:par>
                                <p:cTn id="257" presetID="1" presetClass="entr" presetSubtype="0" fill="hold" nodeType="clickEffect">
                                  <p:stCondLst>
                                    <p:cond delay="0"/>
                                  </p:stCondLst>
                                  <p:childTnLst>
                                    <p:set>
                                      <p:cBhvr>
                                        <p:cTn id="258" dur="1" fill="hold">
                                          <p:stCondLst>
                                            <p:cond delay="0"/>
                                          </p:stCondLst>
                                        </p:cTn>
                                        <p:tgtEl>
                                          <p:spTgt spid="184"/>
                                        </p:tgtEl>
                                        <p:attrNameLst>
                                          <p:attrName>style.visibility</p:attrName>
                                        </p:attrNameLst>
                                      </p:cBhvr>
                                      <p:to>
                                        <p:strVal val="visible"/>
                                      </p:to>
                                    </p:set>
                                  </p:childTnLst>
                                </p:cTn>
                              </p:par>
                              <p:par>
                                <p:cTn id="259" presetID="1" presetClass="entr" presetSubtype="0" fill="hold" nodeType="withEffect">
                                  <p:stCondLst>
                                    <p:cond delay="0"/>
                                  </p:stCondLst>
                                  <p:childTnLst>
                                    <p:set>
                                      <p:cBhvr>
                                        <p:cTn id="260" dur="1" fill="hold">
                                          <p:stCondLst>
                                            <p:cond delay="0"/>
                                          </p:stCondLst>
                                        </p:cTn>
                                        <p:tgtEl>
                                          <p:spTgt spid="186"/>
                                        </p:tgtEl>
                                        <p:attrNameLst>
                                          <p:attrName>style.visibility</p:attrName>
                                        </p:attrNameLst>
                                      </p:cBhvr>
                                      <p:to>
                                        <p:strVal val="visible"/>
                                      </p:to>
                                    </p:set>
                                  </p:childTnLst>
                                </p:cTn>
                              </p:par>
                              <p:par>
                                <p:cTn id="261" presetID="1" presetClass="entr" presetSubtype="0" fill="hold" grpId="0" nodeType="withEffect">
                                  <p:stCondLst>
                                    <p:cond delay="0"/>
                                  </p:stCondLst>
                                  <p:childTnLst>
                                    <p:set>
                                      <p:cBhvr>
                                        <p:cTn id="262" dur="1" fill="hold">
                                          <p:stCondLst>
                                            <p:cond delay="0"/>
                                          </p:stCondLst>
                                        </p:cTn>
                                        <p:tgtEl>
                                          <p:spTgt spid="165"/>
                                        </p:tgtEl>
                                        <p:attrNameLst>
                                          <p:attrName>style.visibility</p:attrName>
                                        </p:attrNameLst>
                                      </p:cBhvr>
                                      <p:to>
                                        <p:strVal val="visible"/>
                                      </p:to>
                                    </p:set>
                                  </p:childTnLst>
                                </p:cTn>
                              </p:par>
                              <p:par>
                                <p:cTn id="263" presetID="1" presetClass="entr" presetSubtype="0" fill="hold" grpId="0" nodeType="withEffect">
                                  <p:stCondLst>
                                    <p:cond delay="0"/>
                                  </p:stCondLst>
                                  <p:childTnLst>
                                    <p:set>
                                      <p:cBhvr>
                                        <p:cTn id="264" dur="1" fill="hold">
                                          <p:stCondLst>
                                            <p:cond delay="0"/>
                                          </p:stCondLst>
                                        </p:cTn>
                                        <p:tgtEl>
                                          <p:spTgt spid="169"/>
                                        </p:tgtEl>
                                        <p:attrNameLst>
                                          <p:attrName>style.visibility</p:attrName>
                                        </p:attrNameLst>
                                      </p:cBhvr>
                                      <p:to>
                                        <p:strVal val="visible"/>
                                      </p:to>
                                    </p:set>
                                  </p:childTnLst>
                                </p:cTn>
                              </p:par>
                            </p:childTnLst>
                          </p:cTn>
                        </p:par>
                      </p:childTnLst>
                    </p:cTn>
                  </p:par>
                  <p:par>
                    <p:cTn id="265" fill="hold">
                      <p:stCondLst>
                        <p:cond delay="indefinite"/>
                      </p:stCondLst>
                      <p:childTnLst>
                        <p:par>
                          <p:cTn id="266" fill="hold">
                            <p:stCondLst>
                              <p:cond delay="0"/>
                            </p:stCondLst>
                            <p:childTnLst>
                              <p:par>
                                <p:cTn id="267" presetID="1" presetClass="entr" presetSubtype="0" fill="hold" nodeType="clickEffect">
                                  <p:stCondLst>
                                    <p:cond delay="0"/>
                                  </p:stCondLst>
                                  <p:childTnLst>
                                    <p:set>
                                      <p:cBhvr>
                                        <p:cTn id="268" dur="1" fill="hold">
                                          <p:stCondLst>
                                            <p:cond delay="0"/>
                                          </p:stCondLst>
                                        </p:cTn>
                                        <p:tgtEl>
                                          <p:spTgt spid="162"/>
                                        </p:tgtEl>
                                        <p:attrNameLst>
                                          <p:attrName>style.visibility</p:attrName>
                                        </p:attrNameLst>
                                      </p:cBhvr>
                                      <p:to>
                                        <p:strVal val="visible"/>
                                      </p:to>
                                    </p:set>
                                  </p:childTnLst>
                                </p:cTn>
                              </p:par>
                              <p:par>
                                <p:cTn id="269" presetID="1" presetClass="entr" presetSubtype="0" fill="hold" grpId="0" nodeType="withEffect">
                                  <p:stCondLst>
                                    <p:cond delay="0"/>
                                  </p:stCondLst>
                                  <p:childTnLst>
                                    <p:set>
                                      <p:cBhvr>
                                        <p:cTn id="270" dur="1" fill="hold">
                                          <p:stCondLst>
                                            <p:cond delay="0"/>
                                          </p:stCondLst>
                                        </p:cTn>
                                        <p:tgtEl>
                                          <p:spTgt spid="159"/>
                                        </p:tgtEl>
                                        <p:attrNameLst>
                                          <p:attrName>style.visibility</p:attrName>
                                        </p:attrNameLst>
                                      </p:cBhvr>
                                      <p:to>
                                        <p:strVal val="visible"/>
                                      </p:to>
                                    </p:set>
                                  </p:childTnLst>
                                </p:cTn>
                              </p:par>
                              <p:par>
                                <p:cTn id="271" presetID="1" presetClass="entr" presetSubtype="0" fill="hold" nodeType="withEffect">
                                  <p:stCondLst>
                                    <p:cond delay="0"/>
                                  </p:stCondLst>
                                  <p:childTnLst>
                                    <p:set>
                                      <p:cBhvr>
                                        <p:cTn id="272" dur="1" fill="hold">
                                          <p:stCondLst>
                                            <p:cond delay="0"/>
                                          </p:stCondLst>
                                        </p:cTn>
                                        <p:tgtEl>
                                          <p:spTgt spid="189"/>
                                        </p:tgtEl>
                                        <p:attrNameLst>
                                          <p:attrName>style.visibility</p:attrName>
                                        </p:attrNameLst>
                                      </p:cBhvr>
                                      <p:to>
                                        <p:strVal val="visible"/>
                                      </p:to>
                                    </p:set>
                                  </p:childTnLst>
                                </p:cTn>
                              </p:par>
                              <p:par>
                                <p:cTn id="273" presetID="1" presetClass="entr" presetSubtype="0" fill="hold" nodeType="withEffect">
                                  <p:stCondLst>
                                    <p:cond delay="0"/>
                                  </p:stCondLst>
                                  <p:childTnLst>
                                    <p:set>
                                      <p:cBhvr>
                                        <p:cTn id="274" dur="1" fill="hold">
                                          <p:stCondLst>
                                            <p:cond delay="0"/>
                                          </p:stCondLst>
                                        </p:cTn>
                                        <p:tgtEl>
                                          <p:spTgt spid="191"/>
                                        </p:tgtEl>
                                        <p:attrNameLst>
                                          <p:attrName>style.visibility</p:attrName>
                                        </p:attrNameLst>
                                      </p:cBhvr>
                                      <p:to>
                                        <p:strVal val="visible"/>
                                      </p:to>
                                    </p:set>
                                  </p:childTnLst>
                                </p:cTn>
                              </p:par>
                              <p:par>
                                <p:cTn id="275" presetID="1" presetClass="entr" presetSubtype="0" fill="hold" grpId="0" nodeType="withEffect">
                                  <p:stCondLst>
                                    <p:cond delay="0"/>
                                  </p:stCondLst>
                                  <p:childTnLst>
                                    <p:set>
                                      <p:cBhvr>
                                        <p:cTn id="276" dur="1" fill="hold">
                                          <p:stCondLst>
                                            <p:cond delay="0"/>
                                          </p:stCondLst>
                                        </p:cTn>
                                        <p:tgtEl>
                                          <p:spTgt spid="166"/>
                                        </p:tgtEl>
                                        <p:attrNameLst>
                                          <p:attrName>style.visibility</p:attrName>
                                        </p:attrNameLst>
                                      </p:cBhvr>
                                      <p:to>
                                        <p:strVal val="visible"/>
                                      </p:to>
                                    </p:set>
                                  </p:childTnLst>
                                </p:cTn>
                              </p:par>
                              <p:par>
                                <p:cTn id="277" presetID="1" presetClass="entr" presetSubtype="0" fill="hold" grpId="0" nodeType="withEffect">
                                  <p:stCondLst>
                                    <p:cond delay="0"/>
                                  </p:stCondLst>
                                  <p:childTnLst>
                                    <p:set>
                                      <p:cBhvr>
                                        <p:cTn id="278" dur="1" fill="hold">
                                          <p:stCondLst>
                                            <p:cond delay="0"/>
                                          </p:stCondLst>
                                        </p:cTn>
                                        <p:tgtEl>
                                          <p:spTgt spid="167"/>
                                        </p:tgtEl>
                                        <p:attrNameLst>
                                          <p:attrName>style.visibility</p:attrName>
                                        </p:attrNameLst>
                                      </p:cBhvr>
                                      <p:to>
                                        <p:strVal val="visible"/>
                                      </p:to>
                                    </p:set>
                                  </p:childTnLst>
                                </p:cTn>
                              </p:par>
                            </p:childTnLst>
                          </p:cTn>
                        </p:par>
                      </p:childTnLst>
                    </p:cTn>
                  </p:par>
                  <p:par>
                    <p:cTn id="279" fill="hold">
                      <p:stCondLst>
                        <p:cond delay="indefinite"/>
                      </p:stCondLst>
                      <p:childTnLst>
                        <p:par>
                          <p:cTn id="280" fill="hold">
                            <p:stCondLst>
                              <p:cond delay="0"/>
                            </p:stCondLst>
                            <p:childTnLst>
                              <p:par>
                                <p:cTn id="281" presetID="1" presetClass="entr" presetSubtype="0" fill="hold" nodeType="clickEffect">
                                  <p:stCondLst>
                                    <p:cond delay="0"/>
                                  </p:stCondLst>
                                  <p:childTnLst>
                                    <p:set>
                                      <p:cBhvr>
                                        <p:cTn id="282" dur="1" fill="hold">
                                          <p:stCondLst>
                                            <p:cond delay="0"/>
                                          </p:stCondLst>
                                        </p:cTn>
                                        <p:tgtEl>
                                          <p:spTgt spid="164"/>
                                        </p:tgtEl>
                                        <p:attrNameLst>
                                          <p:attrName>style.visibility</p:attrName>
                                        </p:attrNameLst>
                                      </p:cBhvr>
                                      <p:to>
                                        <p:strVal val="visible"/>
                                      </p:to>
                                    </p:set>
                                  </p:childTnLst>
                                </p:cTn>
                              </p:par>
                              <p:par>
                                <p:cTn id="283" presetID="1" presetClass="entr" presetSubtype="0" fill="hold" grpId="0" nodeType="withEffect">
                                  <p:stCondLst>
                                    <p:cond delay="0"/>
                                  </p:stCondLst>
                                  <p:childTnLst>
                                    <p:set>
                                      <p:cBhvr>
                                        <p:cTn id="284" dur="1" fill="hold">
                                          <p:stCondLst>
                                            <p:cond delay="0"/>
                                          </p:stCondLst>
                                        </p:cTn>
                                        <p:tgtEl>
                                          <p:spTgt spid="160"/>
                                        </p:tgtEl>
                                        <p:attrNameLst>
                                          <p:attrName>style.visibility</p:attrName>
                                        </p:attrNameLst>
                                      </p:cBhvr>
                                      <p:to>
                                        <p:strVal val="visible"/>
                                      </p:to>
                                    </p:set>
                                  </p:childTnLst>
                                </p:cTn>
                              </p:par>
                              <p:par>
                                <p:cTn id="285" presetID="1" presetClass="entr" presetSubtype="0" fill="hold" nodeType="withEffect">
                                  <p:stCondLst>
                                    <p:cond delay="0"/>
                                  </p:stCondLst>
                                  <p:childTnLst>
                                    <p:set>
                                      <p:cBhvr>
                                        <p:cTn id="286" dur="1" fill="hold">
                                          <p:stCondLst>
                                            <p:cond delay="0"/>
                                          </p:stCondLst>
                                        </p:cTn>
                                        <p:tgtEl>
                                          <p:spTgt spid="193"/>
                                        </p:tgtEl>
                                        <p:attrNameLst>
                                          <p:attrName>style.visibility</p:attrName>
                                        </p:attrNameLst>
                                      </p:cBhvr>
                                      <p:to>
                                        <p:strVal val="visible"/>
                                      </p:to>
                                    </p:set>
                                  </p:childTnLst>
                                </p:cTn>
                              </p:par>
                              <p:par>
                                <p:cTn id="287" presetID="1" presetClass="entr" presetSubtype="0" fill="hold" nodeType="withEffect">
                                  <p:stCondLst>
                                    <p:cond delay="0"/>
                                  </p:stCondLst>
                                  <p:childTnLst>
                                    <p:set>
                                      <p:cBhvr>
                                        <p:cTn id="288" dur="1" fill="hold">
                                          <p:stCondLst>
                                            <p:cond delay="0"/>
                                          </p:stCondLst>
                                        </p:cTn>
                                        <p:tgtEl>
                                          <p:spTgt spid="195"/>
                                        </p:tgtEl>
                                        <p:attrNameLst>
                                          <p:attrName>style.visibility</p:attrName>
                                        </p:attrNameLst>
                                      </p:cBhvr>
                                      <p:to>
                                        <p:strVal val="visible"/>
                                      </p:to>
                                    </p:set>
                                  </p:childTnLst>
                                </p:cTn>
                              </p:par>
                              <p:par>
                                <p:cTn id="289" presetID="1" presetClass="entr" presetSubtype="0" fill="hold" grpId="0" nodeType="withEffect">
                                  <p:stCondLst>
                                    <p:cond delay="0"/>
                                  </p:stCondLst>
                                  <p:childTnLst>
                                    <p:set>
                                      <p:cBhvr>
                                        <p:cTn id="290" dur="1" fill="hold">
                                          <p:stCondLst>
                                            <p:cond delay="0"/>
                                          </p:stCondLst>
                                        </p:cTn>
                                        <p:tgtEl>
                                          <p:spTgt spid="170"/>
                                        </p:tgtEl>
                                        <p:attrNameLst>
                                          <p:attrName>style.visibility</p:attrName>
                                        </p:attrNameLst>
                                      </p:cBhvr>
                                      <p:to>
                                        <p:strVal val="visible"/>
                                      </p:to>
                                    </p:set>
                                  </p:childTnLst>
                                </p:cTn>
                              </p:par>
                              <p:par>
                                <p:cTn id="291" presetID="1" presetClass="entr" presetSubtype="0" fill="hold" grpId="0" nodeType="withEffect">
                                  <p:stCondLst>
                                    <p:cond delay="0"/>
                                  </p:stCondLst>
                                  <p:childTnLst>
                                    <p:set>
                                      <p:cBhvr>
                                        <p:cTn id="292" dur="1" fill="hold">
                                          <p:stCondLst>
                                            <p:cond delay="0"/>
                                          </p:stCondLst>
                                        </p:cTn>
                                        <p:tgtEl>
                                          <p:spTgt spid="168"/>
                                        </p:tgtEl>
                                        <p:attrNameLst>
                                          <p:attrName>style.visibility</p:attrName>
                                        </p:attrNameLst>
                                      </p:cBhvr>
                                      <p:to>
                                        <p:strVal val="visible"/>
                                      </p:to>
                                    </p:set>
                                  </p:childTnLst>
                                </p:cTn>
                              </p:par>
                            </p:childTnLst>
                          </p:cTn>
                        </p:par>
                      </p:childTnLst>
                    </p:cTn>
                  </p:par>
                  <p:par>
                    <p:cTn id="293" fill="hold">
                      <p:stCondLst>
                        <p:cond delay="indefinite"/>
                      </p:stCondLst>
                      <p:childTnLst>
                        <p:par>
                          <p:cTn id="294" fill="hold">
                            <p:stCondLst>
                              <p:cond delay="0"/>
                            </p:stCondLst>
                            <p:childTnLst>
                              <p:par>
                                <p:cTn id="295" presetID="1" presetClass="entr" presetSubtype="0" fill="hold" nodeType="clickEffect">
                                  <p:stCondLst>
                                    <p:cond delay="0"/>
                                  </p:stCondLst>
                                  <p:childTnLst>
                                    <p:set>
                                      <p:cBhvr>
                                        <p:cTn id="296" dur="1" fill="hold">
                                          <p:stCondLst>
                                            <p:cond delay="0"/>
                                          </p:stCondLst>
                                        </p:cTn>
                                        <p:tgtEl>
                                          <p:spTgt spid="229"/>
                                        </p:tgtEl>
                                        <p:attrNameLst>
                                          <p:attrName>style.visibility</p:attrName>
                                        </p:attrNameLst>
                                      </p:cBhvr>
                                      <p:to>
                                        <p:strVal val="visible"/>
                                      </p:to>
                                    </p:set>
                                  </p:childTnLst>
                                </p:cTn>
                              </p:par>
                              <p:par>
                                <p:cTn id="297" presetID="1" presetClass="entr" presetSubtype="0" fill="hold" nodeType="withEffect">
                                  <p:stCondLst>
                                    <p:cond delay="0"/>
                                  </p:stCondLst>
                                  <p:childTnLst>
                                    <p:set>
                                      <p:cBhvr>
                                        <p:cTn id="298" dur="1" fill="hold">
                                          <p:stCondLst>
                                            <p:cond delay="0"/>
                                          </p:stCondLst>
                                        </p:cTn>
                                        <p:tgtEl>
                                          <p:spTgt spid="231"/>
                                        </p:tgtEl>
                                        <p:attrNameLst>
                                          <p:attrName>style.visibility</p:attrName>
                                        </p:attrNameLst>
                                      </p:cBhvr>
                                      <p:to>
                                        <p:strVal val="visible"/>
                                      </p:to>
                                    </p:set>
                                  </p:childTnLst>
                                </p:cTn>
                              </p:par>
                              <p:par>
                                <p:cTn id="299" presetID="1" presetClass="entr" presetSubtype="0" fill="hold" grpId="0" nodeType="withEffect">
                                  <p:stCondLst>
                                    <p:cond delay="0"/>
                                  </p:stCondLst>
                                  <p:childTnLst>
                                    <p:set>
                                      <p:cBhvr>
                                        <p:cTn id="300" dur="1" fill="hold">
                                          <p:stCondLst>
                                            <p:cond delay="0"/>
                                          </p:stCondLst>
                                        </p:cTn>
                                        <p:tgtEl>
                                          <p:spTgt spid="227"/>
                                        </p:tgtEl>
                                        <p:attrNameLst>
                                          <p:attrName>style.visibility</p:attrName>
                                        </p:attrNameLst>
                                      </p:cBhvr>
                                      <p:to>
                                        <p:strVal val="visible"/>
                                      </p:to>
                                    </p:set>
                                  </p:childTnLst>
                                </p:cTn>
                              </p:par>
                            </p:childTnLst>
                          </p:cTn>
                        </p:par>
                      </p:childTnLst>
                    </p:cTn>
                  </p:par>
                  <p:par>
                    <p:cTn id="301" fill="hold">
                      <p:stCondLst>
                        <p:cond delay="indefinite"/>
                      </p:stCondLst>
                      <p:childTnLst>
                        <p:par>
                          <p:cTn id="302" fill="hold">
                            <p:stCondLst>
                              <p:cond delay="0"/>
                            </p:stCondLst>
                            <p:childTnLst>
                              <p:par>
                                <p:cTn id="303" presetID="1" presetClass="entr" presetSubtype="0" fill="hold" nodeType="clickEffect">
                                  <p:stCondLst>
                                    <p:cond delay="0"/>
                                  </p:stCondLst>
                                  <p:childTnLst>
                                    <p:set>
                                      <p:cBhvr>
                                        <p:cTn id="304" dur="1" fill="hold">
                                          <p:stCondLst>
                                            <p:cond delay="0"/>
                                          </p:stCondLst>
                                        </p:cTn>
                                        <p:tgtEl>
                                          <p:spTgt spid="179"/>
                                        </p:tgtEl>
                                        <p:attrNameLst>
                                          <p:attrName>style.visibility</p:attrName>
                                        </p:attrNameLst>
                                      </p:cBhvr>
                                      <p:to>
                                        <p:strVal val="visible"/>
                                      </p:to>
                                    </p:set>
                                  </p:childTnLst>
                                </p:cTn>
                              </p:par>
                              <p:par>
                                <p:cTn id="305" presetID="1" presetClass="entr" presetSubtype="0" fill="hold" nodeType="withEffect">
                                  <p:stCondLst>
                                    <p:cond delay="0"/>
                                  </p:stCondLst>
                                  <p:childTnLst>
                                    <p:set>
                                      <p:cBhvr>
                                        <p:cTn id="306" dur="1" fill="hold">
                                          <p:stCondLst>
                                            <p:cond delay="0"/>
                                          </p:stCondLst>
                                        </p:cTn>
                                        <p:tgtEl>
                                          <p:spTgt spid="177"/>
                                        </p:tgtEl>
                                        <p:attrNameLst>
                                          <p:attrName>style.visibility</p:attrName>
                                        </p:attrNameLst>
                                      </p:cBhvr>
                                      <p:to>
                                        <p:strVal val="visible"/>
                                      </p:to>
                                    </p:set>
                                  </p:childTnLst>
                                </p:cTn>
                              </p:par>
                              <p:par>
                                <p:cTn id="307" presetID="1" presetClass="entr" presetSubtype="0" fill="hold" nodeType="withEffect">
                                  <p:stCondLst>
                                    <p:cond delay="0"/>
                                  </p:stCondLst>
                                  <p:childTnLst>
                                    <p:set>
                                      <p:cBhvr>
                                        <p:cTn id="308" dur="1" fill="hold">
                                          <p:stCondLst>
                                            <p:cond delay="0"/>
                                          </p:stCondLst>
                                        </p:cTn>
                                        <p:tgtEl>
                                          <p:spTgt spid="181"/>
                                        </p:tgtEl>
                                        <p:attrNameLst>
                                          <p:attrName>style.visibility</p:attrName>
                                        </p:attrNameLst>
                                      </p:cBhvr>
                                      <p:to>
                                        <p:strVal val="visible"/>
                                      </p:to>
                                    </p:set>
                                  </p:childTnLst>
                                </p:cTn>
                              </p:par>
                              <p:par>
                                <p:cTn id="309" presetID="1" presetClass="entr" presetSubtype="0" fill="hold" nodeType="withEffect">
                                  <p:stCondLst>
                                    <p:cond delay="0"/>
                                  </p:stCondLst>
                                  <p:childTnLst>
                                    <p:set>
                                      <p:cBhvr>
                                        <p:cTn id="310" dur="1" fill="hold">
                                          <p:stCondLst>
                                            <p:cond delay="0"/>
                                          </p:stCondLst>
                                        </p:cTn>
                                        <p:tgtEl>
                                          <p:spTgt spid="174"/>
                                        </p:tgtEl>
                                        <p:attrNameLst>
                                          <p:attrName>style.visibility</p:attrName>
                                        </p:attrNameLst>
                                      </p:cBhvr>
                                      <p:to>
                                        <p:strVal val="visible"/>
                                      </p:to>
                                    </p:set>
                                  </p:childTnLst>
                                </p:cTn>
                              </p:par>
                              <p:par>
                                <p:cTn id="311" presetID="1" presetClass="entr" presetSubtype="0" fill="hold" nodeType="withEffect">
                                  <p:stCondLst>
                                    <p:cond delay="0"/>
                                  </p:stCondLst>
                                  <p:childTnLst>
                                    <p:set>
                                      <p:cBhvr>
                                        <p:cTn id="312" dur="1" fill="hold">
                                          <p:stCondLst>
                                            <p:cond delay="0"/>
                                          </p:stCondLst>
                                        </p:cTn>
                                        <p:tgtEl>
                                          <p:spTgt spid="172"/>
                                        </p:tgtEl>
                                        <p:attrNameLst>
                                          <p:attrName>style.visibility</p:attrName>
                                        </p:attrNameLst>
                                      </p:cBhvr>
                                      <p:to>
                                        <p:strVal val="visible"/>
                                      </p:to>
                                    </p:set>
                                  </p:childTnLst>
                                </p:cTn>
                              </p:par>
                              <p:par>
                                <p:cTn id="313" presetID="1" presetClass="entr" presetSubtype="0" fill="hold" grpId="0" nodeType="withEffect">
                                  <p:stCondLst>
                                    <p:cond delay="0"/>
                                  </p:stCondLst>
                                  <p:childTnLst>
                                    <p:set>
                                      <p:cBhvr>
                                        <p:cTn id="314" dur="1" fill="hold">
                                          <p:stCondLst>
                                            <p:cond delay="0"/>
                                          </p:stCondLst>
                                        </p:cTn>
                                        <p:tgtEl>
                                          <p:spTgt spid="130"/>
                                        </p:tgtEl>
                                        <p:attrNameLst>
                                          <p:attrName>style.visibility</p:attrName>
                                        </p:attrNameLst>
                                      </p:cBhvr>
                                      <p:to>
                                        <p:strVal val="visible"/>
                                      </p:to>
                                    </p:set>
                                  </p:childTnLst>
                                </p:cTn>
                              </p:par>
                            </p:childTnLst>
                          </p:cTn>
                        </p:par>
                      </p:childTnLst>
                    </p:cTn>
                  </p:par>
                  <p:par>
                    <p:cTn id="315" fill="hold">
                      <p:stCondLst>
                        <p:cond delay="indefinite"/>
                      </p:stCondLst>
                      <p:childTnLst>
                        <p:par>
                          <p:cTn id="316" fill="hold">
                            <p:stCondLst>
                              <p:cond delay="0"/>
                            </p:stCondLst>
                            <p:childTnLst>
                              <p:par>
                                <p:cTn id="317" presetID="1" presetClass="entr" presetSubtype="0" fill="hold" grpId="0" nodeType="clickEffect">
                                  <p:stCondLst>
                                    <p:cond delay="0"/>
                                  </p:stCondLst>
                                  <p:childTnLst>
                                    <p:set>
                                      <p:cBhvr>
                                        <p:cTn id="318" dur="1" fill="hold">
                                          <p:stCondLst>
                                            <p:cond delay="0"/>
                                          </p:stCondLst>
                                        </p:cTn>
                                        <p:tgtEl>
                                          <p:spTgt spid="220"/>
                                        </p:tgtEl>
                                        <p:attrNameLst>
                                          <p:attrName>style.visibility</p:attrName>
                                        </p:attrNameLst>
                                      </p:cBhvr>
                                      <p:to>
                                        <p:strVal val="visible"/>
                                      </p:to>
                                    </p:set>
                                  </p:childTnLst>
                                </p:cTn>
                              </p:par>
                              <p:par>
                                <p:cTn id="319" presetID="1" presetClass="entr" presetSubtype="0" fill="hold" nodeType="withEffect">
                                  <p:stCondLst>
                                    <p:cond delay="0"/>
                                  </p:stCondLst>
                                  <p:childTnLst>
                                    <p:set>
                                      <p:cBhvr>
                                        <p:cTn id="320" dur="1" fill="hold">
                                          <p:stCondLst>
                                            <p:cond delay="0"/>
                                          </p:stCondLst>
                                        </p:cTn>
                                        <p:tgtEl>
                                          <p:spTgt spid="198"/>
                                        </p:tgtEl>
                                        <p:attrNameLst>
                                          <p:attrName>style.visibility</p:attrName>
                                        </p:attrNameLst>
                                      </p:cBhvr>
                                      <p:to>
                                        <p:strVal val="visible"/>
                                      </p:to>
                                    </p:set>
                                  </p:childTnLst>
                                </p:cTn>
                              </p:par>
                              <p:par>
                                <p:cTn id="321" presetID="1" presetClass="entr" presetSubtype="0" fill="hold" nodeType="withEffect">
                                  <p:stCondLst>
                                    <p:cond delay="0"/>
                                  </p:stCondLst>
                                  <p:childTnLst>
                                    <p:set>
                                      <p:cBhvr>
                                        <p:cTn id="322" dur="1" fill="hold">
                                          <p:stCondLst>
                                            <p:cond delay="0"/>
                                          </p:stCondLst>
                                        </p:cTn>
                                        <p:tgtEl>
                                          <p:spTgt spid="222"/>
                                        </p:tgtEl>
                                        <p:attrNameLst>
                                          <p:attrName>style.visibility</p:attrName>
                                        </p:attrNameLst>
                                      </p:cBhvr>
                                      <p:to>
                                        <p:strVal val="visible"/>
                                      </p:to>
                                    </p:set>
                                  </p:childTnLst>
                                </p:cTn>
                              </p:par>
                              <p:par>
                                <p:cTn id="323" presetID="1" presetClass="entr" presetSubtype="0" fill="hold" nodeType="withEffect">
                                  <p:stCondLst>
                                    <p:cond delay="0"/>
                                  </p:stCondLst>
                                  <p:childTnLst>
                                    <p:set>
                                      <p:cBhvr>
                                        <p:cTn id="324" dur="1" fill="hold">
                                          <p:stCondLst>
                                            <p:cond delay="0"/>
                                          </p:stCondLst>
                                        </p:cTn>
                                        <p:tgtEl>
                                          <p:spTgt spid="207"/>
                                        </p:tgtEl>
                                        <p:attrNameLst>
                                          <p:attrName>style.visibility</p:attrName>
                                        </p:attrNameLst>
                                      </p:cBhvr>
                                      <p:to>
                                        <p:strVal val="visible"/>
                                      </p:to>
                                    </p:set>
                                  </p:childTnLst>
                                </p:cTn>
                              </p:par>
                              <p:par>
                                <p:cTn id="325" presetID="1" presetClass="entr" presetSubtype="0" fill="hold" nodeType="withEffect">
                                  <p:stCondLst>
                                    <p:cond delay="0"/>
                                  </p:stCondLst>
                                  <p:childTnLst>
                                    <p:set>
                                      <p:cBhvr>
                                        <p:cTn id="326" dur="1" fill="hold">
                                          <p:stCondLst>
                                            <p:cond delay="0"/>
                                          </p:stCondLst>
                                        </p:cTn>
                                        <p:tgtEl>
                                          <p:spTgt spid="209"/>
                                        </p:tgtEl>
                                        <p:attrNameLst>
                                          <p:attrName>style.visibility</p:attrName>
                                        </p:attrNameLst>
                                      </p:cBhvr>
                                      <p:to>
                                        <p:strVal val="visible"/>
                                      </p:to>
                                    </p:set>
                                  </p:childTnLst>
                                </p:cTn>
                              </p:par>
                              <p:par>
                                <p:cTn id="327" presetID="1" presetClass="entr" presetSubtype="0" fill="hold" grpId="0" nodeType="withEffect">
                                  <p:stCondLst>
                                    <p:cond delay="0"/>
                                  </p:stCondLst>
                                  <p:childTnLst>
                                    <p:set>
                                      <p:cBhvr>
                                        <p:cTn id="328" dur="1" fill="hold">
                                          <p:stCondLst>
                                            <p:cond delay="0"/>
                                          </p:stCondLst>
                                        </p:cTn>
                                        <p:tgtEl>
                                          <p:spTgt spid="202"/>
                                        </p:tgtEl>
                                        <p:attrNameLst>
                                          <p:attrName>style.visibility</p:attrName>
                                        </p:attrNameLst>
                                      </p:cBhvr>
                                      <p:to>
                                        <p:strVal val="visible"/>
                                      </p:to>
                                    </p:set>
                                  </p:childTnLst>
                                </p:cTn>
                              </p:par>
                              <p:par>
                                <p:cTn id="329" presetID="1" presetClass="entr" presetSubtype="0" fill="hold" grpId="0" nodeType="withEffect">
                                  <p:stCondLst>
                                    <p:cond delay="0"/>
                                  </p:stCondLst>
                                  <p:childTnLst>
                                    <p:set>
                                      <p:cBhvr>
                                        <p:cTn id="330" dur="1" fill="hold">
                                          <p:stCondLst>
                                            <p:cond delay="0"/>
                                          </p:stCondLst>
                                        </p:cTn>
                                        <p:tgtEl>
                                          <p:spTgt spid="182"/>
                                        </p:tgtEl>
                                        <p:attrNameLst>
                                          <p:attrName>style.visibility</p:attrName>
                                        </p:attrNameLst>
                                      </p:cBhvr>
                                      <p:to>
                                        <p:strVal val="visible"/>
                                      </p:to>
                                    </p:set>
                                  </p:childTnLst>
                                </p:cTn>
                              </p:par>
                              <p:par>
                                <p:cTn id="331" presetID="1" presetClass="entr" presetSubtype="0" fill="hold" grpId="0" nodeType="withEffect">
                                  <p:stCondLst>
                                    <p:cond delay="0"/>
                                  </p:stCondLst>
                                  <p:childTnLst>
                                    <p:set>
                                      <p:cBhvr>
                                        <p:cTn id="332" dur="1" fill="hold">
                                          <p:stCondLst>
                                            <p:cond delay="0"/>
                                          </p:stCondLst>
                                        </p:cTn>
                                        <p:tgtEl>
                                          <p:spTgt spid="203"/>
                                        </p:tgtEl>
                                        <p:attrNameLst>
                                          <p:attrName>style.visibility</p:attrName>
                                        </p:attrNameLst>
                                      </p:cBhvr>
                                      <p:to>
                                        <p:strVal val="visible"/>
                                      </p:to>
                                    </p:set>
                                  </p:childTnLst>
                                </p:cTn>
                              </p:par>
                            </p:childTnLst>
                          </p:cTn>
                        </p:par>
                      </p:childTnLst>
                    </p:cTn>
                  </p:par>
                  <p:par>
                    <p:cTn id="333" fill="hold">
                      <p:stCondLst>
                        <p:cond delay="indefinite"/>
                      </p:stCondLst>
                      <p:childTnLst>
                        <p:par>
                          <p:cTn id="334" fill="hold">
                            <p:stCondLst>
                              <p:cond delay="0"/>
                            </p:stCondLst>
                            <p:childTnLst>
                              <p:par>
                                <p:cTn id="335" presetID="1" presetClass="entr" presetSubtype="0" fill="hold" nodeType="clickEffect">
                                  <p:stCondLst>
                                    <p:cond delay="0"/>
                                  </p:stCondLst>
                                  <p:childTnLst>
                                    <p:set>
                                      <p:cBhvr>
                                        <p:cTn id="336" dur="1" fill="hold">
                                          <p:stCondLst>
                                            <p:cond delay="0"/>
                                          </p:stCondLst>
                                        </p:cTn>
                                        <p:tgtEl>
                                          <p:spTgt spid="200"/>
                                        </p:tgtEl>
                                        <p:attrNameLst>
                                          <p:attrName>style.visibility</p:attrName>
                                        </p:attrNameLst>
                                      </p:cBhvr>
                                      <p:to>
                                        <p:strVal val="visible"/>
                                      </p:to>
                                    </p:set>
                                  </p:childTnLst>
                                </p:cTn>
                              </p:par>
                              <p:par>
                                <p:cTn id="337" presetID="1" presetClass="entr" presetSubtype="0" fill="hold" grpId="0" nodeType="withEffect">
                                  <p:stCondLst>
                                    <p:cond delay="0"/>
                                  </p:stCondLst>
                                  <p:childTnLst>
                                    <p:set>
                                      <p:cBhvr>
                                        <p:cTn id="338" dur="1" fill="hold">
                                          <p:stCondLst>
                                            <p:cond delay="0"/>
                                          </p:stCondLst>
                                        </p:cTn>
                                        <p:tgtEl>
                                          <p:spTgt spid="196"/>
                                        </p:tgtEl>
                                        <p:attrNameLst>
                                          <p:attrName>style.visibility</p:attrName>
                                        </p:attrNameLst>
                                      </p:cBhvr>
                                      <p:to>
                                        <p:strVal val="visible"/>
                                      </p:to>
                                    </p:set>
                                  </p:childTnLst>
                                </p:cTn>
                              </p:par>
                              <p:par>
                                <p:cTn id="339" presetID="1" presetClass="entr" presetSubtype="0" fill="hold" nodeType="withEffect">
                                  <p:stCondLst>
                                    <p:cond delay="0"/>
                                  </p:stCondLst>
                                  <p:childTnLst>
                                    <p:set>
                                      <p:cBhvr>
                                        <p:cTn id="340" dur="1" fill="hold">
                                          <p:stCondLst>
                                            <p:cond delay="0"/>
                                          </p:stCondLst>
                                        </p:cTn>
                                        <p:tgtEl>
                                          <p:spTgt spid="216"/>
                                        </p:tgtEl>
                                        <p:attrNameLst>
                                          <p:attrName>style.visibility</p:attrName>
                                        </p:attrNameLst>
                                      </p:cBhvr>
                                      <p:to>
                                        <p:strVal val="visible"/>
                                      </p:to>
                                    </p:set>
                                  </p:childTnLst>
                                </p:cTn>
                              </p:par>
                              <p:par>
                                <p:cTn id="341" presetID="1" presetClass="entr" presetSubtype="0" fill="hold" nodeType="withEffect">
                                  <p:stCondLst>
                                    <p:cond delay="0"/>
                                  </p:stCondLst>
                                  <p:childTnLst>
                                    <p:set>
                                      <p:cBhvr>
                                        <p:cTn id="342" dur="1" fill="hold">
                                          <p:stCondLst>
                                            <p:cond delay="0"/>
                                          </p:stCondLst>
                                        </p:cTn>
                                        <p:tgtEl>
                                          <p:spTgt spid="211"/>
                                        </p:tgtEl>
                                        <p:attrNameLst>
                                          <p:attrName>style.visibility</p:attrName>
                                        </p:attrNameLst>
                                      </p:cBhvr>
                                      <p:to>
                                        <p:strVal val="visible"/>
                                      </p:to>
                                    </p:set>
                                  </p:childTnLst>
                                </p:cTn>
                              </p:par>
                              <p:par>
                                <p:cTn id="343" presetID="1" presetClass="entr" presetSubtype="0" fill="hold" nodeType="withEffect">
                                  <p:stCondLst>
                                    <p:cond delay="0"/>
                                  </p:stCondLst>
                                  <p:childTnLst>
                                    <p:set>
                                      <p:cBhvr>
                                        <p:cTn id="344" dur="1" fill="hold">
                                          <p:stCondLst>
                                            <p:cond delay="0"/>
                                          </p:stCondLst>
                                        </p:cTn>
                                        <p:tgtEl>
                                          <p:spTgt spid="213"/>
                                        </p:tgtEl>
                                        <p:attrNameLst>
                                          <p:attrName>style.visibility</p:attrName>
                                        </p:attrNameLst>
                                      </p:cBhvr>
                                      <p:to>
                                        <p:strVal val="visible"/>
                                      </p:to>
                                    </p:set>
                                  </p:childTnLst>
                                </p:cTn>
                              </p:par>
                              <p:par>
                                <p:cTn id="345" presetID="1" presetClass="entr" presetSubtype="0" fill="hold" grpId="0" nodeType="withEffect">
                                  <p:stCondLst>
                                    <p:cond delay="0"/>
                                  </p:stCondLst>
                                  <p:childTnLst>
                                    <p:set>
                                      <p:cBhvr>
                                        <p:cTn id="346" dur="1" fill="hold">
                                          <p:stCondLst>
                                            <p:cond delay="0"/>
                                          </p:stCondLst>
                                        </p:cTn>
                                        <p:tgtEl>
                                          <p:spTgt spid="204"/>
                                        </p:tgtEl>
                                        <p:attrNameLst>
                                          <p:attrName>style.visibility</p:attrName>
                                        </p:attrNameLst>
                                      </p:cBhvr>
                                      <p:to>
                                        <p:strVal val="visible"/>
                                      </p:to>
                                    </p:set>
                                  </p:childTnLst>
                                </p:cTn>
                              </p:par>
                              <p:par>
                                <p:cTn id="347" presetID="1" presetClass="entr" presetSubtype="0" fill="hold" grpId="0" nodeType="withEffect">
                                  <p:stCondLst>
                                    <p:cond delay="0"/>
                                  </p:stCondLst>
                                  <p:childTnLst>
                                    <p:set>
                                      <p:cBhvr>
                                        <p:cTn id="348" dur="1" fill="hold">
                                          <p:stCondLst>
                                            <p:cond delay="0"/>
                                          </p:stCondLst>
                                        </p:cTn>
                                        <p:tgtEl>
                                          <p:spTgt spid="205"/>
                                        </p:tgtEl>
                                        <p:attrNameLst>
                                          <p:attrName>style.visibility</p:attrName>
                                        </p:attrNameLst>
                                      </p:cBhvr>
                                      <p:to>
                                        <p:strVal val="visible"/>
                                      </p:to>
                                    </p:set>
                                  </p:childTnLst>
                                </p:cTn>
                              </p:par>
                              <p:par>
                                <p:cTn id="349" presetID="1" presetClass="entr" presetSubtype="0" fill="hold" grpId="0" nodeType="withEffect">
                                  <p:stCondLst>
                                    <p:cond delay="0"/>
                                  </p:stCondLst>
                                  <p:childTnLst>
                                    <p:set>
                                      <p:cBhvr>
                                        <p:cTn id="350" dur="1" fill="hold">
                                          <p:stCondLst>
                                            <p:cond delay="0"/>
                                          </p:stCondLst>
                                        </p:cTn>
                                        <p:tgtEl>
                                          <p:spTgt spid="214"/>
                                        </p:tgtEl>
                                        <p:attrNameLst>
                                          <p:attrName>style.visibility</p:attrName>
                                        </p:attrNameLst>
                                      </p:cBhvr>
                                      <p:to>
                                        <p:strVal val="visible"/>
                                      </p:to>
                                    </p:set>
                                  </p:childTnLst>
                                </p:cTn>
                              </p:par>
                              <p:par>
                                <p:cTn id="351" presetID="1" presetClass="entr" presetSubtype="0" fill="hold" nodeType="withEffect">
                                  <p:stCondLst>
                                    <p:cond delay="0"/>
                                  </p:stCondLst>
                                  <p:childTnLst>
                                    <p:set>
                                      <p:cBhvr>
                                        <p:cTn id="352" dur="1" fill="hold">
                                          <p:stCondLst>
                                            <p:cond delay="0"/>
                                          </p:stCondLst>
                                        </p:cTn>
                                        <p:tgtEl>
                                          <p:spTgt spid="226"/>
                                        </p:tgtEl>
                                        <p:attrNameLst>
                                          <p:attrName>style.visibility</p:attrName>
                                        </p:attrNameLst>
                                      </p:cBhvr>
                                      <p:to>
                                        <p:strVal val="visible"/>
                                      </p:to>
                                    </p:set>
                                  </p:childTnLst>
                                </p:cTn>
                              </p:par>
                            </p:childTnLst>
                          </p:cTn>
                        </p:par>
                      </p:childTnLst>
                    </p:cTn>
                  </p:par>
                  <p:par>
                    <p:cTn id="353" fill="hold">
                      <p:stCondLst>
                        <p:cond delay="indefinite"/>
                      </p:stCondLst>
                      <p:childTnLst>
                        <p:par>
                          <p:cTn id="354" fill="hold">
                            <p:stCondLst>
                              <p:cond delay="0"/>
                            </p:stCondLst>
                            <p:childTnLst>
                              <p:par>
                                <p:cTn id="355" presetID="1" presetClass="entr" presetSubtype="0" fill="hold" nodeType="clickEffect">
                                  <p:stCondLst>
                                    <p:cond delay="0"/>
                                  </p:stCondLst>
                                  <p:childTnLst>
                                    <p:set>
                                      <p:cBhvr>
                                        <p:cTn id="356" dur="1" fill="hold">
                                          <p:stCondLst>
                                            <p:cond delay="0"/>
                                          </p:stCondLst>
                                        </p:cTn>
                                        <p:tgtEl>
                                          <p:spTgt spid="158"/>
                                        </p:tgtEl>
                                        <p:attrNameLst>
                                          <p:attrName>style.visibility</p:attrName>
                                        </p:attrNameLst>
                                      </p:cBhvr>
                                      <p:to>
                                        <p:strVal val="visible"/>
                                      </p:to>
                                    </p:set>
                                  </p:childTnLst>
                                </p:cTn>
                              </p:par>
                            </p:childTnLst>
                          </p:cTn>
                        </p:par>
                      </p:childTnLst>
                    </p:cTn>
                  </p:par>
                  <p:par>
                    <p:cTn id="357" fill="hold">
                      <p:stCondLst>
                        <p:cond delay="indefinite"/>
                      </p:stCondLst>
                      <p:childTnLst>
                        <p:par>
                          <p:cTn id="358" fill="hold">
                            <p:stCondLst>
                              <p:cond delay="0"/>
                            </p:stCondLst>
                            <p:childTnLst>
                              <p:par>
                                <p:cTn id="359" presetID="1" presetClass="entr" presetSubtype="0" fill="hold" nodeType="clickEffect">
                                  <p:stCondLst>
                                    <p:cond delay="0"/>
                                  </p:stCondLst>
                                  <p:childTnLst>
                                    <p:set>
                                      <p:cBhvr>
                                        <p:cTn id="360" dur="1" fill="hold">
                                          <p:stCondLst>
                                            <p:cond delay="0"/>
                                          </p:stCondLst>
                                        </p:cTn>
                                        <p:tgtEl>
                                          <p:spTgt spid="224"/>
                                        </p:tgtEl>
                                        <p:attrNameLst>
                                          <p:attrName>style.visibility</p:attrName>
                                        </p:attrNameLst>
                                      </p:cBhvr>
                                      <p:to>
                                        <p:strVal val="visible"/>
                                      </p:to>
                                    </p:set>
                                  </p:childTnLst>
                                </p:cTn>
                              </p:par>
                            </p:childTnLst>
                          </p:cTn>
                        </p:par>
                      </p:childTnLst>
                    </p:cTn>
                  </p:par>
                  <p:par>
                    <p:cTn id="361" fill="hold">
                      <p:stCondLst>
                        <p:cond delay="indefinite"/>
                      </p:stCondLst>
                      <p:childTnLst>
                        <p:par>
                          <p:cTn id="362" fill="hold">
                            <p:stCondLst>
                              <p:cond delay="0"/>
                            </p:stCondLst>
                            <p:childTnLst>
                              <p:par>
                                <p:cTn id="363" presetID="1" presetClass="entr" presetSubtype="0" fill="hold" nodeType="clickEffect">
                                  <p:stCondLst>
                                    <p:cond delay="0"/>
                                  </p:stCondLst>
                                  <p:childTnLst>
                                    <p:set>
                                      <p:cBhvr>
                                        <p:cTn id="364" dur="1" fill="hold">
                                          <p:stCondLst>
                                            <p:cond delay="0"/>
                                          </p:stCondLst>
                                        </p:cTn>
                                        <p:tgtEl>
                                          <p:spTgt spid="1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0" grpId="0"/>
      <p:bldP spid="31" grpId="0"/>
      <p:bldP spid="34" grpId="0"/>
      <p:bldP spid="37" grpId="0"/>
      <p:bldP spid="39" grpId="0"/>
      <p:bldP spid="42" grpId="0"/>
      <p:bldP spid="51" grpId="0"/>
      <p:bldP spid="56" grpId="0"/>
      <p:bldP spid="59" grpId="0"/>
      <p:bldP spid="60" grpId="0"/>
      <p:bldP spid="61" grpId="0"/>
      <p:bldP spid="62" grpId="0"/>
      <p:bldP spid="63" grpId="0"/>
      <p:bldP spid="74" grpId="0"/>
      <p:bldP spid="77" grpId="0"/>
      <p:bldP spid="78" grpId="0"/>
      <p:bldP spid="83" grpId="0"/>
      <p:bldP spid="86" grpId="0"/>
      <p:bldP spid="87" grpId="0"/>
      <p:bldP spid="88" grpId="0"/>
      <p:bldP spid="95" grpId="0"/>
      <p:bldP spid="96" grpId="0"/>
      <p:bldP spid="97" grpId="0"/>
      <p:bldP spid="104" grpId="0"/>
      <p:bldP spid="105" grpId="0"/>
      <p:bldP spid="106" grpId="0"/>
      <p:bldP spid="107" grpId="0"/>
      <p:bldP spid="108" grpId="0"/>
      <p:bldP spid="109" grpId="0"/>
      <p:bldP spid="110" grpId="0"/>
      <p:bldP spid="111" grpId="0"/>
      <p:bldP spid="126" grpId="0"/>
      <p:bldP spid="129" grpId="0"/>
      <p:bldP spid="130" grpId="0"/>
      <p:bldP spid="146" grpId="0"/>
      <p:bldP spid="159" grpId="0"/>
      <p:bldP spid="160" grpId="0"/>
      <p:bldP spid="165" grpId="0"/>
      <p:bldP spid="166" grpId="0"/>
      <p:bldP spid="167" grpId="0"/>
      <p:bldP spid="168" grpId="0"/>
      <p:bldP spid="169" grpId="0"/>
      <p:bldP spid="170" grpId="0"/>
      <p:bldP spid="182" grpId="0"/>
      <p:bldP spid="196" grpId="0"/>
      <p:bldP spid="202" grpId="0"/>
      <p:bldP spid="203" grpId="0"/>
      <p:bldP spid="204" grpId="0"/>
      <p:bldP spid="205" grpId="0"/>
      <p:bldP spid="214" grpId="0"/>
      <p:bldP spid="220" grpId="0"/>
      <p:bldP spid="2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cytoscape.org/images/screenshots/nested_network3.png"/>
          <p:cNvPicPr>
            <a:picLocks noChangeAspect="1" noChangeArrowheads="1"/>
          </p:cNvPicPr>
          <p:nvPr/>
        </p:nvPicPr>
        <p:blipFill rotWithShape="1">
          <a:blip r:embed="rId2">
            <a:extLst>
              <a:ext uri="{28A0092B-C50C-407E-A947-70E740481C1C}">
                <a14:useLocalDpi xmlns:a14="http://schemas.microsoft.com/office/drawing/2010/main" val="0"/>
              </a:ext>
            </a:extLst>
          </a:blip>
          <a:srcRect l="6481" r="4677" b="13741"/>
          <a:stretch/>
        </p:blipFill>
        <p:spPr bwMode="auto">
          <a:xfrm>
            <a:off x="-859558" y="-1700596"/>
            <a:ext cx="13258800" cy="7996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472551"/>
      </p:ext>
    </p:extLst>
  </p:cSld>
  <p:clrMapOvr>
    <a:masterClrMapping/>
  </p:clrMapOvr>
</p:sld>
</file>

<file path=ppt/theme/theme1.xml><?xml version="1.0" encoding="utf-8"?>
<a:theme xmlns:a="http://schemas.openxmlformats.org/drawingml/2006/main" name="AccentBoxVTI">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27DC71-2909-427C-BDB0-3E47E2101517}">
  <ds:schemaRefs>
    <ds:schemaRef ds:uri="http://schemas.microsoft.com/sharepoint/v3/contenttype/forms"/>
  </ds:schemaRefs>
</ds:datastoreItem>
</file>

<file path=customXml/itemProps2.xml><?xml version="1.0" encoding="utf-8"?>
<ds:datastoreItem xmlns:ds="http://schemas.openxmlformats.org/officeDocument/2006/customXml" ds:itemID="{290D7697-8E53-4EA8-8CBB-9C19575257BF}">
  <ds:schemaRefs>
    <ds:schemaRef ds:uri="http://schemas.microsoft.com/office/infopath/2007/PartnerControls"/>
    <ds:schemaRef ds:uri="http://purl.org/dc/terms/"/>
    <ds:schemaRef ds:uri="http://schemas.openxmlformats.org/package/2006/metadata/core-properties"/>
    <ds:schemaRef ds:uri="http://purl.org/dc/dcmitype/"/>
    <ds:schemaRef ds:uri="71af3243-3dd4-4a8d-8c0d-dd76da1f02a5"/>
    <ds:schemaRef ds:uri="http://schemas.microsoft.com/office/2006/metadata/properties"/>
    <ds:schemaRef ds:uri="http://purl.org/dc/elements/1.1/"/>
    <ds:schemaRef ds:uri="http://schemas.microsoft.com/office/2006/documentManagement/types"/>
    <ds:schemaRef ds:uri="16c05727-aa75-4e4a-9b5f-8a80a1165891"/>
    <ds:schemaRef ds:uri="http://www.w3.org/XML/1998/namespace"/>
  </ds:schemaRefs>
</ds:datastoreItem>
</file>

<file path=customXml/itemProps3.xml><?xml version="1.0" encoding="utf-8"?>
<ds:datastoreItem xmlns:ds="http://schemas.openxmlformats.org/officeDocument/2006/customXml" ds:itemID="{1DF0A252-5923-47A2-A53A-F9BF729089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AccentBox presentation</Template>
  <TotalTime>4432</TotalTime>
  <Words>1552</Words>
  <Application>Microsoft Office PowerPoint</Application>
  <PresentationFormat>Widescreen</PresentationFormat>
  <Paragraphs>279</Paragraphs>
  <Slides>27</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27</vt:i4>
      </vt:variant>
    </vt:vector>
  </HeadingPairs>
  <TitlesOfParts>
    <vt:vector size="35" baseType="lpstr">
      <vt:lpstr>Arial</vt:lpstr>
      <vt:lpstr>Avenir Next LT Pro</vt:lpstr>
      <vt:lpstr>Calibri</vt:lpstr>
      <vt:lpstr>Calibri Light</vt:lpstr>
      <vt:lpstr>Courier New</vt:lpstr>
      <vt:lpstr>Segoe UI</vt:lpstr>
      <vt:lpstr>AccentBoxVTI</vt:lpstr>
      <vt:lpstr>Retrospect</vt:lpstr>
      <vt:lpstr>The Division of Labor and Social Order</vt:lpstr>
      <vt:lpstr>Definitions</vt:lpstr>
      <vt:lpstr>PowerPoint Presentation</vt:lpstr>
      <vt:lpstr>PowerPoint Presentation</vt:lpstr>
      <vt:lpstr>PowerPoint Presentation</vt:lpstr>
      <vt:lpstr>Division of labor → Society </vt:lpstr>
      <vt:lpstr>Division vs. Combination of Labor</vt:lpstr>
      <vt:lpstr>PowerPoint Presentation</vt:lpstr>
      <vt:lpstr>PowerPoint Presentation</vt:lpstr>
      <vt:lpstr>PowerPoint Presentation</vt:lpstr>
      <vt:lpstr>PowerPoint Presentation</vt:lpstr>
      <vt:lpstr>Why is the division of labor more productive?</vt:lpstr>
      <vt:lpstr>Why is the division of labor more productive?</vt:lpstr>
      <vt:lpstr>Why is the division of labor more productive?</vt:lpstr>
      <vt:lpstr>Why is the division of labor more productive?</vt:lpstr>
      <vt:lpstr>Why is the division of labor more productive?</vt:lpstr>
      <vt:lpstr>Law of Association</vt:lpstr>
      <vt:lpstr>“Mises, what do you mean?”</vt:lpstr>
      <vt:lpstr>“I still don’t get it.”</vt:lpstr>
      <vt:lpstr>How does the law of association work?</vt:lpstr>
      <vt:lpstr>The Importance of the Law of Association</vt:lpstr>
      <vt:lpstr>Economic Calculation</vt:lpstr>
      <vt:lpstr>Other critics of economic calculation fail to realize that it is a method available only to people acting in the economic system of the division of labor in a social order based upon private ownership of the means of production.</vt:lpstr>
      <vt:lpstr>Example: Bob’s Employment Opportunities</vt:lpstr>
      <vt:lpstr>Social Order</vt:lpstr>
      <vt:lpstr>The marvelous civilization of antiquity perished because it did not adjust its moral code and its legal system to the requirements of the market economy. A social order is doomed if the actions which its normal functioning requires are rejected by the standards of morality, are declared illegal by the laws of the country, and are prosecuted as criminal by the courts and the police. The Roman Empire crumbled to dust because it lacked the spirit of liberalism and free enterprise. The policy of interventionism and its political corollary, the Führer principle, decomposed the mighty empire as they will by necessity always disintegrate and destroy any social entity.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Jonathan Newman</dc:creator>
  <cp:lastModifiedBy>Jonathan Newman</cp:lastModifiedBy>
  <cp:revision>42</cp:revision>
  <cp:lastPrinted>2025-07-15T16:01:34Z</cp:lastPrinted>
  <dcterms:created xsi:type="dcterms:W3CDTF">2025-07-08T17:46:48Z</dcterms:created>
  <dcterms:modified xsi:type="dcterms:W3CDTF">2025-07-21T15:50:23Z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