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4" r:id="rId4"/>
    <p:sldId id="295" r:id="rId5"/>
    <p:sldId id="296" r:id="rId6"/>
    <p:sldId id="258" r:id="rId7"/>
    <p:sldId id="297" r:id="rId8"/>
    <p:sldId id="298" r:id="rId9"/>
    <p:sldId id="259" r:id="rId10"/>
    <p:sldId id="299" r:id="rId11"/>
    <p:sldId id="264" r:id="rId12"/>
    <p:sldId id="260" r:id="rId13"/>
    <p:sldId id="261" r:id="rId14"/>
    <p:sldId id="262" r:id="rId15"/>
    <p:sldId id="266" r:id="rId16"/>
    <p:sldId id="263" r:id="rId17"/>
    <p:sldId id="300" r:id="rId18"/>
    <p:sldId id="301" r:id="rId19"/>
    <p:sldId id="302" r:id="rId20"/>
    <p:sldId id="267" r:id="rId21"/>
    <p:sldId id="268" r:id="rId22"/>
    <p:sldId id="269" r:id="rId23"/>
    <p:sldId id="270" r:id="rId24"/>
    <p:sldId id="272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B1BB-BF1E-4603-BD1A-D2A7D687B20D}" type="datetimeFigureOut">
              <a:rPr lang="en-US" smtClean="0"/>
              <a:pPr/>
              <a:t>7/21/2025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346F-0528-4567-A29B-0EFD3DE38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80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B1BB-BF1E-4603-BD1A-D2A7D687B20D}" type="datetimeFigureOut">
              <a:rPr lang="en-US" smtClean="0"/>
              <a:pPr/>
              <a:t>7/21/2025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346F-0528-4567-A29B-0EFD3DE38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3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B1BB-BF1E-4603-BD1A-D2A7D687B20D}" type="datetimeFigureOut">
              <a:rPr lang="en-US" smtClean="0"/>
              <a:pPr/>
              <a:t>7/21/2025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346F-0528-4567-A29B-0EFD3DE38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5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B1BB-BF1E-4603-BD1A-D2A7D687B20D}" type="datetimeFigureOut">
              <a:rPr lang="en-US" smtClean="0"/>
              <a:pPr/>
              <a:t>7/21/2025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346F-0528-4567-A29B-0EFD3DE38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7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B1BB-BF1E-4603-BD1A-D2A7D687B20D}" type="datetimeFigureOut">
              <a:rPr lang="en-US" smtClean="0"/>
              <a:pPr/>
              <a:t>7/21/2025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346F-0528-4567-A29B-0EFD3DE38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15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B1BB-BF1E-4603-BD1A-D2A7D687B20D}" type="datetimeFigureOut">
              <a:rPr lang="en-US" smtClean="0"/>
              <a:pPr/>
              <a:t>7/21/2025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346F-0528-4567-A29B-0EFD3DE38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93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B1BB-BF1E-4603-BD1A-D2A7D687B20D}" type="datetimeFigureOut">
              <a:rPr lang="en-US" smtClean="0"/>
              <a:pPr/>
              <a:t>7/21/2025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346F-0528-4567-A29B-0EFD3DE38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81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B1BB-BF1E-4603-BD1A-D2A7D687B20D}" type="datetimeFigureOut">
              <a:rPr lang="en-US" smtClean="0"/>
              <a:pPr/>
              <a:t>7/21/2025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346F-0528-4567-A29B-0EFD3DE38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8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B1BB-BF1E-4603-BD1A-D2A7D687B20D}" type="datetimeFigureOut">
              <a:rPr lang="en-US" smtClean="0"/>
              <a:pPr/>
              <a:t>7/21/2025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346F-0528-4567-A29B-0EFD3DE38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24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B1BB-BF1E-4603-BD1A-D2A7D687B20D}" type="datetimeFigureOut">
              <a:rPr lang="en-US" smtClean="0"/>
              <a:pPr/>
              <a:t>7/21/2025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346F-0528-4567-A29B-0EFD3DE38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02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B1BB-BF1E-4603-BD1A-D2A7D687B20D}" type="datetimeFigureOut">
              <a:rPr lang="en-US" smtClean="0"/>
              <a:pPr/>
              <a:t>7/21/2025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346F-0528-4567-A29B-0EFD3DE38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495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7B1BB-BF1E-4603-BD1A-D2A7D687B20D}" type="datetimeFigureOut">
              <a:rPr lang="en-US" smtClean="0"/>
              <a:pPr/>
              <a:t>7/21/2025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346F-0528-4567-A29B-0EFD3DE387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36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aramond" panose="02020404030301010803" pitchFamily="18" charset="0"/>
              </a:rPr>
              <a:t>Banking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1752600"/>
          </a:xfrm>
        </p:spPr>
        <p:txBody>
          <a:bodyPr/>
          <a:lstStyle/>
          <a:p>
            <a:r>
              <a:rPr lang="en-US" sz="3600" b="1" dirty="0">
                <a:latin typeface="Garamond" panose="02020404030301010803" pitchFamily="18" charset="0"/>
              </a:rPr>
              <a:t>David Howden</a:t>
            </a:r>
          </a:p>
          <a:p>
            <a:r>
              <a:rPr lang="en-US" dirty="0">
                <a:latin typeface="Garamond" panose="02020404030301010803" pitchFamily="18" charset="0"/>
              </a:rPr>
              <a:t>Saint Louis University – Madrid Campus</a:t>
            </a:r>
          </a:p>
        </p:txBody>
      </p:sp>
    </p:spTree>
    <p:extLst>
      <p:ext uri="{BB962C8B-B14F-4D97-AF65-F5344CB8AC3E}">
        <p14:creationId xmlns:p14="http://schemas.microsoft.com/office/powerpoint/2010/main" val="2263841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Banking and the Money Supply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Central Banks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Monopoly</a:t>
            </a:r>
            <a:r>
              <a:rPr lang="es-ES" dirty="0">
                <a:latin typeface="Garamond" panose="02020404030301010803" pitchFamily="18" charset="0"/>
              </a:rPr>
              <a:t> control </a:t>
            </a:r>
            <a:r>
              <a:rPr lang="es-ES" dirty="0" err="1">
                <a:latin typeface="Garamond" panose="02020404030301010803" pitchFamily="18" charset="0"/>
              </a:rPr>
              <a:t>over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supply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Issues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currency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Regulates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commercial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banks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Commercial banks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Issue deposits</a:t>
            </a:r>
            <a:endParaRPr lang="es-E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89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Accounting and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Assets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What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you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own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Present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goods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or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claims</a:t>
            </a:r>
            <a:r>
              <a:rPr lang="es-ES" dirty="0">
                <a:latin typeface="Garamond" panose="02020404030301010803" pitchFamily="18" charset="0"/>
              </a:rPr>
              <a:t> to </a:t>
            </a:r>
            <a:r>
              <a:rPr lang="es-ES" dirty="0" err="1">
                <a:latin typeface="Garamond" panose="02020404030301010803" pitchFamily="18" charset="0"/>
              </a:rPr>
              <a:t>future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goods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Liabilities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What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you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owe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Claims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against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your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assets</a:t>
            </a:r>
            <a:endParaRPr lang="es-E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178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Central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Federal Reserve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Created</a:t>
            </a:r>
            <a:r>
              <a:rPr lang="es-ES" dirty="0">
                <a:latin typeface="Garamond" panose="02020404030301010803" pitchFamily="18" charset="0"/>
              </a:rPr>
              <a:t> (1913) to </a:t>
            </a:r>
            <a:r>
              <a:rPr lang="es-ES" dirty="0" err="1">
                <a:latin typeface="Garamond" panose="02020404030301010803" pitchFamily="18" charset="0"/>
              </a:rPr>
              <a:t>issue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an</a:t>
            </a:r>
            <a:r>
              <a:rPr lang="es-ES" dirty="0">
                <a:latin typeface="Garamond" panose="02020404030301010803" pitchFamily="18" charset="0"/>
              </a:rPr>
              <a:t> “</a:t>
            </a:r>
            <a:r>
              <a:rPr lang="es-ES" dirty="0" err="1">
                <a:latin typeface="Garamond" panose="02020404030301010803" pitchFamily="18" charset="0"/>
              </a:rPr>
              <a:t>elastic</a:t>
            </a:r>
            <a:r>
              <a:rPr lang="es-ES" dirty="0">
                <a:latin typeface="Garamond" panose="02020404030301010803" pitchFamily="18" charset="0"/>
              </a:rPr>
              <a:t>”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Two</a:t>
            </a:r>
            <a:r>
              <a:rPr lang="es-ES" dirty="0">
                <a:latin typeface="Garamond" panose="02020404030301010803" pitchFamily="18" charset="0"/>
              </a:rPr>
              <a:t> roles: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1. Control </a:t>
            </a:r>
            <a:r>
              <a:rPr lang="es-ES" dirty="0" err="1">
                <a:latin typeface="Garamond" panose="02020404030301010803" pitchFamily="18" charset="0"/>
              </a:rPr>
              <a:t>the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quantity</a:t>
            </a:r>
            <a:r>
              <a:rPr lang="es-ES" dirty="0">
                <a:latin typeface="Garamond" panose="02020404030301010803" pitchFamily="18" charset="0"/>
              </a:rPr>
              <a:t> of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	- </a:t>
            </a:r>
            <a:r>
              <a:rPr lang="es-ES" dirty="0" err="1">
                <a:latin typeface="Garamond" panose="02020404030301010803" pitchFamily="18" charset="0"/>
              </a:rPr>
              <a:t>Monetary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policy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2. </a:t>
            </a:r>
            <a:r>
              <a:rPr lang="es-ES" dirty="0" err="1">
                <a:latin typeface="Garamond" panose="02020404030301010803" pitchFamily="18" charset="0"/>
              </a:rPr>
              <a:t>Serve</a:t>
            </a:r>
            <a:r>
              <a:rPr lang="es-ES" dirty="0">
                <a:latin typeface="Garamond" panose="02020404030301010803" pitchFamily="18" charset="0"/>
              </a:rPr>
              <a:t> as a </a:t>
            </a:r>
            <a:r>
              <a:rPr lang="es-ES" dirty="0" err="1">
                <a:latin typeface="Garamond" panose="02020404030301010803" pitchFamily="18" charset="0"/>
              </a:rPr>
              <a:t>bank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for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banks</a:t>
            </a:r>
            <a:endParaRPr lang="es-E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739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Central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Monetary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policy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Use of open </a:t>
            </a:r>
            <a:r>
              <a:rPr lang="es-ES" dirty="0" err="1">
                <a:latin typeface="Garamond" panose="02020404030301010803" pitchFamily="18" charset="0"/>
              </a:rPr>
              <a:t>market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operations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Purchase</a:t>
            </a:r>
            <a:r>
              <a:rPr lang="es-ES" dirty="0">
                <a:latin typeface="Garamond" panose="02020404030301010803" pitchFamily="18" charset="0"/>
              </a:rPr>
              <a:t>/sale of </a:t>
            </a:r>
            <a:r>
              <a:rPr lang="es-ES" dirty="0" err="1">
                <a:latin typeface="Garamond" panose="02020404030301010803" pitchFamily="18" charset="0"/>
              </a:rPr>
              <a:t>government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bonds</a:t>
            </a:r>
            <a:endParaRPr lang="es-ES" dirty="0">
              <a:latin typeface="Garamond" panose="020204040303010108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45917"/>
            <a:ext cx="9144000" cy="96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09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Central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Monetary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policy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Use of open </a:t>
            </a:r>
            <a:r>
              <a:rPr lang="es-ES" dirty="0" err="1">
                <a:latin typeface="Garamond" panose="02020404030301010803" pitchFamily="18" charset="0"/>
              </a:rPr>
              <a:t>market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operations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Purchase</a:t>
            </a:r>
            <a:r>
              <a:rPr lang="es-ES" dirty="0">
                <a:latin typeface="Garamond" panose="02020404030301010803" pitchFamily="18" charset="0"/>
              </a:rPr>
              <a:t>/sale of </a:t>
            </a:r>
            <a:r>
              <a:rPr lang="es-ES" dirty="0" err="1">
                <a:latin typeface="Garamond" panose="02020404030301010803" pitchFamily="18" charset="0"/>
              </a:rPr>
              <a:t>government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bonds</a:t>
            </a:r>
            <a:endParaRPr lang="es-ES" dirty="0">
              <a:latin typeface="Garamond" panose="02020404030301010803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600"/>
            <a:ext cx="9144000" cy="128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863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Central Banking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E76008-5261-FC55-A288-D736DC1EE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1" y="2819400"/>
            <a:ext cx="9144000" cy="230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51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Central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Monetary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policy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b="1" dirty="0">
                <a:latin typeface="Garamond" panose="02020404030301010803" pitchFamily="18" charset="0"/>
              </a:rPr>
              <a:t>	- </a:t>
            </a:r>
            <a:r>
              <a:rPr lang="es-ES" b="1" dirty="0" err="1">
                <a:latin typeface="Garamond" panose="02020404030301010803" pitchFamily="18" charset="0"/>
              </a:rPr>
              <a:t>Coordinated</a:t>
            </a:r>
            <a:r>
              <a:rPr lang="es-ES" b="1" dirty="0">
                <a:latin typeface="Garamond" panose="02020404030301010803" pitchFamily="18" charset="0"/>
              </a:rPr>
              <a:t> </a:t>
            </a:r>
            <a:r>
              <a:rPr lang="es-ES" b="1" dirty="0" err="1">
                <a:latin typeface="Garamond" panose="02020404030301010803" pitchFamily="18" charset="0"/>
              </a:rPr>
              <a:t>through</a:t>
            </a:r>
            <a:r>
              <a:rPr lang="es-ES" b="1" dirty="0">
                <a:latin typeface="Garamond" panose="02020404030301010803" pitchFamily="18" charset="0"/>
              </a:rPr>
              <a:t> “</a:t>
            </a:r>
            <a:r>
              <a:rPr lang="es-ES" b="1" dirty="0" err="1">
                <a:latin typeface="Garamond" panose="02020404030301010803" pitchFamily="18" charset="0"/>
              </a:rPr>
              <a:t>primary</a:t>
            </a:r>
            <a:r>
              <a:rPr lang="es-ES" b="1" dirty="0">
                <a:latin typeface="Garamond" panose="02020404030301010803" pitchFamily="18" charset="0"/>
              </a:rPr>
              <a:t> dealers”</a:t>
            </a:r>
          </a:p>
        </p:txBody>
      </p:sp>
    </p:spTree>
    <p:extLst>
      <p:ext uri="{BB962C8B-B14F-4D97-AF65-F5344CB8AC3E}">
        <p14:creationId xmlns:p14="http://schemas.microsoft.com/office/powerpoint/2010/main" val="2351908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Central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Monetary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policy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Coordinated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through</a:t>
            </a:r>
            <a:r>
              <a:rPr lang="es-ES" dirty="0">
                <a:latin typeface="Garamond" panose="02020404030301010803" pitchFamily="18" charset="0"/>
              </a:rPr>
              <a:t> “</a:t>
            </a:r>
            <a:r>
              <a:rPr lang="es-ES" dirty="0" err="1">
                <a:latin typeface="Garamond" panose="02020404030301010803" pitchFamily="18" charset="0"/>
              </a:rPr>
              <a:t>primary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dealers</a:t>
            </a:r>
            <a:r>
              <a:rPr lang="es-ES" dirty="0">
                <a:latin typeface="Garamond" panose="02020404030301010803" pitchFamily="18" charset="0"/>
              </a:rPr>
              <a:t>”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b="1" dirty="0" err="1">
                <a:latin typeface="Garamond" panose="02020404030301010803" pitchFamily="18" charset="0"/>
              </a:rPr>
              <a:t>Government</a:t>
            </a:r>
            <a:r>
              <a:rPr lang="es-ES" b="1" dirty="0">
                <a:latin typeface="Garamond" panose="02020404030301010803" pitchFamily="18" charset="0"/>
              </a:rPr>
              <a:t> </a:t>
            </a:r>
            <a:r>
              <a:rPr lang="es-ES" b="1" dirty="0" err="1">
                <a:latin typeface="Garamond" panose="02020404030301010803" pitchFamily="18" charset="0"/>
              </a:rPr>
              <a:t>bonds</a:t>
            </a:r>
            <a:r>
              <a:rPr lang="es-ES" b="1" dirty="0">
                <a:latin typeface="Garamond" panose="02020404030301010803" pitchFamily="18" charset="0"/>
              </a:rPr>
              <a:t> </a:t>
            </a:r>
            <a:r>
              <a:rPr lang="es-ES" b="1" dirty="0" err="1">
                <a:latin typeface="Garamond" panose="02020404030301010803" pitchFamily="18" charset="0"/>
              </a:rPr>
              <a:t>favored</a:t>
            </a:r>
            <a:endParaRPr lang="es-ES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	- </a:t>
            </a:r>
            <a:r>
              <a:rPr lang="es-ES" dirty="0" err="1">
                <a:latin typeface="Garamond" panose="02020404030301010803" pitchFamily="18" charset="0"/>
              </a:rPr>
              <a:t>Interest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is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repaid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514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Central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Monetary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policy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Coordinated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through</a:t>
            </a:r>
            <a:r>
              <a:rPr lang="es-ES" dirty="0">
                <a:latin typeface="Garamond" panose="02020404030301010803" pitchFamily="18" charset="0"/>
              </a:rPr>
              <a:t> “</a:t>
            </a:r>
            <a:r>
              <a:rPr lang="es-ES" dirty="0" err="1">
                <a:latin typeface="Garamond" panose="02020404030301010803" pitchFamily="18" charset="0"/>
              </a:rPr>
              <a:t>primary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dealers</a:t>
            </a:r>
            <a:r>
              <a:rPr lang="es-ES" dirty="0">
                <a:latin typeface="Garamond" panose="02020404030301010803" pitchFamily="18" charset="0"/>
              </a:rPr>
              <a:t>”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Government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bonds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favored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	- </a:t>
            </a:r>
            <a:r>
              <a:rPr lang="es-ES" dirty="0" err="1">
                <a:latin typeface="Garamond" panose="02020404030301010803" pitchFamily="18" charset="0"/>
              </a:rPr>
              <a:t>Interest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is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repaid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b="1" dirty="0">
                <a:latin typeface="Garamond" panose="02020404030301010803" pitchFamily="18" charset="0"/>
              </a:rPr>
              <a:t>	- Low </a:t>
            </a:r>
            <a:r>
              <a:rPr lang="es-ES" b="1" dirty="0" err="1">
                <a:latin typeface="Garamond" panose="02020404030301010803" pitchFamily="18" charset="0"/>
              </a:rPr>
              <a:t>cost</a:t>
            </a:r>
            <a:r>
              <a:rPr lang="es-ES" b="1" dirty="0">
                <a:latin typeface="Garamond" panose="02020404030301010803" pitchFamily="18" charset="0"/>
              </a:rPr>
              <a:t> to </a:t>
            </a:r>
            <a:r>
              <a:rPr lang="es-ES" b="1" dirty="0" err="1">
                <a:latin typeface="Garamond" panose="02020404030301010803" pitchFamily="18" charset="0"/>
              </a:rPr>
              <a:t>issuing</a:t>
            </a:r>
            <a:r>
              <a:rPr lang="es-ES" b="1" dirty="0">
                <a:latin typeface="Garamond" panose="02020404030301010803" pitchFamily="18" charset="0"/>
              </a:rPr>
              <a:t> </a:t>
            </a:r>
            <a:r>
              <a:rPr lang="es-ES" b="1" dirty="0" err="1">
                <a:latin typeface="Garamond" panose="02020404030301010803" pitchFamily="18" charset="0"/>
              </a:rPr>
              <a:t>currency</a:t>
            </a:r>
            <a:endParaRPr lang="es-E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74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Central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Monetary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policy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Coordinated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through</a:t>
            </a:r>
            <a:r>
              <a:rPr lang="es-ES" dirty="0">
                <a:latin typeface="Garamond" panose="02020404030301010803" pitchFamily="18" charset="0"/>
              </a:rPr>
              <a:t> “</a:t>
            </a:r>
            <a:r>
              <a:rPr lang="es-ES" dirty="0" err="1">
                <a:latin typeface="Garamond" panose="02020404030301010803" pitchFamily="18" charset="0"/>
              </a:rPr>
              <a:t>primary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dealers</a:t>
            </a:r>
            <a:r>
              <a:rPr lang="es-ES" dirty="0">
                <a:latin typeface="Garamond" panose="02020404030301010803" pitchFamily="18" charset="0"/>
              </a:rPr>
              <a:t>”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Government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bonds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favored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	- </a:t>
            </a:r>
            <a:r>
              <a:rPr lang="es-ES" dirty="0" err="1">
                <a:latin typeface="Garamond" panose="02020404030301010803" pitchFamily="18" charset="0"/>
              </a:rPr>
              <a:t>Interest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is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repaid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Low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cost</a:t>
            </a:r>
            <a:r>
              <a:rPr lang="es-ES" dirty="0">
                <a:latin typeface="Garamond" panose="02020404030301010803" pitchFamily="18" charset="0"/>
              </a:rPr>
              <a:t> to </a:t>
            </a:r>
            <a:r>
              <a:rPr lang="es-ES" dirty="0" err="1">
                <a:latin typeface="Garamond" panose="02020404030301010803" pitchFamily="18" charset="0"/>
              </a:rPr>
              <a:t>issuing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currency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b="1" dirty="0">
                <a:latin typeface="Garamond" panose="02020404030301010803" pitchFamily="18" charset="0"/>
              </a:rPr>
              <a:t>	- No </a:t>
            </a:r>
            <a:r>
              <a:rPr lang="es-ES" b="1" dirty="0" err="1">
                <a:latin typeface="Garamond" panose="02020404030301010803" pitchFamily="18" charset="0"/>
              </a:rPr>
              <a:t>cost</a:t>
            </a:r>
            <a:r>
              <a:rPr lang="es-ES" b="1" dirty="0">
                <a:latin typeface="Garamond" panose="02020404030301010803" pitchFamily="18" charset="0"/>
              </a:rPr>
              <a:t> to </a:t>
            </a:r>
            <a:r>
              <a:rPr lang="es-ES" b="1" dirty="0" err="1">
                <a:latin typeface="Garamond" panose="02020404030301010803" pitchFamily="18" charset="0"/>
              </a:rPr>
              <a:t>issuing</a:t>
            </a:r>
            <a:r>
              <a:rPr lang="es-ES" b="1" dirty="0">
                <a:latin typeface="Garamond" panose="02020404030301010803" pitchFamily="18" charset="0"/>
              </a:rPr>
              <a:t> reserves.</a:t>
            </a:r>
          </a:p>
        </p:txBody>
      </p:sp>
    </p:spTree>
    <p:extLst>
      <p:ext uri="{BB962C8B-B14F-4D97-AF65-F5344CB8AC3E}">
        <p14:creationId xmlns:p14="http://schemas.microsoft.com/office/powerpoint/2010/main" val="251329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Why “Banking”?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Two forms of banking:</a:t>
            </a:r>
          </a:p>
          <a:p>
            <a:pPr marL="0" indent="0">
              <a:buNone/>
            </a:pPr>
            <a:r>
              <a:rPr lang="es-ES" b="1" dirty="0">
                <a:latin typeface="Garamond" panose="02020404030301010803" pitchFamily="18" charset="0"/>
              </a:rPr>
              <a:t>	A) </a:t>
            </a:r>
            <a:r>
              <a:rPr lang="en-US" b="1" dirty="0">
                <a:latin typeface="Garamond" panose="02020404030301010803" pitchFamily="18" charset="0"/>
              </a:rPr>
              <a:t>Deposit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229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Deposit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Private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Banking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Emerged as </a:t>
            </a:r>
            <a:r>
              <a:rPr lang="es-ES" dirty="0" err="1">
                <a:latin typeface="Garamond" panose="02020404030301010803" pitchFamily="18" charset="0"/>
              </a:rPr>
              <a:t>goldsmith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bankers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	- </a:t>
            </a:r>
            <a:r>
              <a:rPr lang="es-ES" dirty="0" err="1">
                <a:latin typeface="Garamond" panose="02020404030301010803" pitchFamily="18" charset="0"/>
              </a:rPr>
              <a:t>Safe-keeping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	- </a:t>
            </a:r>
            <a:r>
              <a:rPr lang="es-ES" dirty="0" err="1">
                <a:latin typeface="Garamond" panose="02020404030301010803" pitchFamily="18" charset="0"/>
              </a:rPr>
              <a:t>Convenience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C80BF7-FBBC-468A-9A51-AB3863C39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46209"/>
            <a:ext cx="9144000" cy="95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225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Deposit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Demand</a:t>
            </a:r>
            <a:r>
              <a:rPr lang="es-ES" dirty="0">
                <a:latin typeface="Garamond" panose="02020404030301010803" pitchFamily="18" charset="0"/>
              </a:rPr>
              <a:t> to </a:t>
            </a:r>
            <a:r>
              <a:rPr lang="es-ES" dirty="0" err="1">
                <a:latin typeface="Garamond" panose="02020404030301010803" pitchFamily="18" charset="0"/>
              </a:rPr>
              <a:t>hold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Protection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against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uncertainty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Mises´s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evenly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rotating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economy</a:t>
            </a:r>
            <a:r>
              <a:rPr lang="es-ES" dirty="0">
                <a:latin typeface="Garamond" panose="02020404030301010803" pitchFamily="18" charset="0"/>
              </a:rPr>
              <a:t> (ERE)</a:t>
            </a: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Cannot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forecast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when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you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will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need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535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Fractional-Reserve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“Idle” </a:t>
            </a:r>
            <a:r>
              <a:rPr lang="es-ES" dirty="0" err="1">
                <a:latin typeface="Garamond" panose="02020404030301010803" pitchFamily="18" charset="0"/>
              </a:rPr>
              <a:t>deposits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Presumption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that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unused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deposits</a:t>
            </a:r>
            <a:r>
              <a:rPr lang="es-ES" dirty="0">
                <a:latin typeface="Garamond" panose="02020404030301010803" pitchFamily="18" charset="0"/>
              </a:rPr>
              <a:t> are idle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</a:t>
            </a:r>
          </a:p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Customers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pay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for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pure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deposit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banking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If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bank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loans</a:t>
            </a:r>
            <a:r>
              <a:rPr lang="es-ES" dirty="0">
                <a:latin typeface="Garamond" panose="02020404030301010803" pitchFamily="18" charset="0"/>
              </a:rPr>
              <a:t> “idle” </a:t>
            </a:r>
            <a:r>
              <a:rPr lang="es-ES" dirty="0" err="1">
                <a:latin typeface="Garamond" panose="02020404030301010803" pitchFamily="18" charset="0"/>
              </a:rPr>
              <a:t>deposit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it</a:t>
            </a:r>
            <a:r>
              <a:rPr lang="es-ES" dirty="0">
                <a:latin typeface="Garamond" panose="02020404030301010803" pitchFamily="18" charset="0"/>
              </a:rPr>
              <a:t> can reduce </a:t>
            </a:r>
            <a:r>
              <a:rPr lang="es-ES" dirty="0" err="1">
                <a:latin typeface="Garamond" panose="02020404030301010803" pitchFamily="18" charset="0"/>
              </a:rPr>
              <a:t>fees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Emergence</a:t>
            </a:r>
            <a:r>
              <a:rPr lang="es-ES" dirty="0">
                <a:latin typeface="Garamond" panose="02020404030301010803" pitchFamily="18" charset="0"/>
              </a:rPr>
              <a:t> of </a:t>
            </a:r>
            <a:r>
              <a:rPr lang="es-ES" dirty="0" err="1">
                <a:latin typeface="Garamond" panose="02020404030301010803" pitchFamily="18" charset="0"/>
              </a:rPr>
              <a:t>fractional</a:t>
            </a:r>
            <a:r>
              <a:rPr lang="es-ES" dirty="0">
                <a:latin typeface="Garamond" panose="02020404030301010803" pitchFamily="18" charset="0"/>
              </a:rPr>
              <a:t>-reserve </a:t>
            </a:r>
            <a:r>
              <a:rPr lang="es-ES" dirty="0" err="1">
                <a:latin typeface="Garamond" panose="02020404030301010803" pitchFamily="18" charset="0"/>
              </a:rPr>
              <a:t>banking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Joining</a:t>
            </a:r>
            <a:r>
              <a:rPr lang="es-ES" dirty="0">
                <a:latin typeface="Garamond" panose="02020404030301010803" pitchFamily="18" charset="0"/>
              </a:rPr>
              <a:t> of </a:t>
            </a:r>
            <a:r>
              <a:rPr lang="es-ES" dirty="0" err="1">
                <a:latin typeface="Garamond" panose="02020404030301010803" pitchFamily="18" charset="0"/>
              </a:rPr>
              <a:t>deposit</a:t>
            </a:r>
            <a:r>
              <a:rPr lang="es-ES" dirty="0">
                <a:latin typeface="Garamond" panose="02020404030301010803" pitchFamily="18" charset="0"/>
              </a:rPr>
              <a:t> and loan </a:t>
            </a:r>
            <a:r>
              <a:rPr lang="es-ES" dirty="0" err="1">
                <a:latin typeface="Garamond" panose="02020404030301010803" pitchFamily="18" charset="0"/>
              </a:rPr>
              <a:t>banking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618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Fractional-Reserve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FR </a:t>
            </a:r>
            <a:r>
              <a:rPr lang="es-ES" dirty="0" err="1">
                <a:latin typeface="Garamond" panose="02020404030301010803" pitchFamily="18" charset="0"/>
              </a:rPr>
              <a:t>bank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holds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only</a:t>
            </a:r>
            <a:r>
              <a:rPr lang="es-ES" dirty="0">
                <a:latin typeface="Garamond" panose="02020404030301010803" pitchFamily="18" charset="0"/>
              </a:rPr>
              <a:t> a </a:t>
            </a:r>
            <a:r>
              <a:rPr lang="es-ES" dirty="0" err="1">
                <a:latin typeface="Garamond" panose="02020404030301010803" pitchFamily="18" charset="0"/>
              </a:rPr>
              <a:t>fraction</a:t>
            </a:r>
            <a:r>
              <a:rPr lang="es-ES" dirty="0">
                <a:latin typeface="Garamond" panose="02020404030301010803" pitchFamily="18" charset="0"/>
              </a:rPr>
              <a:t> of </a:t>
            </a:r>
            <a:r>
              <a:rPr lang="es-ES" dirty="0" err="1">
                <a:latin typeface="Garamond" panose="02020404030301010803" pitchFamily="18" charset="0"/>
              </a:rPr>
              <a:t>deposit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Reserve ratio (R/D)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Lends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out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the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remainder</a:t>
            </a:r>
            <a:endParaRPr lang="es-ES" dirty="0">
              <a:latin typeface="Garamond" panose="020204040303010108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0"/>
            <a:ext cx="9144000" cy="127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052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Fractional-Reserve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Loan </a:t>
            </a:r>
            <a:r>
              <a:rPr lang="es-ES" dirty="0" err="1">
                <a:latin typeface="Garamond" panose="02020404030301010803" pitchFamily="18" charset="0"/>
              </a:rPr>
              <a:t>gets</a:t>
            </a:r>
            <a:r>
              <a:rPr lang="es-ES" dirty="0">
                <a:latin typeface="Garamond" panose="02020404030301010803" pitchFamily="18" charset="0"/>
              </a:rPr>
              <a:t> re-</a:t>
            </a:r>
            <a:r>
              <a:rPr lang="es-ES" dirty="0" err="1">
                <a:latin typeface="Garamond" panose="02020404030301010803" pitchFamily="18" charset="0"/>
              </a:rPr>
              <a:t>deposited</a:t>
            </a:r>
            <a:endParaRPr lang="es-ES" dirty="0">
              <a:latin typeface="Garamond" panose="020204040303010108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12727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20363"/>
            <a:ext cx="9144000" cy="1288016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962400" y="3195056"/>
            <a:ext cx="609600" cy="4270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Oval 7"/>
          <p:cNvSpPr/>
          <p:nvPr/>
        </p:nvSpPr>
        <p:spPr>
          <a:xfrm>
            <a:off x="8534400" y="4495800"/>
            <a:ext cx="609600" cy="4270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610100" y="3405458"/>
            <a:ext cx="3924300" cy="11665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534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Fractional-Reserve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Loan </a:t>
            </a:r>
            <a:r>
              <a:rPr lang="es-ES" dirty="0" err="1">
                <a:latin typeface="Garamond" panose="02020404030301010803" pitchFamily="18" charset="0"/>
              </a:rPr>
              <a:t>gets</a:t>
            </a:r>
            <a:r>
              <a:rPr lang="es-ES" dirty="0">
                <a:latin typeface="Garamond" panose="02020404030301010803" pitchFamily="18" charset="0"/>
              </a:rPr>
              <a:t> re-</a:t>
            </a:r>
            <a:r>
              <a:rPr lang="es-ES" dirty="0" err="1">
                <a:latin typeface="Garamond" panose="02020404030301010803" pitchFamily="18" charset="0"/>
              </a:rPr>
              <a:t>deposited</a:t>
            </a:r>
            <a:endParaRPr lang="es-ES" dirty="0">
              <a:latin typeface="Garamond" panose="020204040303010108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12727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20363"/>
            <a:ext cx="9144000" cy="12880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552567"/>
            <a:ext cx="9144000" cy="1288016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962400" y="3195056"/>
            <a:ext cx="609600" cy="4270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Oval 7"/>
          <p:cNvSpPr/>
          <p:nvPr/>
        </p:nvSpPr>
        <p:spPr>
          <a:xfrm>
            <a:off x="8534400" y="4495800"/>
            <a:ext cx="609600" cy="4270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Oval 8"/>
          <p:cNvSpPr/>
          <p:nvPr/>
        </p:nvSpPr>
        <p:spPr>
          <a:xfrm>
            <a:off x="3962400" y="4820729"/>
            <a:ext cx="609600" cy="4270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Oval 9"/>
          <p:cNvSpPr/>
          <p:nvPr/>
        </p:nvSpPr>
        <p:spPr>
          <a:xfrm>
            <a:off x="8534400" y="6096000"/>
            <a:ext cx="609600" cy="5223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610100" y="3405458"/>
            <a:ext cx="3924300" cy="11665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610100" y="5034248"/>
            <a:ext cx="3886200" cy="12385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7668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Fractional-Reserve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Total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supply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increases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Deposits</a:t>
            </a:r>
            <a:r>
              <a:rPr lang="es-ES" dirty="0">
                <a:latin typeface="Garamond" panose="02020404030301010803" pitchFamily="18" charset="0"/>
              </a:rPr>
              <a:t> 	= $100 + $90 + $81 + $73 + ….</a:t>
            </a:r>
          </a:p>
          <a:p>
            <a:pPr marL="0" indent="0">
              <a:buNone/>
            </a:pPr>
            <a:r>
              <a:rPr lang="es-ES" b="1" dirty="0">
                <a:latin typeface="Garamond" panose="02020404030301010803" pitchFamily="18" charset="0"/>
              </a:rPr>
              <a:t>		= $1,000</a:t>
            </a: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New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created</a:t>
            </a:r>
            <a:r>
              <a:rPr lang="es-ES" dirty="0">
                <a:latin typeface="Garamond" panose="02020404030301010803" pitchFamily="18" charset="0"/>
              </a:rPr>
              <a:t>, </a:t>
            </a:r>
            <a:r>
              <a:rPr lang="es-ES" dirty="0" err="1">
                <a:latin typeface="Garamond" panose="02020404030301010803" pitchFamily="18" charset="0"/>
              </a:rPr>
              <a:t>but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not</a:t>
            </a:r>
            <a:r>
              <a:rPr lang="es-ES" dirty="0">
                <a:latin typeface="Garamond" panose="02020404030301010803" pitchFamily="18" charset="0"/>
              </a:rPr>
              <a:t> new </a:t>
            </a:r>
            <a:r>
              <a:rPr lang="es-ES" dirty="0" err="1">
                <a:latin typeface="Garamond" panose="02020404030301010803" pitchFamily="18" charset="0"/>
              </a:rPr>
              <a:t>wealth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Only</a:t>
            </a:r>
            <a:r>
              <a:rPr lang="es-ES" dirty="0">
                <a:latin typeface="Garamond" panose="02020404030301010803" pitchFamily="18" charset="0"/>
              </a:rPr>
              <a:t> $100 </a:t>
            </a:r>
            <a:r>
              <a:rPr lang="es-ES" dirty="0" err="1">
                <a:latin typeface="Garamond" panose="02020404030301010803" pitchFamily="18" charset="0"/>
              </a:rPr>
              <a:t>was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deposited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originally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628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Fractional-Reserve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Money </a:t>
            </a:r>
            <a:r>
              <a:rPr lang="es-ES" dirty="0" err="1">
                <a:latin typeface="Garamond" panose="02020404030301010803" pitchFamily="18" charset="0"/>
              </a:rPr>
              <a:t>multiplier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Banking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system´s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ability</a:t>
            </a:r>
            <a:r>
              <a:rPr lang="es-ES" dirty="0">
                <a:latin typeface="Garamond" panose="02020404030301010803" pitchFamily="18" charset="0"/>
              </a:rPr>
              <a:t> to </a:t>
            </a:r>
            <a:r>
              <a:rPr lang="es-ES" dirty="0" err="1">
                <a:latin typeface="Garamond" panose="02020404030301010803" pitchFamily="18" charset="0"/>
              </a:rPr>
              <a:t>convert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deposits</a:t>
            </a:r>
            <a:r>
              <a:rPr lang="es-ES" dirty="0">
                <a:latin typeface="Garamond" panose="02020404030301010803" pitchFamily="18" charset="0"/>
              </a:rPr>
              <a:t> 	</a:t>
            </a:r>
            <a:r>
              <a:rPr lang="es-ES" dirty="0" err="1">
                <a:latin typeface="Garamond" panose="02020404030301010803" pitchFamily="18" charset="0"/>
              </a:rPr>
              <a:t>into</a:t>
            </a:r>
            <a:r>
              <a:rPr lang="es-ES" dirty="0">
                <a:latin typeface="Garamond" panose="02020404030301010803" pitchFamily="18" charset="0"/>
              </a:rPr>
              <a:t> new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Money </a:t>
            </a:r>
            <a:r>
              <a:rPr lang="es-ES" dirty="0" err="1">
                <a:latin typeface="Garamond" panose="02020404030301010803" pitchFamily="18" charset="0"/>
              </a:rPr>
              <a:t>multiplier</a:t>
            </a:r>
            <a:r>
              <a:rPr lang="es-ES" dirty="0">
                <a:latin typeface="Garamond" panose="02020404030301010803" pitchFamily="18" charset="0"/>
              </a:rPr>
              <a:t> (MM) = 1/(R/D)</a:t>
            </a: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Example</a:t>
            </a:r>
            <a:r>
              <a:rPr lang="es-ES" dirty="0">
                <a:latin typeface="Garamond" panose="02020404030301010803" pitchFamily="18" charset="0"/>
              </a:rPr>
              <a:t>: Reserve ratio = 10%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		MM	= 1/0.1</a:t>
            </a:r>
          </a:p>
          <a:p>
            <a:pPr marL="0" indent="0">
              <a:buNone/>
            </a:pPr>
            <a:r>
              <a:rPr lang="es-ES" b="1" dirty="0">
                <a:latin typeface="Garamond" panose="02020404030301010803" pitchFamily="18" charset="0"/>
              </a:rPr>
              <a:t>				= 10</a:t>
            </a: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1031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Fractional-Reserve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Money </a:t>
            </a:r>
            <a:r>
              <a:rPr lang="es-ES" dirty="0" err="1">
                <a:latin typeface="Garamond" panose="02020404030301010803" pitchFamily="18" charset="0"/>
              </a:rPr>
              <a:t>multiplier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The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higher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the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multiplier</a:t>
            </a:r>
            <a:r>
              <a:rPr lang="es-ES" dirty="0">
                <a:latin typeface="Garamond" panose="02020404030301010803" pitchFamily="18" charset="0"/>
              </a:rPr>
              <a:t>, </a:t>
            </a:r>
            <a:r>
              <a:rPr lang="es-ES" dirty="0" err="1">
                <a:latin typeface="Garamond" panose="02020404030301010803" pitchFamily="18" charset="0"/>
              </a:rPr>
              <a:t>the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greater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the</a:t>
            </a:r>
            <a:r>
              <a:rPr lang="es-ES" dirty="0">
                <a:latin typeface="Garamond" panose="02020404030301010803" pitchFamily="18" charset="0"/>
              </a:rPr>
              <a:t> 	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supply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If</a:t>
            </a:r>
            <a:r>
              <a:rPr lang="es-ES" dirty="0">
                <a:latin typeface="Garamond" panose="02020404030301010803" pitchFamily="18" charset="0"/>
              </a:rPr>
              <a:t> RR = 5%, MM = 20</a:t>
            </a:r>
          </a:p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If</a:t>
            </a:r>
            <a:r>
              <a:rPr lang="es-ES" dirty="0">
                <a:latin typeface="Garamond" panose="02020404030301010803" pitchFamily="18" charset="0"/>
              </a:rPr>
              <a:t> RR = 2%, MM = 50</a:t>
            </a:r>
          </a:p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If</a:t>
            </a:r>
            <a:r>
              <a:rPr lang="es-ES" dirty="0">
                <a:latin typeface="Garamond" panose="02020404030301010803" pitchFamily="18" charset="0"/>
              </a:rPr>
              <a:t> RR = 0%, MM = </a:t>
            </a:r>
            <a:r>
              <a:rPr lang="en-US" dirty="0">
                <a:latin typeface="Garamond" panose="02020404030301010803" pitchFamily="18" charset="0"/>
              </a:rPr>
              <a:t>∞ </a:t>
            </a:r>
          </a:p>
        </p:txBody>
      </p:sp>
    </p:spTree>
    <p:extLst>
      <p:ext uri="{BB962C8B-B14F-4D97-AF65-F5344CB8AC3E}">
        <p14:creationId xmlns:p14="http://schemas.microsoft.com/office/powerpoint/2010/main" val="907370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Full-Reserve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Money </a:t>
            </a:r>
            <a:r>
              <a:rPr lang="es-ES" dirty="0" err="1">
                <a:latin typeface="Garamond" panose="02020404030301010803" pitchFamily="18" charset="0"/>
              </a:rPr>
              <a:t>multiplier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If</a:t>
            </a:r>
            <a:r>
              <a:rPr lang="es-ES" dirty="0">
                <a:latin typeface="Garamond" panose="02020404030301010803" pitchFamily="18" charset="0"/>
              </a:rPr>
              <a:t> R/D = 100%, MM = 1</a:t>
            </a: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This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is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the</a:t>
            </a:r>
            <a:r>
              <a:rPr lang="es-ES" dirty="0">
                <a:latin typeface="Garamond" panose="02020404030301010803" pitchFamily="18" charset="0"/>
              </a:rPr>
              <a:t> case of </a:t>
            </a:r>
            <a:r>
              <a:rPr lang="es-ES" dirty="0" err="1">
                <a:latin typeface="Garamond" panose="02020404030301010803" pitchFamily="18" charset="0"/>
              </a:rPr>
              <a:t>the</a:t>
            </a:r>
            <a:r>
              <a:rPr lang="es-ES" dirty="0">
                <a:latin typeface="Garamond" panose="02020404030301010803" pitchFamily="18" charset="0"/>
              </a:rPr>
              <a:t> full-reserve </a:t>
            </a:r>
            <a:r>
              <a:rPr lang="es-ES" dirty="0" err="1">
                <a:latin typeface="Garamond" panose="02020404030301010803" pitchFamily="18" charset="0"/>
              </a:rPr>
              <a:t>bank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No control </a:t>
            </a:r>
            <a:r>
              <a:rPr lang="es-ES" dirty="0" err="1">
                <a:latin typeface="Garamond" panose="02020404030301010803" pitchFamily="18" charset="0"/>
              </a:rPr>
              <a:t>over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supply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Changes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composition</a:t>
            </a:r>
            <a:r>
              <a:rPr lang="es-ES" dirty="0">
                <a:latin typeface="Garamond" panose="02020404030301010803" pitchFamily="18" charset="0"/>
              </a:rPr>
              <a:t> of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supply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055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Why “Banking”?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Two forms of banking: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A) </a:t>
            </a:r>
            <a:r>
              <a:rPr lang="en-US" dirty="0">
                <a:latin typeface="Garamond" panose="02020404030301010803" pitchFamily="18" charset="0"/>
              </a:rPr>
              <a:t>Deposit</a:t>
            </a:r>
          </a:p>
          <a:p>
            <a:pPr marL="0" indent="0">
              <a:buNone/>
            </a:pPr>
            <a:r>
              <a:rPr lang="es-ES" b="1" dirty="0">
                <a:latin typeface="Garamond" panose="02020404030301010803" pitchFamily="18" charset="0"/>
              </a:rPr>
              <a:t>	B) Loan</a:t>
            </a: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9233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Fractional-Reserve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No individual </a:t>
            </a:r>
            <a:r>
              <a:rPr lang="es-ES" dirty="0" err="1">
                <a:latin typeface="Garamond" panose="02020404030301010803" pitchFamily="18" charset="0"/>
              </a:rPr>
              <a:t>bank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creates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The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issued</a:t>
            </a:r>
            <a:r>
              <a:rPr lang="es-ES" dirty="0">
                <a:latin typeface="Garamond" panose="02020404030301010803" pitchFamily="18" charset="0"/>
              </a:rPr>
              <a:t> loan </a:t>
            </a:r>
            <a:r>
              <a:rPr lang="es-ES" dirty="0" err="1">
                <a:latin typeface="Garamond" panose="02020404030301010803" pitchFamily="18" charset="0"/>
              </a:rPr>
              <a:t>must</a:t>
            </a:r>
            <a:r>
              <a:rPr lang="es-ES" dirty="0">
                <a:latin typeface="Garamond" panose="02020404030301010803" pitchFamily="18" charset="0"/>
              </a:rPr>
              <a:t> be re-</a:t>
            </a:r>
            <a:r>
              <a:rPr lang="es-ES" dirty="0" err="1">
                <a:latin typeface="Garamond" panose="02020404030301010803" pitchFamily="18" charset="0"/>
              </a:rPr>
              <a:t>deposited</a:t>
            </a:r>
            <a:r>
              <a:rPr lang="es-ES" dirty="0">
                <a:latin typeface="Garamond" panose="02020404030301010803" pitchFamily="18" charset="0"/>
              </a:rPr>
              <a:t> 	</a:t>
            </a:r>
            <a:r>
              <a:rPr lang="es-ES" dirty="0" err="1">
                <a:latin typeface="Garamond" panose="02020404030301010803" pitchFamily="18" charset="0"/>
              </a:rPr>
              <a:t>elsewhere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first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The</a:t>
            </a:r>
            <a:r>
              <a:rPr lang="es-ES" dirty="0">
                <a:latin typeface="Garamond" panose="02020404030301010803" pitchFamily="18" charset="0"/>
              </a:rPr>
              <a:t> FR </a:t>
            </a:r>
            <a:r>
              <a:rPr lang="es-ES" dirty="0" err="1">
                <a:latin typeface="Garamond" panose="02020404030301010803" pitchFamily="18" charset="0"/>
              </a:rPr>
              <a:t>banking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system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creates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Analysis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first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developed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by</a:t>
            </a:r>
            <a:r>
              <a:rPr lang="es-ES" dirty="0">
                <a:latin typeface="Garamond" panose="02020404030301010803" pitchFamily="18" charset="0"/>
              </a:rPr>
              <a:t> Herbert Davenport (1913)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Popularized by C. A. Phillips (1931)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Mises (1912) alludes to a similar process</a:t>
            </a:r>
          </a:p>
        </p:txBody>
      </p:sp>
    </p:spTree>
    <p:extLst>
      <p:ext uri="{BB962C8B-B14F-4D97-AF65-F5344CB8AC3E}">
        <p14:creationId xmlns:p14="http://schemas.microsoft.com/office/powerpoint/2010/main" val="20122933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Fractional-Reserve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Money </a:t>
            </a:r>
            <a:r>
              <a:rPr lang="es-ES" dirty="0" err="1">
                <a:latin typeface="Garamond" panose="02020404030301010803" pitchFamily="18" charset="0"/>
              </a:rPr>
              <a:t>multiplier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amplifies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any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deposit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Contracts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supply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with</a:t>
            </a:r>
            <a:r>
              <a:rPr lang="es-ES" dirty="0">
                <a:latin typeface="Garamond" panose="02020404030301010803" pitchFamily="18" charset="0"/>
              </a:rPr>
              <a:t> a </a:t>
            </a:r>
            <a:r>
              <a:rPr lang="es-ES" dirty="0" err="1">
                <a:latin typeface="Garamond" panose="02020404030301010803" pitchFamily="18" charset="0"/>
              </a:rPr>
              <a:t>withdrawal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If depositors request deposits banks must: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1. Use reserve balances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2. Call in or sell loans</a:t>
            </a:r>
          </a:p>
        </p:txBody>
      </p:sp>
    </p:spTree>
    <p:extLst>
      <p:ext uri="{BB962C8B-B14F-4D97-AF65-F5344CB8AC3E}">
        <p14:creationId xmlns:p14="http://schemas.microsoft.com/office/powerpoint/2010/main" val="22360240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Fractional-Reserve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Limitations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on</a:t>
            </a:r>
            <a:r>
              <a:rPr lang="es-ES" dirty="0">
                <a:latin typeface="Garamond" panose="02020404030301010803" pitchFamily="18" charset="0"/>
              </a:rPr>
              <a:t> FR Banks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1. Reserves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	- Central </a:t>
            </a:r>
            <a:r>
              <a:rPr lang="es-ES" dirty="0" err="1">
                <a:latin typeface="Garamond" panose="02020404030301010803" pitchFamily="18" charset="0"/>
              </a:rPr>
              <a:t>bank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supplies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on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demand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2. Currency demand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	- Banks create money by first attracting a 		deposit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	- If public holds money in form of 			currency, banks cannot issue loans</a:t>
            </a:r>
          </a:p>
        </p:txBody>
      </p:sp>
    </p:spTree>
    <p:extLst>
      <p:ext uri="{BB962C8B-B14F-4D97-AF65-F5344CB8AC3E}">
        <p14:creationId xmlns:p14="http://schemas.microsoft.com/office/powerpoint/2010/main" val="2747771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Central + Fractional-Reserve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CB </a:t>
            </a:r>
            <a:r>
              <a:rPr lang="es-ES" dirty="0" err="1">
                <a:latin typeface="Garamond" panose="02020404030301010803" pitchFamily="18" charset="0"/>
              </a:rPr>
              <a:t>first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creates</a:t>
            </a:r>
            <a:r>
              <a:rPr lang="es-ES" dirty="0">
                <a:latin typeface="Garamond" panose="02020404030301010803" pitchFamily="18" charset="0"/>
              </a:rPr>
              <a:t> reserves </a:t>
            </a:r>
            <a:r>
              <a:rPr lang="es-ES" i="1" dirty="0">
                <a:latin typeface="Garamond" panose="02020404030301010803" pitchFamily="18" charset="0"/>
              </a:rPr>
              <a:t>ex nihilo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FR </a:t>
            </a:r>
            <a:r>
              <a:rPr lang="es-ES" dirty="0" err="1">
                <a:latin typeface="Garamond" panose="02020404030301010803" pitchFamily="18" charset="0"/>
              </a:rPr>
              <a:t>banks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issue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loans</a:t>
            </a:r>
            <a:r>
              <a:rPr lang="es-ES" dirty="0">
                <a:latin typeface="Garamond" panose="02020404030301010803" pitchFamily="18" charset="0"/>
              </a:rPr>
              <a:t> to </a:t>
            </a:r>
            <a:r>
              <a:rPr lang="es-ES" dirty="0" err="1">
                <a:latin typeface="Garamond" panose="02020404030301010803" pitchFamily="18" charset="0"/>
              </a:rPr>
              <a:t>get</a:t>
            </a:r>
            <a:r>
              <a:rPr lang="es-ES" dirty="0">
                <a:latin typeface="Garamond" panose="02020404030301010803" pitchFamily="18" charset="0"/>
              </a:rPr>
              <a:t> to </a:t>
            </a:r>
            <a:r>
              <a:rPr lang="es-ES" dirty="0" err="1">
                <a:latin typeface="Garamond" panose="02020404030301010803" pitchFamily="18" charset="0"/>
              </a:rPr>
              <a:t>desired</a:t>
            </a:r>
            <a:r>
              <a:rPr lang="es-ES" dirty="0">
                <a:latin typeface="Garamond" panose="02020404030301010803" pitchFamily="18" charset="0"/>
              </a:rPr>
              <a:t> reserve ratio</a:t>
            </a: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Results</a:t>
            </a:r>
            <a:r>
              <a:rPr lang="es-ES" dirty="0">
                <a:latin typeface="Garamond" panose="02020404030301010803" pitchFamily="18" charset="0"/>
              </a:rPr>
              <a:t> in a </a:t>
            </a:r>
            <a:r>
              <a:rPr lang="es-ES" dirty="0" err="1">
                <a:latin typeface="Garamond" panose="02020404030301010803" pitchFamily="18" charset="0"/>
              </a:rPr>
              <a:t>pyramid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scheme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4814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Central + Fractional-Reserve Banking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6706"/>
            <a:ext cx="9144000" cy="9606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86200"/>
            <a:ext cx="9144000" cy="162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3853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Central + Fractional-Reserve Banking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86200"/>
            <a:ext cx="9144000" cy="16272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77903"/>
            <a:ext cx="9144000" cy="1274016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733800" y="2299222"/>
            <a:ext cx="838200" cy="381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Oval 11"/>
          <p:cNvSpPr/>
          <p:nvPr/>
        </p:nvSpPr>
        <p:spPr>
          <a:xfrm>
            <a:off x="8299269" y="2330403"/>
            <a:ext cx="838200" cy="381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0885E6C-2B66-D2A0-7ABB-A79F5E4F99C8}"/>
              </a:ext>
            </a:extLst>
          </p:cNvPr>
          <p:cNvCxnSpPr>
            <a:cxnSpLocks/>
            <a:endCxn id="3" idx="4"/>
          </p:cNvCxnSpPr>
          <p:nvPr/>
        </p:nvCxnSpPr>
        <p:spPr>
          <a:xfrm flipV="1">
            <a:off x="4152900" y="2680222"/>
            <a:ext cx="0" cy="25013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1532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Central + Fractional-Reserve Banking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9" y="1426347"/>
            <a:ext cx="9144000" cy="12740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63" y="3812384"/>
            <a:ext cx="9144000" cy="1627244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8299269" y="2362200"/>
            <a:ext cx="838200" cy="381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Oval 11"/>
          <p:cNvSpPr/>
          <p:nvPr/>
        </p:nvSpPr>
        <p:spPr>
          <a:xfrm>
            <a:off x="3733800" y="4435506"/>
            <a:ext cx="838200" cy="381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" name="Straight Arrow Connector 3"/>
          <p:cNvCxnSpPr>
            <a:stCxn id="9" idx="4"/>
          </p:cNvCxnSpPr>
          <p:nvPr/>
        </p:nvCxnSpPr>
        <p:spPr>
          <a:xfrm flipH="1">
            <a:off x="4495800" y="2743200"/>
            <a:ext cx="4222569" cy="17241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5515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Central + Fractional-Reserve Banking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144000" cy="12740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86200"/>
            <a:ext cx="9144000" cy="162724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8AC763AC-8EC9-8871-6D74-0D1E5C020ED9}"/>
              </a:ext>
            </a:extLst>
          </p:cNvPr>
          <p:cNvSpPr/>
          <p:nvPr/>
        </p:nvSpPr>
        <p:spPr>
          <a:xfrm>
            <a:off x="3581400" y="4800600"/>
            <a:ext cx="9906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FB6B17A-58CE-2EAB-58FC-59DF4B13A01B}"/>
              </a:ext>
            </a:extLst>
          </p:cNvPr>
          <p:cNvSpPr/>
          <p:nvPr/>
        </p:nvSpPr>
        <p:spPr>
          <a:xfrm>
            <a:off x="8131629" y="4471222"/>
            <a:ext cx="9906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19276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Fractional-Reserve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FR system is inherently unstable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 - The threat of withdrawal</a:t>
            </a: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“Solved” through deposit insurance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No one worries about bank liquidity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Banks do not need to be prudent to attract 	depositors</a:t>
            </a:r>
          </a:p>
        </p:txBody>
      </p:sp>
    </p:spTree>
    <p:extLst>
      <p:ext uri="{BB962C8B-B14F-4D97-AF65-F5344CB8AC3E}">
        <p14:creationId xmlns:p14="http://schemas.microsoft.com/office/powerpoint/2010/main" val="1023545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Deposit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Motivates banks to issue riskier loans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Worsens the chance that assets will lose value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And therefore require a bailout</a:t>
            </a: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Easy solution: Return to 100% reserve banking</a:t>
            </a:r>
          </a:p>
        </p:txBody>
      </p:sp>
    </p:spTree>
    <p:extLst>
      <p:ext uri="{BB962C8B-B14F-4D97-AF65-F5344CB8AC3E}">
        <p14:creationId xmlns:p14="http://schemas.microsoft.com/office/powerpoint/2010/main" val="1920106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Why “Banking”?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Two forms of banking: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A) </a:t>
            </a:r>
            <a:r>
              <a:rPr lang="en-US" dirty="0">
                <a:latin typeface="Garamond" panose="02020404030301010803" pitchFamily="18" charset="0"/>
              </a:rPr>
              <a:t>Deposit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B) Loan</a:t>
            </a: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Combining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these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functions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affects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supply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b="1" dirty="0">
                <a:latin typeface="Garamond" panose="02020404030301010803" pitchFamily="18" charset="0"/>
              </a:rPr>
              <a:t>	A) Legal </a:t>
            </a:r>
            <a:r>
              <a:rPr lang="es-ES" b="1" dirty="0" err="1">
                <a:latin typeface="Garamond" panose="02020404030301010803" pitchFamily="18" charset="0"/>
              </a:rPr>
              <a:t>problems</a:t>
            </a:r>
            <a:endParaRPr lang="es-ES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8961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Objections to 100% 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1. Depositors will pay fees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 	- Depositors pay fees for insurance in any case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Fees are normal for all deposit services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Small upfront fee avoids large bailout cost</a:t>
            </a:r>
          </a:p>
        </p:txBody>
      </p:sp>
    </p:spTree>
    <p:extLst>
      <p:ext uri="{BB962C8B-B14F-4D97-AF65-F5344CB8AC3E}">
        <p14:creationId xmlns:p14="http://schemas.microsoft.com/office/powerpoint/2010/main" val="31409325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Objections to 100% Reserve Banking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2. Credit will be scarce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A) Fund loans through loans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	- Pays lenders for their savings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	- Removes rents banks earn currently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B) Equity markets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	 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Both resolve the mismatching problem of FR banks</a:t>
            </a: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493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Similar Products to FR Deposits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Insurance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Do not hold 100% reserves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Rely on law of large numbers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But deal with “class” probability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One death does not motivate more deaths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	- But one withdrawal does motivate more 		withdrawals</a:t>
            </a:r>
          </a:p>
        </p:txBody>
      </p:sp>
    </p:spTree>
    <p:extLst>
      <p:ext uri="{BB962C8B-B14F-4D97-AF65-F5344CB8AC3E}">
        <p14:creationId xmlns:p14="http://schemas.microsoft.com/office/powerpoint/2010/main" val="31574184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Similar Products to FR Deposits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Equities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Available on demand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But you are entitled only to equity value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The risk is that you lose your investment</a:t>
            </a: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Compare reactions to a bank closure to an equity loss.</a:t>
            </a:r>
          </a:p>
        </p:txBody>
      </p:sp>
    </p:spTree>
    <p:extLst>
      <p:ext uri="{BB962C8B-B14F-4D97-AF65-F5344CB8AC3E}">
        <p14:creationId xmlns:p14="http://schemas.microsoft.com/office/powerpoint/2010/main" val="15330533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aramond" panose="02020404030301010803" pitchFamily="18" charset="0"/>
              </a:rPr>
              <a:t>Banking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1752600"/>
          </a:xfrm>
        </p:spPr>
        <p:txBody>
          <a:bodyPr/>
          <a:lstStyle/>
          <a:p>
            <a:r>
              <a:rPr lang="en-US" sz="3600" b="1" dirty="0">
                <a:latin typeface="Garamond" panose="02020404030301010803" pitchFamily="18" charset="0"/>
              </a:rPr>
              <a:t>David Howden</a:t>
            </a:r>
          </a:p>
          <a:p>
            <a:r>
              <a:rPr lang="en-US" dirty="0">
                <a:latin typeface="Garamond" panose="02020404030301010803" pitchFamily="18" charset="0"/>
              </a:rPr>
              <a:t>Saint Louis University – Madrid Campus</a:t>
            </a:r>
          </a:p>
        </p:txBody>
      </p:sp>
    </p:spTree>
    <p:extLst>
      <p:ext uri="{BB962C8B-B14F-4D97-AF65-F5344CB8AC3E}">
        <p14:creationId xmlns:p14="http://schemas.microsoft.com/office/powerpoint/2010/main" val="3360926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Why “Banking”?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Two forms of banking: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A) </a:t>
            </a:r>
            <a:r>
              <a:rPr lang="en-US" dirty="0">
                <a:latin typeface="Garamond" panose="02020404030301010803" pitchFamily="18" charset="0"/>
              </a:rPr>
              <a:t>Deposit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B) Loan</a:t>
            </a: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 err="1">
                <a:latin typeface="Garamond" panose="02020404030301010803" pitchFamily="18" charset="0"/>
              </a:rPr>
              <a:t>Combining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these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functions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affects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supply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A) Legal </a:t>
            </a:r>
            <a:r>
              <a:rPr lang="es-ES" dirty="0" err="1">
                <a:latin typeface="Garamond" panose="02020404030301010803" pitchFamily="18" charset="0"/>
              </a:rPr>
              <a:t>problems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b="1" dirty="0">
                <a:latin typeface="Garamond" panose="02020404030301010803" pitchFamily="18" charset="0"/>
              </a:rPr>
              <a:t>	B) </a:t>
            </a:r>
            <a:r>
              <a:rPr lang="es-ES" b="1" dirty="0" err="1">
                <a:latin typeface="Garamond" panose="02020404030301010803" pitchFamily="18" charset="0"/>
              </a:rPr>
              <a:t>Economic</a:t>
            </a:r>
            <a:r>
              <a:rPr lang="es-ES" b="1" dirty="0">
                <a:latin typeface="Garamond" panose="02020404030301010803" pitchFamily="18" charset="0"/>
              </a:rPr>
              <a:t> </a:t>
            </a:r>
            <a:r>
              <a:rPr lang="es-ES" b="1" dirty="0" err="1">
                <a:latin typeface="Garamond" panose="02020404030301010803" pitchFamily="18" charset="0"/>
              </a:rPr>
              <a:t>problems</a:t>
            </a:r>
            <a:endParaRPr lang="en-US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94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Generally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noProof="1">
                <a:latin typeface="Garamond" panose="02020404030301010803" pitchFamily="18" charset="0"/>
              </a:rPr>
              <a:t>accepted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medium</a:t>
            </a:r>
            <a:r>
              <a:rPr lang="es-ES" dirty="0">
                <a:latin typeface="Garamond" panose="02020404030301010803" pitchFamily="18" charset="0"/>
              </a:rPr>
              <a:t> of </a:t>
            </a:r>
            <a:r>
              <a:rPr lang="es-ES" dirty="0" err="1">
                <a:latin typeface="Garamond" panose="02020404030301010803" pitchFamily="18" charset="0"/>
              </a:rPr>
              <a:t>exchange</a:t>
            </a: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	- Par value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0648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Generally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noProof="1">
                <a:latin typeface="Garamond" panose="02020404030301010803" pitchFamily="18" charset="0"/>
              </a:rPr>
              <a:t>accepted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medium</a:t>
            </a:r>
            <a:r>
              <a:rPr lang="es-ES" dirty="0">
                <a:latin typeface="Garamond" panose="02020404030301010803" pitchFamily="18" charset="0"/>
              </a:rPr>
              <a:t> of </a:t>
            </a:r>
            <a:r>
              <a:rPr lang="es-ES" dirty="0" err="1">
                <a:latin typeface="Garamond" panose="02020404030301010803" pitchFamily="18" charset="0"/>
              </a:rPr>
              <a:t>exchange</a:t>
            </a: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Par value</a:t>
            </a:r>
          </a:p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	- On demand</a:t>
            </a: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145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Generally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noProof="1">
                <a:latin typeface="Garamond" panose="02020404030301010803" pitchFamily="18" charset="0"/>
              </a:rPr>
              <a:t>accepted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medium</a:t>
            </a:r>
            <a:r>
              <a:rPr lang="es-ES" dirty="0">
                <a:latin typeface="Garamond" panose="02020404030301010803" pitchFamily="18" charset="0"/>
              </a:rPr>
              <a:t> of </a:t>
            </a:r>
            <a:r>
              <a:rPr lang="es-ES" dirty="0" err="1">
                <a:latin typeface="Garamond" panose="02020404030301010803" pitchFamily="18" charset="0"/>
              </a:rPr>
              <a:t>exchange</a:t>
            </a: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Par value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- On demand</a:t>
            </a: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Money supply: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1. Currency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2. Deposits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3. Plus some other items</a:t>
            </a:r>
          </a:p>
        </p:txBody>
      </p:sp>
    </p:spTree>
    <p:extLst>
      <p:ext uri="{BB962C8B-B14F-4D97-AF65-F5344CB8AC3E}">
        <p14:creationId xmlns:p14="http://schemas.microsoft.com/office/powerpoint/2010/main" val="3798176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Banking and the Money Supply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s-ES" b="1" dirty="0">
                <a:latin typeface="Garamond" panose="02020404030301010803" pitchFamily="18" charset="0"/>
              </a:rPr>
              <a:t>Central Banks</a:t>
            </a: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Monopoly</a:t>
            </a:r>
            <a:r>
              <a:rPr lang="es-ES" dirty="0">
                <a:latin typeface="Garamond" panose="02020404030301010803" pitchFamily="18" charset="0"/>
              </a:rPr>
              <a:t> control </a:t>
            </a:r>
            <a:r>
              <a:rPr lang="es-ES" dirty="0" err="1">
                <a:latin typeface="Garamond" panose="02020404030301010803" pitchFamily="18" charset="0"/>
              </a:rPr>
              <a:t>over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money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supply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Issues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currency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s-ES" dirty="0">
                <a:latin typeface="Garamond" panose="02020404030301010803" pitchFamily="18" charset="0"/>
              </a:rPr>
              <a:t>	- </a:t>
            </a:r>
            <a:r>
              <a:rPr lang="es-ES" dirty="0" err="1">
                <a:latin typeface="Garamond" panose="02020404030301010803" pitchFamily="18" charset="0"/>
              </a:rPr>
              <a:t>Regulates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commercial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banks</a:t>
            </a:r>
            <a:endParaRPr lang="es-E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s-E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481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1191</Words>
  <Application>Microsoft Office PowerPoint</Application>
  <PresentationFormat>On-screen Show (4:3)</PresentationFormat>
  <Paragraphs>235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Calibri</vt:lpstr>
      <vt:lpstr>Garamond</vt:lpstr>
      <vt:lpstr>Office Theme</vt:lpstr>
      <vt:lpstr>Banking</vt:lpstr>
      <vt:lpstr>Why “Banking”?</vt:lpstr>
      <vt:lpstr>Why “Banking”?</vt:lpstr>
      <vt:lpstr>Why “Banking”?</vt:lpstr>
      <vt:lpstr>Why “Banking”?</vt:lpstr>
      <vt:lpstr>Money</vt:lpstr>
      <vt:lpstr>Money</vt:lpstr>
      <vt:lpstr>Money</vt:lpstr>
      <vt:lpstr>Banking and the Money Supply</vt:lpstr>
      <vt:lpstr>Banking and the Money Supply</vt:lpstr>
      <vt:lpstr>Accounting and Banking</vt:lpstr>
      <vt:lpstr>Central Banking</vt:lpstr>
      <vt:lpstr>Central Banking</vt:lpstr>
      <vt:lpstr>Central Banking</vt:lpstr>
      <vt:lpstr>Central Banking</vt:lpstr>
      <vt:lpstr>Central Banking</vt:lpstr>
      <vt:lpstr>Central Banking</vt:lpstr>
      <vt:lpstr>Central Banking</vt:lpstr>
      <vt:lpstr>Central Banking</vt:lpstr>
      <vt:lpstr>Deposit Banking</vt:lpstr>
      <vt:lpstr>Deposit Banking</vt:lpstr>
      <vt:lpstr>Fractional-Reserve Banking</vt:lpstr>
      <vt:lpstr>Fractional-Reserve Banking</vt:lpstr>
      <vt:lpstr>Fractional-Reserve Banking</vt:lpstr>
      <vt:lpstr>Fractional-Reserve Banking</vt:lpstr>
      <vt:lpstr>Fractional-Reserve Banking</vt:lpstr>
      <vt:lpstr>Fractional-Reserve Banking</vt:lpstr>
      <vt:lpstr>Fractional-Reserve Banking</vt:lpstr>
      <vt:lpstr>Full-Reserve Banking</vt:lpstr>
      <vt:lpstr>Fractional-Reserve Banking</vt:lpstr>
      <vt:lpstr>Fractional-Reserve Banking</vt:lpstr>
      <vt:lpstr>Fractional-Reserve Banking</vt:lpstr>
      <vt:lpstr>Central + Fractional-Reserve Banking</vt:lpstr>
      <vt:lpstr>Central + Fractional-Reserve Banking</vt:lpstr>
      <vt:lpstr>Central + Fractional-Reserve Banking</vt:lpstr>
      <vt:lpstr>Central + Fractional-Reserve Banking</vt:lpstr>
      <vt:lpstr>Central + Fractional-Reserve Banking</vt:lpstr>
      <vt:lpstr>Fractional-Reserve Banking</vt:lpstr>
      <vt:lpstr>Deposit Insurance</vt:lpstr>
      <vt:lpstr>Objections to 100% Reserve Banking</vt:lpstr>
      <vt:lpstr>Objections to 100% Reserve Banking</vt:lpstr>
      <vt:lpstr>Similar Products to FR Deposits</vt:lpstr>
      <vt:lpstr>Similar Products to FR Deposits</vt:lpstr>
      <vt:lpstr>Banking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Place of Finance and Financial Markets in a Free Society</dc:title>
  <dc:creator>David Howden</dc:creator>
  <cp:lastModifiedBy>David Howden</cp:lastModifiedBy>
  <cp:revision>58</cp:revision>
  <dcterms:created xsi:type="dcterms:W3CDTF">2016-07-15T10:15:25Z</dcterms:created>
  <dcterms:modified xsi:type="dcterms:W3CDTF">2025-07-21T13:50:32Z</dcterms:modified>
</cp:coreProperties>
</file>