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61" r:id="rId5"/>
    <p:sldId id="277" r:id="rId6"/>
    <p:sldId id="274" r:id="rId7"/>
    <p:sldId id="264" r:id="rId8"/>
    <p:sldId id="275" r:id="rId9"/>
    <p:sldId id="276" r:id="rId10"/>
    <p:sldId id="267" r:id="rId11"/>
    <p:sldId id="268" r:id="rId12"/>
    <p:sldId id="266" r:id="rId13"/>
    <p:sldId id="270" r:id="rId14"/>
    <p:sldId id="271" r:id="rId15"/>
    <p:sldId id="269" r:id="rId16"/>
    <p:sldId id="272" r:id="rId17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4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959E-1504-4476-A281-81EA9C5DB3E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7E09C-8BEB-454D-B8EF-E1238455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4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959E-1504-4476-A281-81EA9C5DB3E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7E09C-8BEB-454D-B8EF-E1238455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55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959E-1504-4476-A281-81EA9C5DB3E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7E09C-8BEB-454D-B8EF-E1238455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9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959E-1504-4476-A281-81EA9C5DB3E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7E09C-8BEB-454D-B8EF-E1238455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4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959E-1504-4476-A281-81EA9C5DB3E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7E09C-8BEB-454D-B8EF-E1238455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1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959E-1504-4476-A281-81EA9C5DB3E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7E09C-8BEB-454D-B8EF-E1238455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61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959E-1504-4476-A281-81EA9C5DB3E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7E09C-8BEB-454D-B8EF-E1238455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21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959E-1504-4476-A281-81EA9C5DB3E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7E09C-8BEB-454D-B8EF-E1238455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972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959E-1504-4476-A281-81EA9C5DB3E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7E09C-8BEB-454D-B8EF-E1238455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9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959E-1504-4476-A281-81EA9C5DB3E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7E09C-8BEB-454D-B8EF-E1238455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6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959E-1504-4476-A281-81EA9C5DB3E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7E09C-8BEB-454D-B8EF-E1238455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67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8959E-1504-4476-A281-81EA9C5DB3E8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7E09C-8BEB-454D-B8EF-E1238455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81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Subjective Value </a:t>
            </a:r>
            <a:br>
              <a:rPr lang="en-US" dirty="0"/>
            </a:br>
            <a:r>
              <a:rPr lang="en-US" dirty="0"/>
              <a:t>and Market Prices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Mises University</a:t>
            </a:r>
          </a:p>
          <a:p>
            <a:r>
              <a:rPr lang="en-US" dirty="0"/>
              <a:t>July 20-26, 2025</a:t>
            </a:r>
          </a:p>
        </p:txBody>
      </p:sp>
    </p:spTree>
    <p:extLst>
      <p:ext uri="{BB962C8B-B14F-4D97-AF65-F5344CB8AC3E}">
        <p14:creationId xmlns:p14="http://schemas.microsoft.com/office/powerpoint/2010/main" val="1203067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Entrepreneurial Demand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for the Services of Producer Goods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35936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Anticipated value of buying the services of a producer good</a:t>
            </a:r>
          </a:p>
          <a:p>
            <a:pPr marL="0" indent="0">
              <a:buNone/>
            </a:pPr>
            <a:r>
              <a:rPr lang="en-US" dirty="0"/>
              <a:t>   • MRP – revenue from contribution of an input to prod. of output</a:t>
            </a:r>
          </a:p>
          <a:p>
            <a:pPr marL="0" indent="0">
              <a:buNone/>
            </a:pPr>
            <a:r>
              <a:rPr lang="en-US" dirty="0"/>
              <a:t>   • Discount – interest return from investing in producer goods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Anticipated opportunity cost of buying the services of a producer good</a:t>
            </a:r>
          </a:p>
          <a:p>
            <a:pPr marL="0" indent="0">
              <a:buNone/>
            </a:pPr>
            <a:r>
              <a:rPr lang="en-US" dirty="0"/>
              <a:t>    • Retain the money for another use </a:t>
            </a:r>
          </a:p>
          <a:p>
            <a:pPr marL="0" indent="0">
              <a:buNone/>
            </a:pPr>
            <a:r>
              <a:rPr lang="en-US" dirty="0"/>
              <a:t>    • Buy the services from the most-eager alternative producer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➣ Entrepreneur will not pay more than DMRP: monetary losses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➣ Entrepreneur cannot pay less than DMRP: competition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1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Factor Owner Supply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of the Services of Producer Goods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Anticipated value from selling services of a producer good</a:t>
            </a:r>
          </a:p>
          <a:p>
            <a:pPr marL="0" indent="0">
              <a:buNone/>
            </a:pPr>
            <a:r>
              <a:rPr lang="en-US" dirty="0"/>
              <a:t>	Compensation paid by the entrepreneur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 Anticipated opportunity cost of selling services of a producer good</a:t>
            </a:r>
          </a:p>
          <a:p>
            <a:pPr marL="0" indent="0">
              <a:buNone/>
            </a:pPr>
            <a:r>
              <a:rPr lang="en-US" dirty="0"/>
              <a:t>     • Personal use</a:t>
            </a:r>
          </a:p>
          <a:p>
            <a:pPr marL="0" indent="0">
              <a:buNone/>
            </a:pPr>
            <a:r>
              <a:rPr lang="en-US" dirty="0"/>
              <a:t>     • Compensation paid by the most-eager alternative entrepreneur in</a:t>
            </a:r>
          </a:p>
          <a:p>
            <a:pPr marL="0" indent="0">
              <a:buNone/>
            </a:pPr>
            <a:r>
              <a:rPr lang="en-US" dirty="0"/>
              <a:t>        his enterprise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➣ Factor owner need not accept less than DMRP: competition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9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Price of the Service of a Producer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Price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Supply</a:t>
            </a:r>
          </a:p>
          <a:p>
            <a:pPr marL="0" indent="0">
              <a:buNone/>
            </a:pPr>
            <a:r>
              <a:rPr lang="en-US" dirty="0"/>
              <a:t>  P*		 •  A </a:t>
            </a:r>
          </a:p>
          <a:p>
            <a:pPr marL="0" indent="0">
              <a:buNone/>
            </a:pPr>
            <a:r>
              <a:rPr lang="en-US" dirty="0"/>
              <a:t>			Demand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Q*		Quantity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53435" y="2241596"/>
            <a:ext cx="0" cy="2533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/>
          </p:cNvCxnSpPr>
          <p:nvPr/>
        </p:nvCxnSpPr>
        <p:spPr>
          <a:xfrm>
            <a:off x="1453435" y="4775077"/>
            <a:ext cx="3331871" cy="12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 flipV="1">
            <a:off x="2162175" y="3096213"/>
            <a:ext cx="1343025" cy="1084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2286000" y="3012667"/>
            <a:ext cx="1321962" cy="11679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EEE90F5-C31C-1FB7-7FEC-D07B9A1C2D6E}"/>
              </a:ext>
            </a:extLst>
          </p:cNvPr>
          <p:cNvSpPr txBox="1"/>
          <p:nvPr/>
        </p:nvSpPr>
        <p:spPr>
          <a:xfrm>
            <a:off x="6823120" y="2241596"/>
            <a:ext cx="40227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Computer Hardware Engineers</a:t>
            </a:r>
          </a:p>
          <a:p>
            <a:r>
              <a:rPr lang="en-US" sz="2400" dirty="0"/>
              <a:t>	   July 15, 2025</a:t>
            </a:r>
          </a:p>
          <a:p>
            <a:endParaRPr lang="en-US" sz="2400" dirty="0"/>
          </a:p>
          <a:p>
            <a:r>
              <a:rPr lang="en-US" sz="2400" dirty="0"/>
              <a:t>P* = $155,020</a:t>
            </a:r>
          </a:p>
          <a:p>
            <a:r>
              <a:rPr lang="en-US" sz="2400" dirty="0"/>
              <a:t>Q* = 84,100</a:t>
            </a:r>
          </a:p>
        </p:txBody>
      </p:sp>
    </p:spTree>
    <p:extLst>
      <p:ext uri="{BB962C8B-B14F-4D97-AF65-F5344CB8AC3E}">
        <p14:creationId xmlns:p14="http://schemas.microsoft.com/office/powerpoint/2010/main" val="78246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Entrepreneurial Demand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for Producer Goods Themselves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Anticipated value of buying a producer good outright</a:t>
            </a:r>
          </a:p>
          <a:p>
            <a:pPr marL="0" indent="0">
              <a:buNone/>
            </a:pPr>
            <a:r>
              <a:rPr lang="en-US" dirty="0"/>
              <a:t>     • DMRP anticipated for each period over its lifespan  </a:t>
            </a:r>
          </a:p>
          <a:p>
            <a:pPr marL="0" indent="0">
              <a:buNone/>
            </a:pPr>
            <a:r>
              <a:rPr lang="en-US" dirty="0"/>
              <a:t>     • Durability of the producer good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Anticipated opportunity cost of buying a producer good outright</a:t>
            </a:r>
          </a:p>
          <a:p>
            <a:pPr marL="0" indent="0">
              <a:buNone/>
            </a:pPr>
            <a:r>
              <a:rPr lang="en-US" dirty="0"/>
              <a:t>     • Retain the money for another use</a:t>
            </a:r>
          </a:p>
          <a:p>
            <a:pPr marL="0" indent="0">
              <a:buNone/>
            </a:pPr>
            <a:r>
              <a:rPr lang="en-US" dirty="0"/>
              <a:t>     • Buy the producer good from the most-eager alternative producer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➣ </a:t>
            </a:r>
            <a:r>
              <a:rPr lang="en-US" sz="2600" dirty="0">
                <a:solidFill>
                  <a:srgbClr val="002060"/>
                </a:solidFill>
              </a:rPr>
              <a:t>Entrepreneur will not pay more than the stream of DMRP</a:t>
            </a:r>
            <a:r>
              <a:rPr lang="en-US" sz="2600">
                <a:solidFill>
                  <a:srgbClr val="002060"/>
                </a:solidFill>
              </a:rPr>
              <a:t>: lose </a:t>
            </a:r>
            <a:r>
              <a:rPr lang="en-US" sz="2600" dirty="0">
                <a:solidFill>
                  <a:srgbClr val="002060"/>
                </a:solidFill>
              </a:rPr>
              <a:t>equity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➣ </a:t>
            </a:r>
            <a:r>
              <a:rPr lang="en-US" sz="2600" dirty="0">
                <a:solidFill>
                  <a:srgbClr val="002060"/>
                </a:solidFill>
              </a:rPr>
              <a:t>Entrepreneur cannot pay less than the stream of DMRP: competition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19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Factor Owner Supply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of Producer Goods Themselves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71448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Anticipated value from selling the producer good outright</a:t>
            </a:r>
          </a:p>
          <a:p>
            <a:pPr marL="0" indent="0">
              <a:buNone/>
            </a:pPr>
            <a:r>
              <a:rPr lang="en-US" dirty="0"/>
              <a:t>     • Compensation paid by the entrepreneur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 Anticipated opportunity cost of selling a producer good outright</a:t>
            </a:r>
          </a:p>
          <a:p>
            <a:pPr marL="0" indent="0">
              <a:buNone/>
            </a:pPr>
            <a:r>
              <a:rPr lang="en-US" dirty="0"/>
              <a:t>     • Personal use</a:t>
            </a:r>
          </a:p>
          <a:p>
            <a:pPr marL="0" indent="0">
              <a:buNone/>
            </a:pPr>
            <a:r>
              <a:rPr lang="en-US" dirty="0"/>
              <a:t>     • Compensation paid by the most-eager alternative entrepreneur</a:t>
            </a:r>
          </a:p>
          <a:p>
            <a:pPr marL="0" indent="0">
              <a:buNone/>
            </a:pPr>
            <a:r>
              <a:rPr lang="en-US" dirty="0"/>
              <a:t>        in his enterprise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➣ </a:t>
            </a:r>
            <a:r>
              <a:rPr lang="en-US" sz="2600" dirty="0">
                <a:solidFill>
                  <a:srgbClr val="002060"/>
                </a:solidFill>
              </a:rPr>
              <a:t>Factor owner need not accept less than the stream of DMRP: competition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08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Price of Producer Goods Themselves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Price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Supply</a:t>
            </a:r>
          </a:p>
          <a:p>
            <a:pPr marL="0" indent="0">
              <a:buNone/>
            </a:pPr>
            <a:r>
              <a:rPr lang="en-US" dirty="0"/>
              <a:t>   P*		• A</a:t>
            </a:r>
          </a:p>
          <a:p>
            <a:pPr marL="0" indent="0">
              <a:buNone/>
            </a:pPr>
            <a:r>
              <a:rPr lang="en-US" dirty="0"/>
              <a:t>			Demand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Q*		Quantity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H="1" flipV="1">
            <a:off x="1514475" y="2295525"/>
            <a:ext cx="6439" cy="2504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/>
          </p:cNvCxnSpPr>
          <p:nvPr/>
        </p:nvCxnSpPr>
        <p:spPr>
          <a:xfrm>
            <a:off x="1514475" y="4789600"/>
            <a:ext cx="3419475" cy="10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2009775" y="3002992"/>
            <a:ext cx="1519036" cy="1073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 flipV="1">
            <a:off x="2197189" y="3090454"/>
            <a:ext cx="1331622" cy="910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C755171-41B2-B44D-B714-C5FFB2E9E224}"/>
              </a:ext>
            </a:extLst>
          </p:cNvPr>
          <p:cNvSpPr txBox="1"/>
          <p:nvPr/>
        </p:nvSpPr>
        <p:spPr>
          <a:xfrm>
            <a:off x="6963046" y="2295525"/>
            <a:ext cx="452880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Smart-Phone Assembly Compound</a:t>
            </a:r>
          </a:p>
          <a:p>
            <a:r>
              <a:rPr lang="en-US" sz="2400" dirty="0"/>
              <a:t>	    July 15, 2025 </a:t>
            </a:r>
          </a:p>
          <a:p>
            <a:endParaRPr lang="en-US" sz="2400" dirty="0"/>
          </a:p>
          <a:p>
            <a:r>
              <a:rPr lang="en-US" sz="2400" dirty="0"/>
              <a:t>P* = $10b</a:t>
            </a:r>
          </a:p>
          <a:p>
            <a:r>
              <a:rPr lang="en-US" sz="2400" dirty="0"/>
              <a:t>Q* = 2 </a:t>
            </a:r>
          </a:p>
        </p:txBody>
      </p:sp>
    </p:spTree>
    <p:extLst>
      <p:ext uri="{BB962C8B-B14F-4D97-AF65-F5344CB8AC3E}">
        <p14:creationId xmlns:p14="http://schemas.microsoft.com/office/powerpoint/2010/main" val="3687182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Economic Calculation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Gross Profit (Net Income) = R – C = P x Q – [P</a:t>
            </a:r>
            <a:r>
              <a:rPr lang="en-US" baseline="-25000" dirty="0">
                <a:solidFill>
                  <a:srgbClr val="002060"/>
                </a:solidFill>
              </a:rPr>
              <a:t>L </a:t>
            </a:r>
            <a:r>
              <a:rPr lang="en-US" dirty="0">
                <a:solidFill>
                  <a:srgbClr val="002060"/>
                </a:solidFill>
              </a:rPr>
              <a:t>x L + P</a:t>
            </a:r>
            <a:r>
              <a:rPr lang="en-US" baseline="-25000" dirty="0">
                <a:solidFill>
                  <a:srgbClr val="002060"/>
                </a:solidFill>
              </a:rPr>
              <a:t>C </a:t>
            </a:r>
            <a:r>
              <a:rPr lang="en-US" dirty="0">
                <a:solidFill>
                  <a:srgbClr val="002060"/>
                </a:solidFill>
              </a:rPr>
              <a:t>x C + P</a:t>
            </a:r>
            <a:r>
              <a:rPr lang="en-US" baseline="-25000" dirty="0">
                <a:solidFill>
                  <a:srgbClr val="002060"/>
                </a:solidFill>
              </a:rPr>
              <a:t>N </a:t>
            </a:r>
            <a:r>
              <a:rPr lang="en-US" dirty="0">
                <a:solidFill>
                  <a:srgbClr val="002060"/>
                </a:solidFill>
              </a:rPr>
              <a:t>x N]</a:t>
            </a:r>
          </a:p>
          <a:p>
            <a:pPr marL="0" indent="0">
              <a:buNone/>
            </a:pPr>
            <a:r>
              <a:rPr lang="en-US" dirty="0"/>
              <a:t>					           ↓	          ↓</a:t>
            </a:r>
          </a:p>
          <a:p>
            <a:pPr marL="0" indent="0">
              <a:buNone/>
            </a:pPr>
            <a:r>
              <a:rPr lang="en-US" dirty="0"/>
              <a:t>				  Goods Markets	  Factor Markets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Equity (Net Worth) = A – L = (Asset </a:t>
            </a:r>
            <a:r>
              <a:rPr lang="en-US" dirty="0" err="1">
                <a:solidFill>
                  <a:srgbClr val="002060"/>
                </a:solidFill>
              </a:rPr>
              <a:t>Prices</a:t>
            </a:r>
            <a:r>
              <a:rPr lang="en-US" baseline="-25000" dirty="0" err="1">
                <a:solidFill>
                  <a:srgbClr val="002060"/>
                </a:solidFill>
              </a:rPr>
              <a:t>here</a:t>
            </a:r>
            <a:r>
              <a:rPr lang="en-US" dirty="0">
                <a:solidFill>
                  <a:srgbClr val="002060"/>
                </a:solidFill>
              </a:rPr>
              <a:t>) – (Asset </a:t>
            </a:r>
            <a:r>
              <a:rPr lang="en-US" dirty="0" err="1">
                <a:solidFill>
                  <a:srgbClr val="002060"/>
                </a:solidFill>
              </a:rPr>
              <a:t>Prices</a:t>
            </a:r>
            <a:r>
              <a:rPr lang="en-US" baseline="-25000" dirty="0" err="1">
                <a:solidFill>
                  <a:srgbClr val="002060"/>
                </a:solidFill>
              </a:rPr>
              <a:t>elsewhere</a:t>
            </a:r>
            <a:r>
              <a:rPr lang="en-US" dirty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/>
              <a:t>						    ↓		  ↓</a:t>
            </a:r>
          </a:p>
          <a:p>
            <a:pPr marL="0" indent="0">
              <a:buNone/>
            </a:pPr>
            <a:r>
              <a:rPr lang="en-US" dirty="0"/>
              <a:t>						 Financial Markets</a:t>
            </a:r>
          </a:p>
        </p:txBody>
      </p:sp>
    </p:spTree>
    <p:extLst>
      <p:ext uri="{BB962C8B-B14F-4D97-AF65-F5344CB8AC3E}">
        <p14:creationId xmlns:p14="http://schemas.microsoft.com/office/powerpoint/2010/main" val="344526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Value Imputation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Mind → Consumer Good → Producer Goods		</a:t>
            </a:r>
            <a:r>
              <a:rPr lang="en-US" dirty="0">
                <a:solidFill>
                  <a:srgbClr val="002060"/>
                </a:solidFill>
              </a:rPr>
              <a:t>Austrian</a:t>
            </a:r>
            <a:r>
              <a:rPr lang="en-US" dirty="0"/>
              <a:t>	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Mind ← Consumer Good ← Producer Goods		</a:t>
            </a:r>
            <a:r>
              <a:rPr lang="en-US" dirty="0">
                <a:solidFill>
                  <a:srgbClr val="002060"/>
                </a:solidFill>
              </a:rPr>
              <a:t>Classical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Mind → Consumer Good ← Producer Goods		</a:t>
            </a:r>
            <a:r>
              <a:rPr lang="en-US" dirty="0">
                <a:solidFill>
                  <a:srgbClr val="002060"/>
                </a:solidFill>
              </a:rPr>
              <a:t>Neoclassical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227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Valuation of Goods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		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D5A167-A5CD-1E4D-953B-C0073BD18D28}"/>
              </a:ext>
            </a:extLst>
          </p:cNvPr>
          <p:cNvSpPr txBox="1"/>
          <p:nvPr/>
        </p:nvSpPr>
        <p:spPr>
          <a:xfrm>
            <a:off x="6096000" y="1825625"/>
            <a:ext cx="588891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	Units of a Producer Good – MPP</a:t>
            </a:r>
            <a:br>
              <a:rPr lang="en-US" sz="2600" dirty="0"/>
            </a:br>
            <a:r>
              <a:rPr lang="en-US" sz="2600" dirty="0"/>
              <a:t>	       </a:t>
            </a:r>
            <a:r>
              <a:rPr lang="en-US" sz="2600" u="sng" dirty="0"/>
              <a:t>Preference Rank – MVP</a:t>
            </a:r>
          </a:p>
          <a:p>
            <a:r>
              <a:rPr lang="en-US" sz="2600" dirty="0"/>
              <a:t>  1</a:t>
            </a:r>
            <a:r>
              <a:rPr lang="en-US" sz="2600" baseline="30000" dirty="0"/>
              <a:t>st</a:t>
            </a:r>
            <a:r>
              <a:rPr lang="en-US" sz="2600" dirty="0"/>
              <a:t> 6 hrs. of labor – 2 Cords of Firewood</a:t>
            </a:r>
          </a:p>
          <a:p>
            <a:r>
              <a:rPr lang="en-US" sz="2600" dirty="0"/>
              <a:t>2</a:t>
            </a:r>
            <a:r>
              <a:rPr lang="en-US" sz="2600" baseline="30000" dirty="0"/>
              <a:t>nd</a:t>
            </a:r>
            <a:r>
              <a:rPr lang="en-US" sz="2600" dirty="0"/>
              <a:t> 6 hrs. of labor – 1 ½ Cords of Firewood</a:t>
            </a:r>
          </a:p>
          <a:p>
            <a:endParaRPr lang="en-US" sz="2600" dirty="0"/>
          </a:p>
          <a:p>
            <a:endParaRPr lang="en-US" sz="2600" dirty="0"/>
          </a:p>
          <a:p>
            <a:r>
              <a:rPr lang="en-US" sz="2600" dirty="0"/>
              <a:t>	              </a:t>
            </a:r>
            <a:r>
              <a:rPr lang="en-US" sz="2600" dirty="0">
                <a:solidFill>
                  <a:srgbClr val="002060"/>
                </a:solidFill>
              </a:rPr>
              <a:t>Law of Returns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40AD9F-3895-48D7-BE90-AA9F5BD30334}"/>
              </a:ext>
            </a:extLst>
          </p:cNvPr>
          <p:cNvSpPr txBox="1"/>
          <p:nvPr/>
        </p:nvSpPr>
        <p:spPr>
          <a:xfrm>
            <a:off x="1075765" y="1854723"/>
            <a:ext cx="458275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Units of a Consumer Good – MU</a:t>
            </a:r>
          </a:p>
          <a:p>
            <a:r>
              <a:rPr lang="en-US" sz="2600" dirty="0"/>
              <a:t>          </a:t>
            </a:r>
            <a:r>
              <a:rPr lang="en-US" sz="2600" u="sng" dirty="0"/>
              <a:t>Preference Rank - MU</a:t>
            </a:r>
          </a:p>
          <a:p>
            <a:r>
              <a:rPr lang="en-US" sz="2600" dirty="0"/>
              <a:t>           1</a:t>
            </a:r>
            <a:r>
              <a:rPr lang="en-US" sz="2600" baseline="30000" dirty="0"/>
              <a:t>st</a:t>
            </a:r>
            <a:r>
              <a:rPr lang="en-US" sz="2600" dirty="0"/>
              <a:t> 12’x14’ New Patio</a:t>
            </a:r>
          </a:p>
          <a:p>
            <a:r>
              <a:rPr lang="en-US" sz="2600" dirty="0"/>
              <a:t>          2</a:t>
            </a:r>
            <a:r>
              <a:rPr lang="en-US" sz="2600" baseline="30000" dirty="0"/>
              <a:t>nd</a:t>
            </a:r>
            <a:r>
              <a:rPr lang="en-US" sz="2600" dirty="0"/>
              <a:t> 12’x14’ New Patio</a:t>
            </a:r>
          </a:p>
          <a:p>
            <a:endParaRPr lang="en-US" sz="2600" dirty="0"/>
          </a:p>
          <a:p>
            <a:endParaRPr lang="en-US" sz="2600" dirty="0"/>
          </a:p>
          <a:p>
            <a:r>
              <a:rPr lang="en-US" sz="2600" dirty="0"/>
              <a:t>	    </a:t>
            </a:r>
            <a:r>
              <a:rPr lang="en-US" sz="2600" dirty="0">
                <a:solidFill>
                  <a:srgbClr val="002060"/>
                </a:solidFill>
              </a:rPr>
              <a:t>Laws of Utility</a:t>
            </a:r>
          </a:p>
        </p:txBody>
      </p:sp>
    </p:spTree>
    <p:extLst>
      <p:ext uri="{BB962C8B-B14F-4D97-AF65-F5344CB8AC3E}">
        <p14:creationId xmlns:p14="http://schemas.microsoft.com/office/powerpoint/2010/main" val="308562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Preferences and Market Prices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8805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dirty="0"/>
              <a:t>Preferences of Persons</a:t>
            </a:r>
          </a:p>
          <a:p>
            <a:pPr marL="0" indent="0" algn="ctr">
              <a:buNone/>
            </a:pPr>
            <a:r>
              <a:rPr lang="en-US" dirty="0"/>
              <a:t>↓	 ↓</a:t>
            </a:r>
          </a:p>
          <a:p>
            <a:pPr marL="0" indent="0" algn="ctr">
              <a:buNone/>
            </a:pPr>
            <a:r>
              <a:rPr lang="en-US" dirty="0"/>
              <a:t>Supply of Consumer Goods        Demand for Consumer Goods</a:t>
            </a:r>
          </a:p>
          <a:p>
            <a:pPr marL="0" indent="0" algn="ctr">
              <a:buNone/>
            </a:pPr>
            <a:r>
              <a:rPr lang="en-US" dirty="0"/>
              <a:t>↘          ↙</a:t>
            </a:r>
          </a:p>
          <a:p>
            <a:pPr marL="0" indent="0" algn="ctr">
              <a:buNone/>
            </a:pPr>
            <a:r>
              <a:rPr lang="en-US" dirty="0"/>
              <a:t>Prices of Consumer Goods</a:t>
            </a:r>
          </a:p>
          <a:p>
            <a:pPr marL="0" indent="0" algn="ctr">
              <a:buNone/>
            </a:pPr>
            <a:r>
              <a:rPr lang="en-US" dirty="0"/>
              <a:t>↓		↓</a:t>
            </a:r>
          </a:p>
          <a:p>
            <a:pPr marL="0" indent="0" algn="ctr">
              <a:buNone/>
            </a:pPr>
            <a:r>
              <a:rPr lang="en-US" dirty="0"/>
              <a:t>Expenditure for Consumers	        Revenue for Entrepreneurs</a:t>
            </a:r>
          </a:p>
          <a:p>
            <a:pPr marL="0" indent="0">
              <a:buNone/>
            </a:pPr>
            <a:r>
              <a:rPr lang="en-US" dirty="0"/>
              <a:t>							↓</a:t>
            </a:r>
          </a:p>
          <a:p>
            <a:pPr marL="0" indent="0" algn="ctr">
              <a:buNone/>
            </a:pPr>
            <a:r>
              <a:rPr lang="en-US" dirty="0"/>
              <a:t>Supply of Producer Goods		Demand for Producer Goods</a:t>
            </a:r>
          </a:p>
          <a:p>
            <a:pPr marL="0" indent="0" algn="ctr">
              <a:buNone/>
            </a:pPr>
            <a:r>
              <a:rPr lang="en-US" dirty="0"/>
              <a:t>↘              ↙</a:t>
            </a:r>
          </a:p>
          <a:p>
            <a:pPr marL="0" indent="0" algn="ctr">
              <a:buNone/>
            </a:pPr>
            <a:r>
              <a:rPr lang="en-US" dirty="0"/>
              <a:t>Prices of Producer Goods</a:t>
            </a:r>
          </a:p>
          <a:p>
            <a:pPr marL="0" indent="0" algn="ctr">
              <a:buNone/>
            </a:pPr>
            <a:r>
              <a:rPr lang="en-US" dirty="0"/>
              <a:t>↓		↓</a:t>
            </a:r>
          </a:p>
          <a:p>
            <a:pPr marL="0" indent="0" algn="ctr">
              <a:buNone/>
            </a:pPr>
            <a:r>
              <a:rPr lang="en-US" dirty="0"/>
              <a:t>Income for Producers		Cost for Entrepreneurs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 flipH="1">
            <a:off x="1378039" y="1943100"/>
            <a:ext cx="3470186" cy="784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78039" y="2727437"/>
            <a:ext cx="1313646" cy="18674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253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E617C-A0E0-AA23-6E07-2A31F827E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Appraisement of Goods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2C00C-34D2-D889-8F90-6096EFD18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Entrepreneurial Production Decisions</a:t>
            </a:r>
          </a:p>
          <a:p>
            <a:pPr marL="0" indent="0">
              <a:buNone/>
            </a:pPr>
            <a:r>
              <a:rPr lang="en-US" dirty="0"/>
              <a:t>	• Gross Profit = Revenue – Cost</a:t>
            </a:r>
          </a:p>
          <a:p>
            <a:pPr marL="0" indent="0">
              <a:buNone/>
            </a:pPr>
            <a:r>
              <a:rPr lang="en-US" dirty="0"/>
              <a:t>	• Economize use of resources in producing consumer goods by</a:t>
            </a:r>
          </a:p>
          <a:p>
            <a:pPr marL="0" indent="0">
              <a:buNone/>
            </a:pPr>
            <a:r>
              <a:rPr lang="en-US" dirty="0"/>
              <a:t>	   earning profit and avoiding loss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Entrepreneurial Investment Decisions</a:t>
            </a:r>
          </a:p>
          <a:p>
            <a:pPr marL="0" indent="0">
              <a:buNone/>
            </a:pPr>
            <a:r>
              <a:rPr lang="en-US" dirty="0"/>
              <a:t>	• Equity = Assets – Liabilities</a:t>
            </a:r>
          </a:p>
          <a:p>
            <a:pPr marL="0" indent="0">
              <a:buNone/>
            </a:pPr>
            <a:r>
              <a:rPr lang="en-US" dirty="0"/>
              <a:t>	• Economize use of resources in building capital capacity by </a:t>
            </a:r>
          </a:p>
          <a:p>
            <a:pPr marL="0" indent="0">
              <a:buNone/>
            </a:pPr>
            <a:r>
              <a:rPr lang="en-US" dirty="0"/>
              <a:t>	   increasing equity and avoiding decreasing equity</a:t>
            </a:r>
          </a:p>
        </p:txBody>
      </p:sp>
    </p:spTree>
    <p:extLst>
      <p:ext uri="{BB962C8B-B14F-4D97-AF65-F5344CB8AC3E}">
        <p14:creationId xmlns:p14="http://schemas.microsoft.com/office/powerpoint/2010/main" val="363580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286CB-95D1-568B-0875-66DCD8990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Preferences and Demand and Supply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11452-6031-B02A-2E88-8F5306781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/>
              <a:t>Preferences of Person A</a:t>
            </a:r>
            <a:r>
              <a:rPr lang="en-US" dirty="0"/>
              <a:t>	      </a:t>
            </a:r>
            <a:r>
              <a:rPr lang="en-US" u="sng" dirty="0"/>
              <a:t>Preferences of Person B</a:t>
            </a:r>
          </a:p>
          <a:p>
            <a:pPr marL="0" indent="0">
              <a:buNone/>
            </a:pPr>
            <a:r>
              <a:rPr lang="en-US" dirty="0"/>
              <a:t>	      $460				($425)</a:t>
            </a:r>
          </a:p>
          <a:p>
            <a:pPr marL="0" indent="0">
              <a:buNone/>
            </a:pPr>
            <a:r>
              <a:rPr lang="en-US" dirty="0"/>
              <a:t>            (iPhone 15)		                    iPhone 15</a:t>
            </a:r>
          </a:p>
          <a:p>
            <a:pPr marL="0" indent="0">
              <a:buNone/>
            </a:pPr>
            <a:r>
              <a:rPr lang="en-US" dirty="0"/>
              <a:t>	      $450				($415)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Voluntary Exchange	</a:t>
            </a:r>
          </a:p>
          <a:p>
            <a:pPr marL="0" indent="0">
              <a:buNone/>
            </a:pPr>
            <a:r>
              <a:rPr lang="en-US" dirty="0"/>
              <a:t>	Mutually beneficial</a:t>
            </a:r>
          </a:p>
          <a:p>
            <a:pPr marL="0" indent="0">
              <a:buNone/>
            </a:pPr>
            <a:r>
              <a:rPr lang="en-US" dirty="0"/>
              <a:t>	Price between maximum buying price and minimum selling price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	</a:t>
            </a:r>
            <a:r>
              <a:rPr lang="en-US" dirty="0"/>
              <a:t>Competitive bidding and offering decreases the bargaining range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67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Demand for and Supply of Goods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Demand: preferences of a buyer</a:t>
            </a:r>
          </a:p>
          <a:p>
            <a:pPr marL="0" indent="0">
              <a:buNone/>
            </a:pPr>
            <a:r>
              <a:rPr lang="en-US" dirty="0"/>
              <a:t>	Value of the good obtained from a seller</a:t>
            </a:r>
          </a:p>
          <a:p>
            <a:pPr marL="0" indent="0">
              <a:buNone/>
            </a:pPr>
            <a:r>
              <a:rPr lang="en-US" dirty="0"/>
              <a:t>	Value of the money given up to the seller</a:t>
            </a:r>
          </a:p>
          <a:p>
            <a:pPr marL="0" indent="0">
              <a:buNone/>
            </a:pPr>
            <a:r>
              <a:rPr lang="en-US" dirty="0"/>
              <a:t>	   • Personal use</a:t>
            </a:r>
          </a:p>
          <a:p>
            <a:pPr marL="0" indent="0">
              <a:buNone/>
            </a:pPr>
            <a:r>
              <a:rPr lang="en-US" dirty="0"/>
              <a:t>	   • To most-eager alternative seller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Supply: preferences of a seller</a:t>
            </a:r>
          </a:p>
          <a:p>
            <a:pPr marL="0" indent="0">
              <a:buNone/>
            </a:pPr>
            <a:r>
              <a:rPr lang="en-US" dirty="0"/>
              <a:t>	Value of the money obtained from a buyer</a:t>
            </a:r>
          </a:p>
          <a:p>
            <a:pPr marL="0" indent="0">
              <a:buNone/>
            </a:pPr>
            <a:r>
              <a:rPr lang="en-US" dirty="0"/>
              <a:t>	Value of the good given up to the buyer</a:t>
            </a:r>
          </a:p>
          <a:p>
            <a:pPr marL="0" indent="0">
              <a:buNone/>
            </a:pPr>
            <a:r>
              <a:rPr lang="en-US" dirty="0"/>
              <a:t>	   • Personal use</a:t>
            </a:r>
          </a:p>
          <a:p>
            <a:pPr marL="0" indent="0">
              <a:buNone/>
            </a:pPr>
            <a:r>
              <a:rPr lang="en-US" dirty="0"/>
              <a:t>	   • To most-eager alternative buyer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E38BCF-D417-9902-013E-3FE4A1403863}"/>
              </a:ext>
            </a:extLst>
          </p:cNvPr>
          <p:cNvSpPr txBox="1"/>
          <p:nvPr/>
        </p:nvSpPr>
        <p:spPr>
          <a:xfrm>
            <a:off x="8220722" y="2967335"/>
            <a:ext cx="2133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Law of Demand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714A45-2E70-C560-FE7A-BDD6F94E3B49}"/>
              </a:ext>
            </a:extLst>
          </p:cNvPr>
          <p:cNvSpPr txBox="1"/>
          <p:nvPr/>
        </p:nvSpPr>
        <p:spPr>
          <a:xfrm>
            <a:off x="8443539" y="4992561"/>
            <a:ext cx="19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Law of Supply</a:t>
            </a:r>
          </a:p>
        </p:txBody>
      </p:sp>
    </p:spTree>
    <p:extLst>
      <p:ext uri="{BB962C8B-B14F-4D97-AF65-F5344CB8AC3E}">
        <p14:creationId xmlns:p14="http://schemas.microsoft.com/office/powerpoint/2010/main" val="67494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2E99C-F203-33A2-2B0B-4B3C9BF38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Market-Clearing Price: Used Consumer Good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B0439-5A79-08A2-13E2-9244C732E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Price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Supply</a:t>
            </a:r>
          </a:p>
          <a:p>
            <a:pPr marL="0" indent="0">
              <a:buNone/>
            </a:pPr>
            <a:r>
              <a:rPr lang="en-US" dirty="0"/>
              <a:t>   P* 		•  A</a:t>
            </a:r>
          </a:p>
          <a:p>
            <a:pPr marL="0" indent="0">
              <a:buNone/>
            </a:pPr>
            <a:r>
              <a:rPr lang="en-US" dirty="0"/>
              <a:t>			Demand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Q*		Quantity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74DF8EE-3B40-C685-6212-047B7C12FAB4}"/>
              </a:ext>
            </a:extLst>
          </p:cNvPr>
          <p:cNvCxnSpPr>
            <a:cxnSpLocks/>
          </p:cNvCxnSpPr>
          <p:nvPr/>
        </p:nvCxnSpPr>
        <p:spPr>
          <a:xfrm>
            <a:off x="1524000" y="4733925"/>
            <a:ext cx="32289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6DED282-F0D2-7B40-1F57-5B739203DE47}"/>
              </a:ext>
            </a:extLst>
          </p:cNvPr>
          <p:cNvCxnSpPr>
            <a:cxnSpLocks/>
          </p:cNvCxnSpPr>
          <p:nvPr/>
        </p:nvCxnSpPr>
        <p:spPr>
          <a:xfrm flipV="1">
            <a:off x="1524000" y="2343150"/>
            <a:ext cx="0" cy="2390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6DFE6E4-451F-B4D9-684C-608BE344550D}"/>
              </a:ext>
            </a:extLst>
          </p:cNvPr>
          <p:cNvCxnSpPr>
            <a:cxnSpLocks/>
          </p:cNvCxnSpPr>
          <p:nvPr/>
        </p:nvCxnSpPr>
        <p:spPr>
          <a:xfrm>
            <a:off x="2028825" y="2973387"/>
            <a:ext cx="1514475" cy="1108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BFB5BBD-4E4E-56AC-D844-D06A0E35F580}"/>
              </a:ext>
            </a:extLst>
          </p:cNvPr>
          <p:cNvCxnSpPr>
            <a:cxnSpLocks/>
          </p:cNvCxnSpPr>
          <p:nvPr/>
        </p:nvCxnSpPr>
        <p:spPr>
          <a:xfrm flipV="1">
            <a:off x="1990725" y="3109715"/>
            <a:ext cx="1552575" cy="1037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18DDCDB-9471-CBB6-134B-D296594B3976}"/>
              </a:ext>
            </a:extLst>
          </p:cNvPr>
          <p:cNvSpPr txBox="1"/>
          <p:nvPr/>
        </p:nvSpPr>
        <p:spPr>
          <a:xfrm>
            <a:off x="7048500" y="2158484"/>
            <a:ext cx="268336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Used-Goods Market</a:t>
            </a:r>
          </a:p>
          <a:p>
            <a:r>
              <a:rPr lang="en-US" sz="2400" dirty="0"/>
              <a:t>        iPhone 15</a:t>
            </a:r>
          </a:p>
          <a:p>
            <a:r>
              <a:rPr lang="en-US" sz="2400" dirty="0"/>
              <a:t>     July 15, 2025</a:t>
            </a:r>
          </a:p>
          <a:p>
            <a:endParaRPr lang="en-US" sz="2400" dirty="0"/>
          </a:p>
          <a:p>
            <a:r>
              <a:rPr lang="en-US" sz="2400" dirty="0"/>
              <a:t>P* = $430</a:t>
            </a:r>
          </a:p>
          <a:p>
            <a:r>
              <a:rPr lang="en-US" sz="2400" dirty="0"/>
              <a:t>Q* = 210</a:t>
            </a:r>
          </a:p>
        </p:txBody>
      </p:sp>
    </p:spTree>
    <p:extLst>
      <p:ext uri="{BB962C8B-B14F-4D97-AF65-F5344CB8AC3E}">
        <p14:creationId xmlns:p14="http://schemas.microsoft.com/office/powerpoint/2010/main" val="1431812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0386B-8293-BD57-F1C9-2E9D0DDE4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Market-Clearing Price: New Consumer Good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77C4F-20F0-AFBB-0197-7BFF53E71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Price</a:t>
            </a:r>
          </a:p>
          <a:p>
            <a:pPr marL="0" indent="0">
              <a:buNone/>
            </a:pPr>
            <a:r>
              <a:rPr lang="en-US" dirty="0"/>
              <a:t>		   Supply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P*		• A</a:t>
            </a:r>
          </a:p>
          <a:p>
            <a:pPr marL="0" indent="0">
              <a:buNone/>
            </a:pPr>
            <a:r>
              <a:rPr lang="en-US" dirty="0"/>
              <a:t>			Demand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Q*		Quantity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E5C51C1-0946-3D93-6411-08B99194AD84}"/>
              </a:ext>
            </a:extLst>
          </p:cNvPr>
          <p:cNvCxnSpPr>
            <a:cxnSpLocks/>
          </p:cNvCxnSpPr>
          <p:nvPr/>
        </p:nvCxnSpPr>
        <p:spPr>
          <a:xfrm>
            <a:off x="1457325" y="4819650"/>
            <a:ext cx="34099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F5AA0B3-0AB3-15E5-554D-43E5742EC61F}"/>
              </a:ext>
            </a:extLst>
          </p:cNvPr>
          <p:cNvCxnSpPr>
            <a:cxnSpLocks/>
          </p:cNvCxnSpPr>
          <p:nvPr/>
        </p:nvCxnSpPr>
        <p:spPr>
          <a:xfrm flipV="1">
            <a:off x="1457325" y="2390775"/>
            <a:ext cx="0" cy="2428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8232B4D-A550-8552-EEE7-B694DD54E861}"/>
              </a:ext>
            </a:extLst>
          </p:cNvPr>
          <p:cNvCxnSpPr>
            <a:cxnSpLocks/>
          </p:cNvCxnSpPr>
          <p:nvPr/>
        </p:nvCxnSpPr>
        <p:spPr>
          <a:xfrm>
            <a:off x="2009775" y="2867025"/>
            <a:ext cx="1504950" cy="1252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E992B11-A756-76AB-3B70-9AB27ECD7CCF}"/>
              </a:ext>
            </a:extLst>
          </p:cNvPr>
          <p:cNvSpPr txBox="1"/>
          <p:nvPr/>
        </p:nvSpPr>
        <p:spPr>
          <a:xfrm>
            <a:off x="7229437" y="2057400"/>
            <a:ext cx="360066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      New-Goods Market </a:t>
            </a:r>
          </a:p>
          <a:p>
            <a:r>
              <a:rPr lang="en-US" sz="2400" dirty="0"/>
              <a:t>               iPhone 16</a:t>
            </a:r>
          </a:p>
          <a:p>
            <a:r>
              <a:rPr lang="en-US" sz="2400" dirty="0"/>
              <a:t>Oct. 15, 2024-Oct. 15, 2025</a:t>
            </a:r>
          </a:p>
          <a:p>
            <a:endParaRPr lang="en-US" sz="2400" dirty="0"/>
          </a:p>
          <a:p>
            <a:r>
              <a:rPr lang="en-US" sz="2400" dirty="0"/>
              <a:t>P* = $799</a:t>
            </a:r>
          </a:p>
          <a:p>
            <a:r>
              <a:rPr lang="en-US" sz="2400" dirty="0"/>
              <a:t>Q* = 20m</a:t>
            </a:r>
          </a:p>
          <a:p>
            <a:endParaRPr lang="en-US" sz="2400" dirty="0"/>
          </a:p>
          <a:p>
            <a:r>
              <a:rPr lang="en-US" sz="2400" dirty="0"/>
              <a:t>Revenue = $15.98b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BF37804-9F30-D232-5211-73FF5C3A4E80}"/>
              </a:ext>
            </a:extLst>
          </p:cNvPr>
          <p:cNvCxnSpPr>
            <a:cxnSpLocks/>
          </p:cNvCxnSpPr>
          <p:nvPr/>
        </p:nvCxnSpPr>
        <p:spPr>
          <a:xfrm>
            <a:off x="2838450" y="2590800"/>
            <a:ext cx="0" cy="1914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176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22798</TotalTime>
  <Words>1029</Words>
  <Application>Microsoft Macintosh PowerPoint</Application>
  <PresentationFormat>Widescreen</PresentationFormat>
  <Paragraphs>168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Subjective Value  and Market Prices</vt:lpstr>
      <vt:lpstr>Value Imputation</vt:lpstr>
      <vt:lpstr>Valuation of Goods</vt:lpstr>
      <vt:lpstr>Preferences and Market Prices</vt:lpstr>
      <vt:lpstr>Appraisement of Goods</vt:lpstr>
      <vt:lpstr>Preferences and Demand and Supply</vt:lpstr>
      <vt:lpstr>Demand for and Supply of Goods</vt:lpstr>
      <vt:lpstr>Market-Clearing Price: Used Consumer Good </vt:lpstr>
      <vt:lpstr>Market-Clearing Price: New Consumer Good </vt:lpstr>
      <vt:lpstr>Entrepreneurial Demand  for the Services of Producer Goods</vt:lpstr>
      <vt:lpstr>Factor Owner Supply  of the Services of Producer Goods</vt:lpstr>
      <vt:lpstr>Price of the Service of a Producer Good</vt:lpstr>
      <vt:lpstr>Entrepreneurial Demand  for Producer Goods Themselves</vt:lpstr>
      <vt:lpstr>Factor Owner Supply  of Producer Goods Themselves</vt:lpstr>
      <vt:lpstr>Price of Producer Goods Themselves</vt:lpstr>
      <vt:lpstr>Economic Calculation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Subjective Value  and Market Prices</dc:title>
  <dc:creator>Herbener, Jeffrey M.</dc:creator>
  <cp:lastModifiedBy>Herbener, Jeffrey M.</cp:lastModifiedBy>
  <cp:revision>67</cp:revision>
  <cp:lastPrinted>2025-07-10T13:10:43Z</cp:lastPrinted>
  <dcterms:created xsi:type="dcterms:W3CDTF">2018-07-07T13:23:20Z</dcterms:created>
  <dcterms:modified xsi:type="dcterms:W3CDTF">2025-07-21T12:20:45Z</dcterms:modified>
</cp:coreProperties>
</file>