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8" r:id="rId13"/>
    <p:sldId id="269" r:id="rId14"/>
    <p:sldId id="265" r:id="rId15"/>
    <p:sldId id="270" r:id="rId16"/>
    <p:sldId id="271" r:id="rId17"/>
    <p:sldId id="273" r:id="rId18"/>
    <p:sldId id="274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B132-128B-4A25-93C6-D3F176674BFD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558F-D42C-4D44-8A22-6CBAE5C15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162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B132-128B-4A25-93C6-D3F176674BFD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558F-D42C-4D44-8A22-6CBAE5C15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282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B132-128B-4A25-93C6-D3F176674BFD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558F-D42C-4D44-8A22-6CBAE5C15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344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B132-128B-4A25-93C6-D3F176674BFD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558F-D42C-4D44-8A22-6CBAE5C15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901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B132-128B-4A25-93C6-D3F176674BFD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558F-D42C-4D44-8A22-6CBAE5C15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492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B132-128B-4A25-93C6-D3F176674BFD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558F-D42C-4D44-8A22-6CBAE5C15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414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B132-128B-4A25-93C6-D3F176674BFD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558F-D42C-4D44-8A22-6CBAE5C15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81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B132-128B-4A25-93C6-D3F176674BFD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558F-D42C-4D44-8A22-6CBAE5C15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158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B132-128B-4A25-93C6-D3F176674BFD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558F-D42C-4D44-8A22-6CBAE5C15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911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B132-128B-4A25-93C6-D3F176674BFD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558F-D42C-4D44-8A22-6CBAE5C15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326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B132-128B-4A25-93C6-D3F176674BFD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558F-D42C-4D44-8A22-6CBAE5C15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517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3B132-128B-4A25-93C6-D3F176674BFD}" type="datetimeFigureOut">
              <a:rPr lang="en-US" smtClean="0"/>
              <a:t>7/22/2023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0558F-D42C-4D44-8A22-6CBAE5C15A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578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Game Theory: An Entrepreneurial Twist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Mises University 2023</a:t>
            </a:r>
          </a:p>
          <a:p>
            <a:r>
              <a:rPr lang="en-US" dirty="0"/>
              <a:t>Lucas M </a:t>
            </a:r>
            <a:r>
              <a:rPr lang="en-US" dirty="0" err="1"/>
              <a:t>Engelhardt</a:t>
            </a:r>
            <a:endParaRPr lang="en-US" dirty="0"/>
          </a:p>
          <a:p>
            <a:r>
              <a:rPr lang="en-US" dirty="0"/>
              <a:t>Bit.ly/</a:t>
            </a:r>
            <a:r>
              <a:rPr lang="en-US" dirty="0" err="1"/>
              <a:t>prof</a:t>
            </a:r>
            <a:r>
              <a:rPr lang="en-US" err="1"/>
              <a:t>_</a:t>
            </a:r>
            <a:r>
              <a:rPr lang="en-US"/>
              <a:t>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17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Rothbard’s</a:t>
            </a:r>
            <a:r>
              <a:rPr lang="en-US" dirty="0"/>
              <a:t>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“[Outside economics] the rest of praxeology is an unexplored area… A theory of games has been elaborated…”</a:t>
            </a:r>
          </a:p>
          <a:p>
            <a:pPr lvl="1"/>
            <a:r>
              <a:rPr lang="en-US" dirty="0"/>
              <a:t>Man, Economy, and State, Chapter 1, Appendix A</a:t>
            </a:r>
          </a:p>
        </p:txBody>
      </p:sp>
    </p:spTree>
    <p:extLst>
      <p:ext uri="{BB962C8B-B14F-4D97-AF65-F5344CB8AC3E}">
        <p14:creationId xmlns:p14="http://schemas.microsoft.com/office/powerpoint/2010/main" val="3911161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Prisoners’ Dilemma!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3196328"/>
              </p:ext>
            </p:extLst>
          </p:nvPr>
        </p:nvGraphicFramePr>
        <p:xfrm>
          <a:off x="457200" y="1600200"/>
          <a:ext cx="8229600" cy="4800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150">
                <a:tc rowSpan="2"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Bonnie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5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Confess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Don’t Confess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50">
                <a:tc rowSpan="2">
                  <a:txBody>
                    <a:bodyPr/>
                    <a:lstStyle/>
                    <a:p>
                      <a:r>
                        <a:rPr lang="en-US" dirty="0"/>
                        <a:t>Clyde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Confess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</a:t>
                      </a:r>
                      <a:r>
                        <a:rPr lang="en-US" dirty="0" err="1"/>
                        <a:t>yrs</a:t>
                      </a:r>
                      <a:r>
                        <a:rPr lang="en-US" baseline="0" dirty="0"/>
                        <a:t> for each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 </a:t>
                      </a:r>
                      <a:r>
                        <a:rPr lang="en-US" dirty="0" err="1"/>
                        <a:t>yrs</a:t>
                      </a:r>
                      <a:r>
                        <a:rPr lang="en-US" dirty="0"/>
                        <a:t> for Clyde</a:t>
                      </a:r>
                    </a:p>
                    <a:p>
                      <a:r>
                        <a:rPr lang="en-US" dirty="0"/>
                        <a:t>10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yrs</a:t>
                      </a:r>
                      <a:r>
                        <a:rPr lang="en-US" baseline="0" dirty="0"/>
                        <a:t> for Bonnie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15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Don’t Confess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 </a:t>
                      </a:r>
                      <a:r>
                        <a:rPr lang="en-US" dirty="0" err="1"/>
                        <a:t>yrs</a:t>
                      </a:r>
                      <a:r>
                        <a:rPr lang="en-US" baseline="0" dirty="0"/>
                        <a:t> for Clyde</a:t>
                      </a:r>
                    </a:p>
                    <a:p>
                      <a:r>
                        <a:rPr lang="en-US" baseline="0" dirty="0"/>
                        <a:t>0 </a:t>
                      </a:r>
                      <a:r>
                        <a:rPr lang="en-US" baseline="0" dirty="0" err="1"/>
                        <a:t>yrs</a:t>
                      </a:r>
                      <a:r>
                        <a:rPr lang="en-US" baseline="0" dirty="0"/>
                        <a:t> for Bonnie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</a:t>
                      </a:r>
                      <a:r>
                        <a:rPr lang="en-US" dirty="0" err="1"/>
                        <a:t>yrs</a:t>
                      </a:r>
                      <a:r>
                        <a:rPr lang="en-US" dirty="0"/>
                        <a:t> for 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>
            <a:off x="6117624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8077200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6400800" y="4495800"/>
            <a:ext cx="533400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6400800" y="5753100"/>
            <a:ext cx="533400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91000" y="3581400"/>
            <a:ext cx="2460024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5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Tragedy of the Commons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89466"/>
              </p:ext>
            </p:extLst>
          </p:nvPr>
        </p:nvGraphicFramePr>
        <p:xfrm>
          <a:off x="457200" y="1600200"/>
          <a:ext cx="8229600" cy="4800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150">
                <a:tc rowSpan="2"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Bonnie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5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 the Commons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Don’t 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50">
                <a:tc rowSpan="2">
                  <a:txBody>
                    <a:bodyPr/>
                    <a:lstStyle/>
                    <a:p>
                      <a:r>
                        <a:rPr lang="en-US" dirty="0"/>
                        <a:t>Clyde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 the Commons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Desolation!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Useful for Clyde</a:t>
                      </a:r>
                    </a:p>
                    <a:p>
                      <a:r>
                        <a:rPr lang="en-US" dirty="0"/>
                        <a:t>Useless</a:t>
                      </a:r>
                      <a:r>
                        <a:rPr lang="en-US" baseline="0" dirty="0"/>
                        <a:t> for Bonnie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15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Don’t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Useless for Clyde</a:t>
                      </a:r>
                    </a:p>
                    <a:p>
                      <a:r>
                        <a:rPr lang="en-US" dirty="0"/>
                        <a:t>Useful for Bonnie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Pristine, useless wilderness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>
            <a:off x="6117624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8077200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6400800" y="4495800"/>
            <a:ext cx="533400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6400800" y="5753100"/>
            <a:ext cx="533400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91000" y="3581400"/>
            <a:ext cx="2460024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4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Goods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0048703"/>
              </p:ext>
            </p:extLst>
          </p:nvPr>
        </p:nvGraphicFramePr>
        <p:xfrm>
          <a:off x="457200" y="1600200"/>
          <a:ext cx="8229600" cy="50634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150">
                <a:tc rowSpan="2"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Bonnie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5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Free 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50">
                <a:tc rowSpan="2">
                  <a:txBody>
                    <a:bodyPr/>
                    <a:lstStyle/>
                    <a:p>
                      <a:r>
                        <a:rPr lang="en-US" dirty="0"/>
                        <a:t>Clyde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Free</a:t>
                      </a:r>
                      <a:r>
                        <a:rPr lang="en-US" baseline="0" dirty="0"/>
                        <a:t> Ride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WHO</a:t>
                      </a:r>
                      <a:r>
                        <a:rPr lang="en-US" baseline="0" dirty="0"/>
                        <a:t> WILL BUILD THE ROADS???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Clyde benefits</a:t>
                      </a:r>
                    </a:p>
                    <a:p>
                      <a:r>
                        <a:rPr lang="en-US" dirty="0"/>
                        <a:t>Bonnie pays (&gt; benefit)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15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Clyde pays (&gt; benefit)</a:t>
                      </a:r>
                    </a:p>
                    <a:p>
                      <a:r>
                        <a:rPr lang="en-US" dirty="0"/>
                        <a:t>Bonnie 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Beautiful</a:t>
                      </a:r>
                      <a:r>
                        <a:rPr lang="en-US" baseline="0" dirty="0"/>
                        <a:t> highways for all</a:t>
                      </a:r>
                    </a:p>
                    <a:p>
                      <a:r>
                        <a:rPr lang="en-US" baseline="0" dirty="0"/>
                        <a:t>Costs split “fairly” (benefit &gt; cost for all)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>
            <a:off x="6117624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8077200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6400800" y="4495800"/>
            <a:ext cx="533400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6400800" y="5753100"/>
            <a:ext cx="533400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91000" y="3581400"/>
            <a:ext cx="2460024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0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Depression Trap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3019052"/>
              </p:ext>
            </p:extLst>
          </p:nvPr>
        </p:nvGraphicFramePr>
        <p:xfrm>
          <a:off x="457200" y="1600200"/>
          <a:ext cx="8229600" cy="4800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150">
                <a:tc rowSpan="2"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Bonnie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5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Keep</a:t>
                      </a:r>
                      <a:r>
                        <a:rPr lang="en-US" baseline="0" dirty="0"/>
                        <a:t> Wages 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</a:t>
                      </a:r>
                      <a:r>
                        <a:rPr lang="en-US" baseline="0" dirty="0"/>
                        <a:t> Wages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50">
                <a:tc rowSpan="2">
                  <a:txBody>
                    <a:bodyPr/>
                    <a:lstStyle/>
                    <a:p>
                      <a:r>
                        <a:rPr lang="en-US" dirty="0"/>
                        <a:t>Clyde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Keep Wages</a:t>
                      </a:r>
                      <a:r>
                        <a:rPr lang="en-US" baseline="0" dirty="0"/>
                        <a:t> 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Depression!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Profit for Clyde</a:t>
                      </a:r>
                    </a:p>
                    <a:p>
                      <a:r>
                        <a:rPr lang="en-US" dirty="0"/>
                        <a:t>Cost for Bonnie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15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 Wages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Cost for Clyde</a:t>
                      </a:r>
                    </a:p>
                    <a:p>
                      <a:r>
                        <a:rPr lang="en-US" dirty="0"/>
                        <a:t>Profit for Bonnie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Economic expansion!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>
            <a:off x="6117624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8077200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6400800" y="4495800"/>
            <a:ext cx="533400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6400800" y="5753100"/>
            <a:ext cx="533400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91000" y="3581400"/>
            <a:ext cx="2460024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2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Prisoners’ Dilemmas</a:t>
            </a:r>
          </a:p>
          <a:p>
            <a:pPr lvl="1"/>
            <a:r>
              <a:rPr lang="en-US" dirty="0"/>
              <a:t>People choose optimally – individually</a:t>
            </a:r>
          </a:p>
          <a:p>
            <a:pPr lvl="1"/>
            <a:r>
              <a:rPr lang="en-US" dirty="0"/>
              <a:t>People get bad outcomes – socially</a:t>
            </a:r>
          </a:p>
          <a:p>
            <a:r>
              <a:rPr lang="en-US" dirty="0"/>
              <a:t>Need government to:</a:t>
            </a:r>
          </a:p>
          <a:p>
            <a:pPr lvl="1"/>
            <a:r>
              <a:rPr lang="en-US" dirty="0"/>
              <a:t>Force wages up in depressions</a:t>
            </a:r>
          </a:p>
          <a:p>
            <a:pPr lvl="1"/>
            <a:r>
              <a:rPr lang="en-US" dirty="0"/>
              <a:t>Fund public goods with taxes</a:t>
            </a:r>
          </a:p>
          <a:p>
            <a:pPr lvl="1"/>
            <a:r>
              <a:rPr lang="en-US" dirty="0"/>
              <a:t>Regulate use of the commons</a:t>
            </a:r>
          </a:p>
          <a:p>
            <a:pPr lvl="1"/>
            <a:r>
              <a:rPr lang="en-US" dirty="0"/>
              <a:t>Keep prisoners from confessing (?)</a:t>
            </a:r>
          </a:p>
        </p:txBody>
      </p:sp>
    </p:spTree>
    <p:extLst>
      <p:ext uri="{BB962C8B-B14F-4D97-AF65-F5344CB8AC3E}">
        <p14:creationId xmlns:p14="http://schemas.microsoft.com/office/powerpoint/2010/main" val="3720319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Mises – foresight</a:t>
            </a:r>
          </a:p>
          <a:p>
            <a:pPr lvl="1"/>
            <a:r>
              <a:rPr lang="en-US" dirty="0"/>
              <a:t>Entrepreneurship is acting under uncertainty. A “successful” entrepreneur, then, has keen foresight.</a:t>
            </a:r>
          </a:p>
          <a:p>
            <a:r>
              <a:rPr lang="en-US" dirty="0" err="1"/>
              <a:t>Kirzner</a:t>
            </a:r>
            <a:r>
              <a:rPr lang="en-US" dirty="0"/>
              <a:t> – alertness</a:t>
            </a:r>
          </a:p>
          <a:p>
            <a:pPr lvl="1"/>
            <a:r>
              <a:rPr lang="en-US" dirty="0"/>
              <a:t>Entrepreneurship is seizing opportunities. A “successful” entrepreneur, then, is alert to opportunities that arise.</a:t>
            </a:r>
          </a:p>
        </p:txBody>
      </p:sp>
    </p:spTree>
    <p:extLst>
      <p:ext uri="{BB962C8B-B14F-4D97-AF65-F5344CB8AC3E}">
        <p14:creationId xmlns:p14="http://schemas.microsoft.com/office/powerpoint/2010/main" val="3817385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Prisoners’ Dilemma </a:t>
            </a:r>
            <a:r>
              <a:rPr lang="en-US" dirty="0" err="1"/>
              <a:t>Redux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Entrepreneurs don’t just declare the game lost (that is, both confess.)</a:t>
            </a:r>
          </a:p>
          <a:p>
            <a:r>
              <a:rPr lang="en-US" dirty="0"/>
              <a:t>Entrepreneurs </a:t>
            </a:r>
            <a:r>
              <a:rPr lang="en-US" b="1" dirty="0"/>
              <a:t>change the game.</a:t>
            </a:r>
            <a:endParaRPr lang="en-US" dirty="0"/>
          </a:p>
          <a:p>
            <a:r>
              <a:rPr lang="en-US" dirty="0"/>
              <a:t>Game theorists already know a number of solutions.</a:t>
            </a:r>
          </a:p>
          <a:p>
            <a:pPr lvl="1"/>
            <a:r>
              <a:rPr lang="en-US" dirty="0"/>
              <a:t>Ex. Repetition changes the prisoners’ dilemma’s outcome</a:t>
            </a:r>
          </a:p>
        </p:txBody>
      </p:sp>
    </p:spTree>
    <p:extLst>
      <p:ext uri="{BB962C8B-B14F-4D97-AF65-F5344CB8AC3E}">
        <p14:creationId xmlns:p14="http://schemas.microsoft.com/office/powerpoint/2010/main" val="2009744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Theory: </a:t>
            </a:r>
            <a:r>
              <a:rPr lang="en-US" dirty="0" err="1"/>
              <a:t>Reenvisioned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assumption: the game is fixed.</a:t>
            </a:r>
          </a:p>
          <a:p>
            <a:r>
              <a:rPr lang="en-US" dirty="0"/>
              <a:t>With entrepreneurs, this is not true!</a:t>
            </a:r>
          </a:p>
          <a:p>
            <a:r>
              <a:rPr lang="en-US" dirty="0"/>
              <a:t>Ask the right question:</a:t>
            </a:r>
          </a:p>
          <a:p>
            <a:pPr lvl="1"/>
            <a:r>
              <a:rPr lang="en-US" dirty="0"/>
              <a:t>How might entrepreneurs try to improve the game?</a:t>
            </a:r>
          </a:p>
          <a:p>
            <a:pPr lvl="1"/>
            <a:r>
              <a:rPr lang="en-US" dirty="0"/>
              <a:t>If they aren’t – why not?</a:t>
            </a:r>
          </a:p>
          <a:p>
            <a:pPr lvl="2"/>
            <a:r>
              <a:rPr lang="en-US" dirty="0"/>
              <a:t>Maybe hidden costs.</a:t>
            </a:r>
          </a:p>
          <a:p>
            <a:pPr lvl="2"/>
            <a:r>
              <a:rPr lang="en-US" dirty="0"/>
              <a:t>Maybe some rule preventing it.</a:t>
            </a:r>
          </a:p>
        </p:txBody>
      </p:sp>
    </p:spTree>
    <p:extLst>
      <p:ext uri="{BB962C8B-B14F-4D97-AF65-F5344CB8AC3E}">
        <p14:creationId xmlns:p14="http://schemas.microsoft.com/office/powerpoint/2010/main" val="4748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Game Theory “Wrong”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previous examples…</a:t>
            </a:r>
          </a:p>
          <a:p>
            <a:pPr lvl="1"/>
            <a:r>
              <a:rPr lang="en-US" dirty="0"/>
              <a:t>Depressions and wages</a:t>
            </a:r>
          </a:p>
          <a:p>
            <a:pPr lvl="1"/>
            <a:r>
              <a:rPr lang="en-US" dirty="0"/>
              <a:t>Commons and Public Goods</a:t>
            </a:r>
          </a:p>
          <a:p>
            <a:r>
              <a:rPr lang="en-US" dirty="0"/>
              <a:t>Austrians are not immune!</a:t>
            </a:r>
          </a:p>
          <a:p>
            <a:pPr lvl="1"/>
            <a:r>
              <a:rPr lang="en-US" dirty="0"/>
              <a:t>See </a:t>
            </a:r>
            <a:r>
              <a:rPr lang="en-US" dirty="0" err="1"/>
              <a:t>Carilli</a:t>
            </a:r>
            <a:r>
              <a:rPr lang="en-US" dirty="0"/>
              <a:t> &amp; </a:t>
            </a:r>
            <a:r>
              <a:rPr lang="en-US" dirty="0" err="1"/>
              <a:t>Dempster</a:t>
            </a:r>
            <a:r>
              <a:rPr lang="en-US" dirty="0"/>
              <a:t> (2001)</a:t>
            </a:r>
          </a:p>
        </p:txBody>
      </p:sp>
    </p:spTree>
    <p:extLst>
      <p:ext uri="{BB962C8B-B14F-4D97-AF65-F5344CB8AC3E}">
        <p14:creationId xmlns:p14="http://schemas.microsoft.com/office/powerpoint/2010/main" val="2009962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Carilli</a:t>
            </a:r>
            <a:r>
              <a:rPr lang="en-US" dirty="0"/>
              <a:t> &amp; </a:t>
            </a:r>
            <a:r>
              <a:rPr lang="en-US" dirty="0" err="1"/>
              <a:t>Dempster</a:t>
            </a:r>
            <a:r>
              <a:rPr lang="en-US" dirty="0"/>
              <a:t> (2001) – Business Cycle Investment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518187"/>
              </p:ext>
            </p:extLst>
          </p:nvPr>
        </p:nvGraphicFramePr>
        <p:xfrm>
          <a:off x="457200" y="1600200"/>
          <a:ext cx="8229600" cy="4800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150">
                <a:tc rowSpan="2"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All other Firms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5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</a:t>
                      </a:r>
                      <a:r>
                        <a:rPr lang="en-US" baseline="0" dirty="0"/>
                        <a:t> Investment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Maintain Investment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50">
                <a:tc rowSpan="2">
                  <a:txBody>
                    <a:bodyPr/>
                    <a:lstStyle/>
                    <a:p>
                      <a:r>
                        <a:rPr lang="en-US" dirty="0"/>
                        <a:t>Firm</a:t>
                      </a:r>
                      <a:r>
                        <a:rPr lang="en-US" baseline="0" dirty="0"/>
                        <a:t> 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 Investment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Relative profits equal</a:t>
                      </a:r>
                    </a:p>
                    <a:p>
                      <a:r>
                        <a:rPr lang="en-US" dirty="0"/>
                        <a:t>Boom/Bust Cycle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Firm</a:t>
                      </a:r>
                      <a:r>
                        <a:rPr lang="en-US" baseline="0" dirty="0"/>
                        <a:t> X profit &gt; Other Firms’ profit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15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Maintain Investment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Firm</a:t>
                      </a:r>
                      <a:r>
                        <a:rPr lang="en-US" baseline="0" dirty="0"/>
                        <a:t> X profit &lt; Other firm profit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Relative</a:t>
                      </a:r>
                      <a:r>
                        <a:rPr lang="en-US" baseline="0" dirty="0"/>
                        <a:t> Profits equal</a:t>
                      </a:r>
                    </a:p>
                    <a:p>
                      <a:r>
                        <a:rPr lang="en-US" dirty="0"/>
                        <a:t>No boom-bust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>
            <a:off x="6117624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8077200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6400800" y="4495800"/>
            <a:ext cx="533400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6400800" y="5753100"/>
            <a:ext cx="533400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91000" y="3581400"/>
            <a:ext cx="2460024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71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wrong with C&amp;D?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 term perspective</a:t>
            </a:r>
          </a:p>
          <a:p>
            <a:r>
              <a:rPr lang="en-US" dirty="0"/>
              <a:t>“Relative” profit?</a:t>
            </a:r>
          </a:p>
          <a:p>
            <a:r>
              <a:rPr lang="en-US" dirty="0"/>
              <a:t>Doesn’t ask the right question:</a:t>
            </a:r>
          </a:p>
          <a:p>
            <a:pPr lvl="1"/>
            <a:r>
              <a:rPr lang="en-US" dirty="0"/>
              <a:t>Why don’t firms organize to prevent the increased investment which will hurt them all in the long run?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060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Game Theory “right”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Game theory can inform when entrepreneurs will seek creative, institutional solutions to “nasty” problems.</a:t>
            </a:r>
          </a:p>
        </p:txBody>
      </p:sp>
    </p:spTree>
    <p:extLst>
      <p:ext uri="{BB962C8B-B14F-4D97-AF65-F5344CB8AC3E}">
        <p14:creationId xmlns:p14="http://schemas.microsoft.com/office/powerpoint/2010/main" val="790612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“Split or Steal”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704668"/>
              </p:ext>
            </p:extLst>
          </p:nvPr>
        </p:nvGraphicFramePr>
        <p:xfrm>
          <a:off x="457200" y="1600200"/>
          <a:ext cx="8229600" cy="4800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150">
                <a:tc rowSpan="2"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Ibrahim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5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50">
                <a:tc rowSpan="2">
                  <a:txBody>
                    <a:bodyPr/>
                    <a:lstStyle/>
                    <a:p>
                      <a:r>
                        <a:rPr lang="en-US" dirty="0"/>
                        <a:t>Nick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Zero</a:t>
                      </a:r>
                      <a:r>
                        <a:rPr lang="en-US" baseline="0" dirty="0"/>
                        <a:t> for each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50K</a:t>
                      </a:r>
                      <a:r>
                        <a:rPr lang="en-US" baseline="0" dirty="0"/>
                        <a:t> Nick</a:t>
                      </a:r>
                    </a:p>
                    <a:p>
                      <a:r>
                        <a:rPr lang="en-US" baseline="0" dirty="0"/>
                        <a:t>0 Ibrahim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15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  <a:r>
                        <a:rPr lang="en-US" baseline="0" dirty="0"/>
                        <a:t> for Nick</a:t>
                      </a:r>
                    </a:p>
                    <a:p>
                      <a:r>
                        <a:rPr lang="en-US" baseline="0" dirty="0"/>
                        <a:t>50K for Ibrahim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25K</a:t>
                      </a:r>
                      <a:r>
                        <a:rPr lang="en-US" baseline="0" dirty="0"/>
                        <a:t> for each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Up Arrow 5"/>
          <p:cNvSpPr/>
          <p:nvPr/>
        </p:nvSpPr>
        <p:spPr>
          <a:xfrm>
            <a:off x="8077200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6400800" y="5753100"/>
            <a:ext cx="533400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91000" y="3581400"/>
            <a:ext cx="2460024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1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“Split or Steal” – Nick’s Solution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11203"/>
              </p:ext>
            </p:extLst>
          </p:nvPr>
        </p:nvGraphicFramePr>
        <p:xfrm>
          <a:off x="457200" y="1600200"/>
          <a:ext cx="8229600" cy="4800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150">
                <a:tc rowSpan="2"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Ibrahim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5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50">
                <a:tc rowSpan="2">
                  <a:txBody>
                    <a:bodyPr/>
                    <a:lstStyle/>
                    <a:p>
                      <a:r>
                        <a:rPr lang="en-US" dirty="0"/>
                        <a:t>Nick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Zero</a:t>
                      </a:r>
                      <a:r>
                        <a:rPr lang="en-US" baseline="0" dirty="0"/>
                        <a:t> for each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25K</a:t>
                      </a:r>
                      <a:r>
                        <a:rPr lang="en-US" b="1" baseline="0" dirty="0"/>
                        <a:t> Nick</a:t>
                      </a:r>
                    </a:p>
                    <a:p>
                      <a:r>
                        <a:rPr lang="en-US" b="1" baseline="0" dirty="0"/>
                        <a:t>25K Ibrahim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15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  <a:r>
                        <a:rPr lang="en-US" baseline="0" dirty="0"/>
                        <a:t> for Nick</a:t>
                      </a:r>
                    </a:p>
                    <a:p>
                      <a:r>
                        <a:rPr lang="en-US" baseline="0" dirty="0"/>
                        <a:t>50K for Ibrahim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25K</a:t>
                      </a:r>
                      <a:r>
                        <a:rPr lang="en-US" baseline="0" dirty="0"/>
                        <a:t> for each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Up Arrow 5"/>
          <p:cNvSpPr/>
          <p:nvPr/>
        </p:nvSpPr>
        <p:spPr>
          <a:xfrm>
            <a:off x="3505200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6400800" y="5753100"/>
            <a:ext cx="533400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531576" y="3581400"/>
            <a:ext cx="2460024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6477000" y="4572000"/>
            <a:ext cx="5334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27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J. Huerta de Soto –</a:t>
            </a:r>
            <a:br>
              <a:rPr lang="en-US" dirty="0"/>
            </a:br>
            <a:r>
              <a:rPr lang="en-US" dirty="0"/>
              <a:t>Credit Expansion (667)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2239456"/>
              </p:ext>
            </p:extLst>
          </p:nvPr>
        </p:nvGraphicFramePr>
        <p:xfrm>
          <a:off x="457200" y="1600200"/>
          <a:ext cx="8229600" cy="4800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150">
                <a:tc rowSpan="2"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Bank B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5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Does not expand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Expands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50">
                <a:tc rowSpan="2">
                  <a:txBody>
                    <a:bodyPr/>
                    <a:lstStyle/>
                    <a:p>
                      <a:r>
                        <a:rPr lang="en-US" dirty="0"/>
                        <a:t>Bank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Does</a:t>
                      </a:r>
                      <a:r>
                        <a:rPr lang="en-US" baseline="0" dirty="0"/>
                        <a:t> not expand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Both survive</a:t>
                      </a:r>
                    </a:p>
                    <a:p>
                      <a:r>
                        <a:rPr lang="en-US" dirty="0"/>
                        <a:t>Small 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Bank</a:t>
                      </a:r>
                      <a:r>
                        <a:rPr lang="en-US" b="0" baseline="0" dirty="0"/>
                        <a:t> A survives</a:t>
                      </a:r>
                    </a:p>
                    <a:p>
                      <a:r>
                        <a:rPr lang="en-US" b="0" baseline="0" dirty="0"/>
                        <a:t>Bank B fails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15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Bank A fails</a:t>
                      </a:r>
                    </a:p>
                    <a:p>
                      <a:r>
                        <a:rPr lang="en-US" dirty="0"/>
                        <a:t>Bank B survives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Both survive</a:t>
                      </a:r>
                    </a:p>
                    <a:p>
                      <a:r>
                        <a:rPr lang="en-US" dirty="0"/>
                        <a:t>Large profit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Up Arrow 5"/>
          <p:cNvSpPr/>
          <p:nvPr/>
        </p:nvSpPr>
        <p:spPr>
          <a:xfrm>
            <a:off x="5943600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6389914" y="4591050"/>
            <a:ext cx="533400" cy="571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6389914" y="5695950"/>
            <a:ext cx="5334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/>
          <p:cNvSpPr/>
          <p:nvPr/>
        </p:nvSpPr>
        <p:spPr>
          <a:xfrm rot="10800000">
            <a:off x="8001000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343400" y="3554186"/>
            <a:ext cx="2460024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400800" y="4876800"/>
            <a:ext cx="2460024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4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3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 Soto’s Conclusion?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“Prudent” bankers won’t expand.</a:t>
            </a:r>
          </a:p>
          <a:p>
            <a:pPr lvl="1"/>
            <a:r>
              <a:rPr lang="en-US" dirty="0"/>
              <a:t>Fear of failure</a:t>
            </a:r>
          </a:p>
          <a:p>
            <a:r>
              <a:rPr lang="en-US" dirty="0"/>
              <a:t>“Imprudent” bankers would expand.</a:t>
            </a:r>
          </a:p>
          <a:p>
            <a:r>
              <a:rPr lang="en-US" dirty="0"/>
              <a:t>All bankers have an incentive to coordinate credit expansion.</a:t>
            </a:r>
          </a:p>
          <a:p>
            <a:pPr lvl="1"/>
            <a:r>
              <a:rPr lang="en-US" dirty="0"/>
              <a:t>Bankers push for central banks!</a:t>
            </a:r>
          </a:p>
        </p:txBody>
      </p:sp>
    </p:spTree>
    <p:extLst>
      <p:ext uri="{BB962C8B-B14F-4D97-AF65-F5344CB8AC3E}">
        <p14:creationId xmlns:p14="http://schemas.microsoft.com/office/powerpoint/2010/main" val="3887154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Credit Expansion with Bailouts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714248"/>
              </p:ext>
            </p:extLst>
          </p:nvPr>
        </p:nvGraphicFramePr>
        <p:xfrm>
          <a:off x="457200" y="1600200"/>
          <a:ext cx="8229600" cy="4800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150">
                <a:tc rowSpan="2"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Bank B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5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Does not expand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Expands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50">
                <a:tc rowSpan="2">
                  <a:txBody>
                    <a:bodyPr/>
                    <a:lstStyle/>
                    <a:p>
                      <a:r>
                        <a:rPr lang="en-US" dirty="0"/>
                        <a:t>Bank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Does</a:t>
                      </a:r>
                      <a:r>
                        <a:rPr lang="en-US" baseline="0" dirty="0"/>
                        <a:t> not expand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Both survive</a:t>
                      </a:r>
                    </a:p>
                    <a:p>
                      <a:r>
                        <a:rPr lang="en-US" dirty="0"/>
                        <a:t>Small 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Bank</a:t>
                      </a:r>
                      <a:r>
                        <a:rPr lang="en-US" b="0" baseline="0" dirty="0"/>
                        <a:t> A survives</a:t>
                      </a:r>
                    </a:p>
                    <a:p>
                      <a:r>
                        <a:rPr lang="en-US" b="0" baseline="0" dirty="0"/>
                        <a:t>Bank B gets bailed out (small profit)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15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Bank A gets bailed out (small profit)</a:t>
                      </a:r>
                    </a:p>
                    <a:p>
                      <a:r>
                        <a:rPr lang="en-US" dirty="0"/>
                        <a:t>Bank B survives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Both survive</a:t>
                      </a:r>
                    </a:p>
                    <a:p>
                      <a:r>
                        <a:rPr lang="en-US" dirty="0"/>
                        <a:t>Large profit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ight Arrow 2"/>
          <p:cNvSpPr/>
          <p:nvPr/>
        </p:nvSpPr>
        <p:spPr>
          <a:xfrm>
            <a:off x="6389914" y="5695950"/>
            <a:ext cx="5334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/>
          <p:cNvSpPr/>
          <p:nvPr/>
        </p:nvSpPr>
        <p:spPr>
          <a:xfrm rot="10800000">
            <a:off x="8001000" y="48768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400800" y="4876800"/>
            <a:ext cx="2460024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8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Prisoners’ Dilemma</a:t>
            </a:r>
          </a:p>
          <a:p>
            <a:pPr lvl="1"/>
            <a:r>
              <a:rPr lang="en-US" dirty="0"/>
              <a:t>Repeated games (partners in crime!)</a:t>
            </a:r>
          </a:p>
          <a:p>
            <a:pPr lvl="1"/>
            <a:r>
              <a:rPr lang="en-US" dirty="0"/>
              <a:t>Enforcers (breaking confessors’ kneecaps)</a:t>
            </a:r>
          </a:p>
          <a:p>
            <a:r>
              <a:rPr lang="en-US" dirty="0"/>
              <a:t>Tragedy of the commons</a:t>
            </a:r>
          </a:p>
          <a:p>
            <a:pPr lvl="1"/>
            <a:r>
              <a:rPr lang="en-US" dirty="0"/>
              <a:t>Privatize them!</a:t>
            </a:r>
          </a:p>
          <a:p>
            <a:pPr lvl="1"/>
            <a:r>
              <a:rPr lang="en-US" dirty="0"/>
              <a:t>Ostrom’s work on Managing the Commons</a:t>
            </a:r>
          </a:p>
          <a:p>
            <a:r>
              <a:rPr lang="en-US" dirty="0"/>
              <a:t>Public goods</a:t>
            </a:r>
          </a:p>
          <a:p>
            <a:pPr lvl="1"/>
            <a:r>
              <a:rPr lang="en-US" dirty="0"/>
              <a:t>Matching funds (a la </a:t>
            </a:r>
            <a:r>
              <a:rPr lang="en-US" dirty="0" err="1"/>
              <a:t>Kickstarter</a:t>
            </a:r>
            <a:r>
              <a:rPr lang="en-US" dirty="0"/>
              <a:t> and Reading Rainbow)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939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Game Theory the wrong way:</a:t>
            </a:r>
          </a:p>
          <a:p>
            <a:pPr lvl="1"/>
            <a:r>
              <a:rPr lang="en-US" dirty="0"/>
              <a:t>We end up with lousy outcomes from individual choice.</a:t>
            </a:r>
          </a:p>
          <a:p>
            <a:pPr lvl="1"/>
            <a:r>
              <a:rPr lang="en-US" dirty="0"/>
              <a:t>Eliminate individual choice.</a:t>
            </a:r>
          </a:p>
          <a:p>
            <a:r>
              <a:rPr lang="en-US" dirty="0"/>
              <a:t>The right way:</a:t>
            </a:r>
          </a:p>
          <a:p>
            <a:pPr lvl="1"/>
            <a:r>
              <a:rPr lang="en-US" dirty="0"/>
              <a:t>Lousy outcomes attract entrepreneurs.</a:t>
            </a:r>
          </a:p>
          <a:p>
            <a:pPr lvl="1"/>
            <a:r>
              <a:rPr lang="en-US" dirty="0"/>
              <a:t>What are they doing to fix things?</a:t>
            </a:r>
          </a:p>
          <a:p>
            <a:pPr lvl="1"/>
            <a:r>
              <a:rPr lang="en-US" dirty="0"/>
              <a:t>Why aren’t they fixing certain </a:t>
            </a:r>
            <a:r>
              <a:rPr lang="en-US"/>
              <a:t>issues?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34998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255</TotalTime>
  <Words>798</Words>
  <Application>Microsoft Office PowerPoint</Application>
  <PresentationFormat>On-screen Show (4:3)</PresentationFormat>
  <Paragraphs>192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Times New Roman</vt:lpstr>
      <vt:lpstr>Default Theme</vt:lpstr>
      <vt:lpstr>Game Theory: An Entrepreneurial Twist</vt:lpstr>
      <vt:lpstr>Rothbard’s View</vt:lpstr>
      <vt:lpstr>Prisoners’ Dilemma!</vt:lpstr>
      <vt:lpstr>Tragedy of the Commons</vt:lpstr>
      <vt:lpstr>Public Goods</vt:lpstr>
      <vt:lpstr>Depression Trap</vt:lpstr>
      <vt:lpstr>Typical Conclusions</vt:lpstr>
      <vt:lpstr>Entrepreneurship</vt:lpstr>
      <vt:lpstr>Prisoners’ Dilemma Redux</vt:lpstr>
      <vt:lpstr>Game Theory: Reenvisioned</vt:lpstr>
      <vt:lpstr>Using Game Theory “Wrong”</vt:lpstr>
      <vt:lpstr>Carilli &amp; Dempster (2001) – Business Cycle Investment</vt:lpstr>
      <vt:lpstr>What’s wrong with C&amp;D?</vt:lpstr>
      <vt:lpstr>Using Game Theory “right”</vt:lpstr>
      <vt:lpstr>“Split or Steal”</vt:lpstr>
      <vt:lpstr>“Split or Steal” – Nick’s Solution</vt:lpstr>
      <vt:lpstr>J. Huerta de Soto – Credit Expansion (667)</vt:lpstr>
      <vt:lpstr>De Soto’s Conclusion?</vt:lpstr>
      <vt:lpstr>Credit Expansion with Bailouts</vt:lpstr>
      <vt:lpstr>Other Solutions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Entrepreneurs vs. Game Theory</dc:title>
  <dc:creator>Stark-jfaculty</dc:creator>
  <cp:lastModifiedBy>Lucas Engelhardt</cp:lastModifiedBy>
  <cp:revision>18</cp:revision>
  <dcterms:created xsi:type="dcterms:W3CDTF">2014-07-07T18:43:28Z</dcterms:created>
  <dcterms:modified xsi:type="dcterms:W3CDTF">2023-07-23T01:55:50Z</dcterms:modified>
</cp:coreProperties>
</file>