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78" r:id="rId4"/>
    <p:sldId id="268" r:id="rId5"/>
    <p:sldId id="280" r:id="rId6"/>
    <p:sldId id="277" r:id="rId7"/>
    <p:sldId id="261" r:id="rId8"/>
    <p:sldId id="257" r:id="rId9"/>
    <p:sldId id="262" r:id="rId10"/>
    <p:sldId id="263" r:id="rId11"/>
    <p:sldId id="264" r:id="rId12"/>
    <p:sldId id="272" r:id="rId13"/>
    <p:sldId id="265" r:id="rId14"/>
    <p:sldId id="273" r:id="rId15"/>
    <p:sldId id="274" r:id="rId16"/>
    <p:sldId id="266" r:id="rId17"/>
    <p:sldId id="275" r:id="rId18"/>
    <p:sldId id="276" r:id="rId19"/>
    <p:sldId id="26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995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792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49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762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425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42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43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47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4795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109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46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8F4E22-B2D1-4331-8DED-8C14461A1AF5}" type="datetimeFigureOut">
              <a:rPr lang="en-US" smtClean="0"/>
              <a:t>7/24/2023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901C85-DF3C-43A5-8086-87B7F49C12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38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g"/><Relationship Id="rId5" Type="http://schemas.openxmlformats.org/officeDocument/2006/relationships/image" Target="../media/image17.jpe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Austrian Capital Theory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Auburn, Alabama</a:t>
            </a:r>
          </a:p>
        </p:txBody>
      </p:sp>
    </p:spTree>
    <p:extLst>
      <p:ext uri="{BB962C8B-B14F-4D97-AF65-F5344CB8AC3E}">
        <p14:creationId xmlns:p14="http://schemas.microsoft.com/office/powerpoint/2010/main" val="25075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Relevant Literature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1935930" y="1867366"/>
            <a:ext cx="8706036" cy="3913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Carl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Menger</a:t>
            </a:r>
            <a:r>
              <a:rPr lang="en-US" sz="2400" dirty="0">
                <a:effectLst/>
                <a:ea typeface="Calibri" panose="020F0502020204030204" pitchFamily="34" charset="0"/>
              </a:rPr>
              <a:t>, 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Principles of Economics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Eugen von </a:t>
            </a:r>
            <a:r>
              <a:rPr lang="en-US" sz="2400" dirty="0" err="1">
                <a:effectLst/>
                <a:ea typeface="Calibri" panose="020F0502020204030204" pitchFamily="34" charset="0"/>
              </a:rPr>
              <a:t>Böhm-Bawerk</a:t>
            </a:r>
            <a:r>
              <a:rPr lang="en-US" sz="2400" dirty="0">
                <a:effectLst/>
                <a:ea typeface="Calibri" panose="020F0502020204030204" pitchFamily="34" charset="0"/>
              </a:rPr>
              <a:t>, 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Positive Theory of Capital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Ludwig von Mises, 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Human Action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F. A. Hayek, 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Prices and Production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Murray Rothbard, 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Man, Economy, and State</a:t>
            </a:r>
            <a:endParaRPr lang="en-US" sz="2400" dirty="0">
              <a:effectLst/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</a:rPr>
              <a:t>Roger W. Garrison</a:t>
            </a:r>
            <a:r>
              <a:rPr lang="en-US" sz="2400" i="1" dirty="0">
                <a:effectLst/>
                <a:ea typeface="Calibri" panose="020F0502020204030204" pitchFamily="34" charset="0"/>
              </a:rPr>
              <a:t>, Time and Money</a:t>
            </a:r>
            <a:endParaRPr lang="en-US" sz="2400" i="1" dirty="0">
              <a:ea typeface="Calibri" panose="020F0502020204030204" pitchFamily="34" charset="0"/>
            </a:endParaRPr>
          </a:p>
          <a:p>
            <a:pPr marR="0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200"/>
              <a:tabLst>
                <a:tab pos="457200" algn="l"/>
              </a:tabLst>
            </a:pPr>
            <a:r>
              <a:rPr lang="en-US" sz="24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Jesus Huerta de Soto, </a:t>
            </a:r>
            <a:r>
              <a:rPr lang="en-US" sz="24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Money, Bank Credit, and Economic Cycles.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34729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Defined</a:t>
            </a:r>
          </a:p>
        </p:txBody>
      </p:sp>
      <p:sp>
        <p:nvSpPr>
          <p:cNvPr id="4" name="Rectangle 3"/>
          <p:cNvSpPr/>
          <p:nvPr/>
        </p:nvSpPr>
        <p:spPr>
          <a:xfrm>
            <a:off x="1742982" y="2152592"/>
            <a:ext cx="870603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Capital: The sum of the whole complex of goods destined for acquisition evaluated in money terms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The starting point of economic calculation.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Mises: “There is no such thing as an abstract or ideal 'capital that exists apart from concrete capital goods . . . capital is always embodied in definite capital goods and is affected by everything that happens with regard to them. The value of an amount of capital is a derivative of the value of the capital goods in which it is embodied” (</a:t>
            </a:r>
            <a:r>
              <a:rPr lang="en-US" sz="2400" i="1" dirty="0"/>
              <a:t>Human Action</a:t>
            </a:r>
            <a:r>
              <a:rPr lang="en-US" sz="2400" dirty="0"/>
              <a:t>, p. 500).</a:t>
            </a:r>
          </a:p>
        </p:txBody>
      </p:sp>
    </p:spTree>
    <p:extLst>
      <p:ext uri="{BB962C8B-B14F-4D97-AF65-F5344CB8AC3E}">
        <p14:creationId xmlns:p14="http://schemas.microsoft.com/office/powerpoint/2010/main" val="4283427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Goods and Capital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75765" y="1878945"/>
            <a:ext cx="1004047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Capital value of enterprise = sum of monetary value of 						 assets minus its liabilities.</a:t>
            </a:r>
          </a:p>
          <a:p>
            <a:endParaRPr lang="en-US" sz="2000" dirty="0">
              <a:sym typeface="Symbol" panose="05050102010706020507" pitchFamily="18" charset="2"/>
            </a:endParaRP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CVA= Sum of DMRPs over the course of the duration of serviceability of the capital good.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DMRP is MRP of capital good discounted by interest rate for a period of time.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MRP is MPP of capital good times anticipated P of the product.</a:t>
            </a:r>
          </a:p>
        </p:txBody>
      </p:sp>
    </p:spTree>
    <p:extLst>
      <p:ext uri="{BB962C8B-B14F-4D97-AF65-F5344CB8AC3E}">
        <p14:creationId xmlns:p14="http://schemas.microsoft.com/office/powerpoint/2010/main" val="18264201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Goods and Capital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664478" y="1968560"/>
            <a:ext cx="686304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So capital value is affected by: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Productivity of the capital good.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Price of the product being produced.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Rate of time preference.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ym typeface="Symbol" panose="05050102010706020507" pitchFamily="18" charset="2"/>
              </a:rPr>
              <a:t>Duration of serviceability.</a:t>
            </a:r>
          </a:p>
          <a:p>
            <a:endParaRPr lang="en-US" sz="3200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412917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Interrelationship of Economic Goods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2287" y="1948472"/>
            <a:ext cx="3865199" cy="386519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09721" y="2172912"/>
            <a:ext cx="380103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Consumer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Directly serviceable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Goods of 1st order.</a:t>
            </a:r>
          </a:p>
          <a:p>
            <a:endParaRPr lang="en-US" sz="2400" dirty="0"/>
          </a:p>
          <a:p>
            <a:r>
              <a:rPr lang="en-US" sz="2400" dirty="0"/>
              <a:t>Higher order goods.</a:t>
            </a:r>
          </a:p>
          <a:p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Producer goods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Indirectly serviceable.</a:t>
            </a:r>
          </a:p>
        </p:txBody>
      </p:sp>
    </p:spTree>
    <p:extLst>
      <p:ext uri="{BB962C8B-B14F-4D97-AF65-F5344CB8AC3E}">
        <p14:creationId xmlns:p14="http://schemas.microsoft.com/office/powerpoint/2010/main" val="344994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Structure of Production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7339" y="4356847"/>
            <a:ext cx="3197321" cy="21479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47" y="1632656"/>
            <a:ext cx="1756341" cy="24106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3214" y="1628296"/>
            <a:ext cx="3222945" cy="24150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4418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29531" y="1628296"/>
            <a:ext cx="2415025" cy="24150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80211" y="1628295"/>
            <a:ext cx="2415025" cy="2415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1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76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t="30196" b="8235"/>
          <a:stretch/>
        </p:blipFill>
        <p:spPr>
          <a:xfrm>
            <a:off x="1559952" y="268941"/>
            <a:ext cx="9111601" cy="63206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71553" y="632012"/>
            <a:ext cx="1444877" cy="552674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73" y="632012"/>
            <a:ext cx="1371719" cy="57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880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8146FAB-0AA4-43D6-8A84-B57C8A0A00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5997" y="2557769"/>
            <a:ext cx="5237473" cy="26826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256965" y="1690688"/>
            <a:ext cx="967807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Using capital goods requires longer production processes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538833" y="5504670"/>
            <a:ext cx="1111432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800" i="1" dirty="0"/>
              <a:t>Saving</a:t>
            </a:r>
            <a:r>
              <a:rPr lang="en-US" sz="2800" dirty="0"/>
              <a:t>: Restriction of consumption</a:t>
            </a:r>
          </a:p>
          <a:p>
            <a:pPr lvl="1"/>
            <a:r>
              <a:rPr lang="en-US" sz="2800" i="1" dirty="0"/>
              <a:t>Investment</a:t>
            </a:r>
            <a:r>
              <a:rPr lang="en-US" sz="2800" dirty="0"/>
              <a:t>: Transfer of resources to accumulation of capital goods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0680" y="2465166"/>
            <a:ext cx="2775211" cy="27752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561233" y="4871045"/>
            <a:ext cx="1860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Ping Pong Table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24046" y="5320004"/>
            <a:ext cx="1689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Standing Mixer</a:t>
            </a:r>
          </a:p>
        </p:txBody>
      </p:sp>
    </p:spTree>
    <p:extLst>
      <p:ext uri="{BB962C8B-B14F-4D97-AF65-F5344CB8AC3E}">
        <p14:creationId xmlns:p14="http://schemas.microsoft.com/office/powerpoint/2010/main" val="2208945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Increased productivity in tasks we can do without capital goods.</a:t>
            </a:r>
          </a:p>
          <a:p>
            <a:endParaRPr lang="en-US" sz="3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537"/>
          <a:stretch/>
        </p:blipFill>
        <p:spPr>
          <a:xfrm>
            <a:off x="954741" y="3752791"/>
            <a:ext cx="4424082" cy="25438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37" y="3752791"/>
            <a:ext cx="3815799" cy="25438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25464" y="4640003"/>
            <a:ext cx="11580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947146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Benefits of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5718" y="1690688"/>
            <a:ext cx="1134056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Increases </a:t>
            </a:r>
            <a:r>
              <a:rPr lang="en-US" sz="2800" dirty="0"/>
              <a:t>productivity in two ways:</a:t>
            </a:r>
          </a:p>
          <a:p>
            <a:endParaRPr lang="en-US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>
                <a:sym typeface="Symbol" panose="05050102010706020507" pitchFamily="18" charset="2"/>
              </a:rPr>
              <a:t>Allows people to produce goods they otherwise could not obtain at all.</a:t>
            </a:r>
          </a:p>
        </p:txBody>
      </p:sp>
      <p:sp>
        <p:nvSpPr>
          <p:cNvPr id="3" name="Rectangle 2"/>
          <p:cNvSpPr/>
          <p:nvPr/>
        </p:nvSpPr>
        <p:spPr>
          <a:xfrm>
            <a:off x="425718" y="5902819"/>
            <a:ext cx="115421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Advances people in time toward their objective in producing consumer good.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6237" y="3295542"/>
            <a:ext cx="7679525" cy="2387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4255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165530" y="5845830"/>
            <a:ext cx="5682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capital-intensive process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3" r="34767"/>
          <a:stretch/>
        </p:blipFill>
        <p:spPr>
          <a:xfrm>
            <a:off x="1988302" y="2540337"/>
            <a:ext cx="753035" cy="25269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480" y="2610513"/>
            <a:ext cx="1814996" cy="244036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709" y="2606719"/>
            <a:ext cx="2310077" cy="23100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973" y="2261682"/>
            <a:ext cx="1699327" cy="313802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00" r="31785"/>
          <a:stretch/>
        </p:blipFill>
        <p:spPr>
          <a:xfrm>
            <a:off x="388994" y="2610513"/>
            <a:ext cx="847165" cy="244036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236159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7996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254652" y="340298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50808" y="3340047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5161702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17938" y="5890918"/>
            <a:ext cx="315612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Degree of specificity</a:t>
            </a:r>
            <a:endParaRPr lang="en-US" dirty="0">
              <a:sym typeface="Symbol" panose="05050102010706020507" pitchFamily="18" charset="2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757" y="2035454"/>
            <a:ext cx="2824291" cy="158990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029" y="1690688"/>
            <a:ext cx="2415025" cy="24150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54" y="4055073"/>
            <a:ext cx="4222785" cy="168911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0334" b="44339"/>
          <a:stretch/>
        </p:blipFill>
        <p:spPr>
          <a:xfrm>
            <a:off x="6969029" y="3970126"/>
            <a:ext cx="2967317" cy="177406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32061" y="2461212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2062" y="4626273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2645847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Choices about Capital Goods</a:t>
            </a:r>
          </a:p>
        </p:txBody>
      </p:sp>
      <p:sp>
        <p:nvSpPr>
          <p:cNvPr id="4" name="Rectangle 3"/>
          <p:cNvSpPr/>
          <p:nvPr/>
        </p:nvSpPr>
        <p:spPr>
          <a:xfrm>
            <a:off x="4453217" y="5768061"/>
            <a:ext cx="32855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ym typeface="Symbol" panose="05050102010706020507" pitchFamily="18" charset="2"/>
              </a:rPr>
              <a:t>More or less durable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156" y="1690688"/>
            <a:ext cx="3576918" cy="357691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30" r="16578"/>
          <a:stretch/>
        </p:blipFill>
        <p:spPr>
          <a:xfrm>
            <a:off x="6871449" y="1667156"/>
            <a:ext cx="2595282" cy="36004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94690" y="3183118"/>
            <a:ext cx="7521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VS.</a:t>
            </a:r>
          </a:p>
        </p:txBody>
      </p:sp>
    </p:spTree>
    <p:extLst>
      <p:ext uri="{BB962C8B-B14F-4D97-AF65-F5344CB8AC3E}">
        <p14:creationId xmlns:p14="http://schemas.microsoft.com/office/powerpoint/2010/main" val="3358430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97106" y="1690687"/>
            <a:ext cx="91977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ym typeface="Symbol" panose="05050102010706020507" pitchFamily="18" charset="2"/>
              </a:rPr>
              <a:t>Modern Macro vs. Austrian Economics</a:t>
            </a:r>
          </a:p>
        </p:txBody>
      </p:sp>
      <p:sp>
        <p:nvSpPr>
          <p:cNvPr id="3" name="Rectangle 2"/>
          <p:cNvSpPr/>
          <p:nvPr/>
        </p:nvSpPr>
        <p:spPr>
          <a:xfrm>
            <a:off x="1698811" y="3038272"/>
            <a:ext cx="4182034" cy="3046988"/>
          </a:xfrm>
          <a:prstGeom prst="rect">
            <a:avLst/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Modern Macro</a:t>
            </a:r>
          </a:p>
          <a:p>
            <a:endParaRPr lang="en-US" sz="2400" dirty="0"/>
          </a:p>
          <a:p>
            <a:r>
              <a:rPr lang="en-US" sz="2400" dirty="0"/>
              <a:t>Keynesian:        Y = C + I + G + NX</a:t>
            </a:r>
          </a:p>
          <a:p>
            <a:endParaRPr lang="en-US" sz="2400" dirty="0"/>
          </a:p>
          <a:p>
            <a:r>
              <a:rPr lang="en-US" sz="2400" dirty="0"/>
              <a:t>Neo-classical:   </a:t>
            </a:r>
            <a:r>
              <a:rPr lang="en-US" sz="2400" dirty="0" err="1"/>
              <a:t>Y</a:t>
            </a:r>
            <a:r>
              <a:rPr lang="en-US" sz="2400" baseline="-25000" dirty="0" err="1"/>
              <a:t>t</a:t>
            </a:r>
            <a:r>
              <a:rPr lang="en-US" sz="2400" dirty="0"/>
              <a:t> = </a:t>
            </a:r>
            <a:r>
              <a:rPr lang="en-US" sz="2400" dirty="0" err="1"/>
              <a:t>A</a:t>
            </a:r>
            <a:r>
              <a:rPr lang="en-US" sz="2400" baseline="-25000" dirty="0" err="1"/>
              <a:t>t</a:t>
            </a:r>
            <a:r>
              <a:rPr lang="en-US" sz="2400" dirty="0" err="1"/>
              <a:t>F</a:t>
            </a:r>
            <a:r>
              <a:rPr lang="en-US" sz="2400" dirty="0"/>
              <a:t>(</a:t>
            </a:r>
            <a:r>
              <a:rPr lang="en-US" sz="2400" dirty="0" err="1"/>
              <a:t>K</a:t>
            </a:r>
            <a:r>
              <a:rPr lang="en-US" sz="2400" baseline="-25000" dirty="0" err="1"/>
              <a:t>t</a:t>
            </a:r>
            <a:r>
              <a:rPr lang="en-US" sz="2400" dirty="0"/>
              <a:t> L</a:t>
            </a:r>
            <a:r>
              <a:rPr lang="en-US" sz="2400" baseline="-25000" dirty="0"/>
              <a:t>t</a:t>
            </a:r>
            <a:r>
              <a:rPr lang="en-US" sz="2400" dirty="0"/>
              <a:t>,)</a:t>
            </a:r>
          </a:p>
          <a:p>
            <a:endParaRPr lang="en-US" sz="2400" dirty="0"/>
          </a:p>
          <a:p>
            <a:r>
              <a:rPr lang="en-US" sz="2400" dirty="0"/>
              <a:t>Homogenous Aggregates</a:t>
            </a:r>
          </a:p>
          <a:p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329082" y="3038272"/>
            <a:ext cx="4724400" cy="30469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u="sng" dirty="0"/>
              <a:t>Austrian</a:t>
            </a:r>
          </a:p>
          <a:p>
            <a:endParaRPr lang="en-US" sz="2400" dirty="0"/>
          </a:p>
          <a:p>
            <a:r>
              <a:rPr lang="en-US" sz="2400" dirty="0"/>
              <a:t>Concentric Circles: </a:t>
            </a:r>
            <a:r>
              <a:rPr lang="en-US" sz="2400" dirty="0" err="1"/>
              <a:t>Böhm-Bawerk</a:t>
            </a:r>
            <a:endParaRPr lang="en-US" sz="2400" dirty="0"/>
          </a:p>
          <a:p>
            <a:r>
              <a:rPr lang="en-US" sz="2400" dirty="0"/>
              <a:t>Hayekian Triangle: Hayek, Rothbard, Garrison, Huerta de Soto</a:t>
            </a:r>
          </a:p>
          <a:p>
            <a:endParaRPr lang="en-US" sz="2400" dirty="0"/>
          </a:p>
          <a:p>
            <a:r>
              <a:rPr lang="en-US" sz="2400" dirty="0"/>
              <a:t>Vast interrelated, very complex structure of multi-stage production</a:t>
            </a:r>
          </a:p>
        </p:txBody>
      </p:sp>
    </p:spTree>
    <p:extLst>
      <p:ext uri="{BB962C8B-B14F-4D97-AF65-F5344CB8AC3E}">
        <p14:creationId xmlns:p14="http://schemas.microsoft.com/office/powerpoint/2010/main" val="25651613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12" y="1766664"/>
            <a:ext cx="3627929" cy="46489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1A6C50-7C23-1625-0533-0B33C434E0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56" t="3742" r="1449" b="-1844"/>
          <a:stretch/>
        </p:blipFill>
        <p:spPr>
          <a:xfrm>
            <a:off x="297445" y="2328567"/>
            <a:ext cx="3931920" cy="384048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1552732-4EC8-9432-F45F-5830FA53A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2044" y="2712036"/>
            <a:ext cx="4051936" cy="2737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40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>
                <a:solidFill>
                  <a:schemeClr val="accent1">
                    <a:lumMod val="75000"/>
                  </a:schemeClr>
                </a:solidFill>
                <a:latin typeface="+mn-lt"/>
              </a:rPr>
              <a:t>Capital Structure</a:t>
            </a:r>
            <a:endParaRPr lang="en-US" sz="60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A1A1B4-37BC-4973-AF73-AA5AAF06FA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207" y="1690688"/>
            <a:ext cx="3878567" cy="497016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6529CED-BE6E-42D7-AE73-8436EAD5FDDD}"/>
              </a:ext>
            </a:extLst>
          </p:cNvPr>
          <p:cNvSpPr txBox="1"/>
          <p:nvPr/>
        </p:nvSpPr>
        <p:spPr>
          <a:xfrm>
            <a:off x="5100320" y="2082800"/>
            <a:ext cx="666496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Production heavily weighted to production of capital goods.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Capitalist is laborers’ benefactor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/>
              <a:t>The economic order is extremely complex</a:t>
            </a:r>
          </a:p>
        </p:txBody>
      </p:sp>
    </p:spTree>
    <p:extLst>
      <p:ext uri="{BB962C8B-B14F-4D97-AF65-F5344CB8AC3E}">
        <p14:creationId xmlns:p14="http://schemas.microsoft.com/office/powerpoint/2010/main" val="25128777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Autofit/>
          </a:bodyPr>
          <a:lstStyle/>
          <a:p>
            <a:pPr algn="ctr"/>
            <a:r>
              <a:rPr lang="en-US" sz="60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Calculation and Capital Allocation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16106" y="1985962"/>
            <a:ext cx="58371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ym typeface="Symbol" panose="05050102010706020507" pitchFamily="18" charset="2"/>
              </a:rPr>
              <a:t>Horizontally via profit and loss calculations</a:t>
            </a:r>
          </a:p>
          <a:p>
            <a:endParaRPr lang="en-US" sz="3200" dirty="0">
              <a:sym typeface="Symbol" panose="05050102010706020507" pitchFamily="18" charset="2"/>
            </a:endParaRPr>
          </a:p>
          <a:p>
            <a:r>
              <a:rPr lang="en-US" sz="3200" dirty="0">
                <a:sym typeface="Symbol" panose="05050102010706020507" pitchFamily="18" charset="2"/>
              </a:rPr>
              <a:t>Inter-temporally via comparisons of rate of return and interest rate</a:t>
            </a:r>
          </a:p>
          <a:p>
            <a:endParaRPr lang="en-US" sz="3200" dirty="0"/>
          </a:p>
          <a:p>
            <a:r>
              <a:rPr lang="en-US" sz="3200" dirty="0"/>
              <a:t>Structure is flexible and can be changed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149584"/>
              </p:ext>
            </p:extLst>
          </p:nvPr>
        </p:nvGraphicFramePr>
        <p:xfrm>
          <a:off x="7584701" y="1985962"/>
          <a:ext cx="3240742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64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42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Stages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Rate of Return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Steel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Bolt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Mixer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Dessert</a:t>
                      </a:r>
                      <a:r>
                        <a:rPr lang="en-US" sz="2400" baseline="0" dirty="0"/>
                        <a:t> Shop</a:t>
                      </a:r>
                      <a:endParaRPr lang="en-US" sz="2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8731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1419</TotalTime>
  <Words>556</Words>
  <Application>Microsoft Office PowerPoint</Application>
  <PresentationFormat>Widescreen</PresentationFormat>
  <Paragraphs>108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Austrian Capital Theory</vt:lpstr>
      <vt:lpstr>Relevant Literature</vt:lpstr>
      <vt:lpstr>Capital Defined</vt:lpstr>
      <vt:lpstr>Capital Goods and Capital</vt:lpstr>
      <vt:lpstr>Capital Goods and Capital</vt:lpstr>
      <vt:lpstr>Interrelationship of Economic Goods</vt:lpstr>
      <vt:lpstr>Structure of Production</vt:lpstr>
      <vt:lpstr>PowerPoint Presentation</vt:lpstr>
      <vt:lpstr>PowerPoint Presentation</vt:lpstr>
      <vt:lpstr>Benefits of Capital Goods</vt:lpstr>
      <vt:lpstr>Benefits of Capital Goods</vt:lpstr>
      <vt:lpstr>Benefits of Capital Goods</vt:lpstr>
      <vt:lpstr>Choices about Capital Goods</vt:lpstr>
      <vt:lpstr>Choices about Capital Goods</vt:lpstr>
      <vt:lpstr>Choices about Capital Goods</vt:lpstr>
      <vt:lpstr>Capital Structure</vt:lpstr>
      <vt:lpstr>Capital Structure</vt:lpstr>
      <vt:lpstr>Capital Structure</vt:lpstr>
      <vt:lpstr>Calculation and Capital Allocation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Ritenour, Shawn R</dc:creator>
  <cp:lastModifiedBy>Ritenour, Shawn R</cp:lastModifiedBy>
  <cp:revision>55</cp:revision>
  <dcterms:created xsi:type="dcterms:W3CDTF">2019-07-09T17:43:25Z</dcterms:created>
  <dcterms:modified xsi:type="dcterms:W3CDTF">2023-07-25T01:49:27Z</dcterms:modified>
</cp:coreProperties>
</file>