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71" r:id="rId10"/>
    <p:sldId id="272" r:id="rId11"/>
    <p:sldId id="270" r:id="rId12"/>
    <p:sldId id="264" r:id="rId13"/>
    <p:sldId id="265" r:id="rId14"/>
    <p:sldId id="274" r:id="rId15"/>
    <p:sldId id="266" r:id="rId16"/>
    <p:sldId id="267" r:id="rId17"/>
    <p:sldId id="268" r:id="rId18"/>
    <p:sldId id="269" r:id="rId19"/>
    <p:sldId id="27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F8BBAC-728D-4140-B49A-8A41DBE20343}" v="747" dt="2023-07-26T04:10:20.1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k Newman" userId="3b6d677ab6269c3c" providerId="LiveId" clId="{66F8BBAC-728D-4140-B49A-8A41DBE20343}"/>
    <pc:docChg chg="undo custSel addSld modSld">
      <pc:chgData name="Patrick Newman" userId="3b6d677ab6269c3c" providerId="LiveId" clId="{66F8BBAC-728D-4140-B49A-8A41DBE20343}" dt="2023-07-26T04:10:20.187" v="10382" actId="20577"/>
      <pc:docMkLst>
        <pc:docMk/>
      </pc:docMkLst>
      <pc:sldChg chg="modSp mod">
        <pc:chgData name="Patrick Newman" userId="3b6d677ab6269c3c" providerId="LiveId" clId="{66F8BBAC-728D-4140-B49A-8A41DBE20343}" dt="2023-07-25T14:11:35.032" v="9460" actId="1076"/>
        <pc:sldMkLst>
          <pc:docMk/>
          <pc:sldMk cId="1855575347" sldId="256"/>
        </pc:sldMkLst>
        <pc:spChg chg="mod">
          <ac:chgData name="Patrick Newman" userId="3b6d677ab6269c3c" providerId="LiveId" clId="{66F8BBAC-728D-4140-B49A-8A41DBE20343}" dt="2023-07-25T14:11:35.032" v="9460" actId="1076"/>
          <ac:spMkLst>
            <pc:docMk/>
            <pc:sldMk cId="1855575347" sldId="256"/>
            <ac:spMk id="3" creationId="{99081FFC-9CB6-6F3B-7253-73510F39F720}"/>
          </ac:spMkLst>
        </pc:spChg>
      </pc:sldChg>
      <pc:sldChg chg="modSp new mod modAnim">
        <pc:chgData name="Patrick Newman" userId="3b6d677ab6269c3c" providerId="LiveId" clId="{66F8BBAC-728D-4140-B49A-8A41DBE20343}" dt="2023-07-26T04:10:20.187" v="10382" actId="20577"/>
        <pc:sldMkLst>
          <pc:docMk/>
          <pc:sldMk cId="2823135588" sldId="257"/>
        </pc:sldMkLst>
        <pc:spChg chg="mod">
          <ac:chgData name="Patrick Newman" userId="3b6d677ab6269c3c" providerId="LiveId" clId="{66F8BBAC-728D-4140-B49A-8A41DBE20343}" dt="2023-07-24T13:52:00.309" v="130" actId="122"/>
          <ac:spMkLst>
            <pc:docMk/>
            <pc:sldMk cId="2823135588" sldId="257"/>
            <ac:spMk id="2" creationId="{2D1392BC-9737-210C-1C5F-A9290D362BBD}"/>
          </ac:spMkLst>
        </pc:spChg>
        <pc:spChg chg="mod">
          <ac:chgData name="Patrick Newman" userId="3b6d677ab6269c3c" providerId="LiveId" clId="{66F8BBAC-728D-4140-B49A-8A41DBE20343}" dt="2023-07-26T04:10:20.187" v="10382" actId="20577"/>
          <ac:spMkLst>
            <pc:docMk/>
            <pc:sldMk cId="2823135588" sldId="257"/>
            <ac:spMk id="3" creationId="{7DC8B28C-486F-966A-A86D-AEADACBFE387}"/>
          </ac:spMkLst>
        </pc:spChg>
      </pc:sldChg>
      <pc:sldChg chg="modSp new mod modAnim">
        <pc:chgData name="Patrick Newman" userId="3b6d677ab6269c3c" providerId="LiveId" clId="{66F8BBAC-728D-4140-B49A-8A41DBE20343}" dt="2023-07-26T04:05:54.735" v="10338" actId="20577"/>
        <pc:sldMkLst>
          <pc:docMk/>
          <pc:sldMk cId="2040177024" sldId="258"/>
        </pc:sldMkLst>
        <pc:spChg chg="mod">
          <ac:chgData name="Patrick Newman" userId="3b6d677ab6269c3c" providerId="LiveId" clId="{66F8BBAC-728D-4140-B49A-8A41DBE20343}" dt="2023-07-24T13:56:06.238" v="866" actId="114"/>
          <ac:spMkLst>
            <pc:docMk/>
            <pc:sldMk cId="2040177024" sldId="258"/>
            <ac:spMk id="2" creationId="{EB7D84CA-D511-E0A3-731C-21F8FFCEAB57}"/>
          </ac:spMkLst>
        </pc:spChg>
        <pc:spChg chg="mod">
          <ac:chgData name="Patrick Newman" userId="3b6d677ab6269c3c" providerId="LiveId" clId="{66F8BBAC-728D-4140-B49A-8A41DBE20343}" dt="2023-07-26T04:05:54.735" v="10338" actId="20577"/>
          <ac:spMkLst>
            <pc:docMk/>
            <pc:sldMk cId="2040177024" sldId="258"/>
            <ac:spMk id="3" creationId="{1A5F4CB5-CEFD-8DBF-AE3E-84ECD96779FF}"/>
          </ac:spMkLst>
        </pc:spChg>
      </pc:sldChg>
      <pc:sldChg chg="modSp new mod modAnim">
        <pc:chgData name="Patrick Newman" userId="3b6d677ab6269c3c" providerId="LiveId" clId="{66F8BBAC-728D-4140-B49A-8A41DBE20343}" dt="2023-07-26T04:06:07.570" v="10339" actId="20577"/>
        <pc:sldMkLst>
          <pc:docMk/>
          <pc:sldMk cId="1926742039" sldId="259"/>
        </pc:sldMkLst>
        <pc:spChg chg="mod">
          <ac:chgData name="Patrick Newman" userId="3b6d677ab6269c3c" providerId="LiveId" clId="{66F8BBAC-728D-4140-B49A-8A41DBE20343}" dt="2023-07-24T14:02:13.998" v="1793" actId="122"/>
          <ac:spMkLst>
            <pc:docMk/>
            <pc:sldMk cId="1926742039" sldId="259"/>
            <ac:spMk id="2" creationId="{D969DB82-7EDA-32F9-4AFC-5E50A9CC25B8}"/>
          </ac:spMkLst>
        </pc:spChg>
        <pc:spChg chg="mod">
          <ac:chgData name="Patrick Newman" userId="3b6d677ab6269c3c" providerId="LiveId" clId="{66F8BBAC-728D-4140-B49A-8A41DBE20343}" dt="2023-07-26T04:06:07.570" v="10339" actId="20577"/>
          <ac:spMkLst>
            <pc:docMk/>
            <pc:sldMk cId="1926742039" sldId="259"/>
            <ac:spMk id="3" creationId="{433CB508-6AFB-A445-E985-1DAD6AD4CBB7}"/>
          </ac:spMkLst>
        </pc:spChg>
      </pc:sldChg>
      <pc:sldChg chg="modSp new mod modAnim">
        <pc:chgData name="Patrick Newman" userId="3b6d677ab6269c3c" providerId="LiveId" clId="{66F8BBAC-728D-4140-B49A-8A41DBE20343}" dt="2023-07-25T14:16:35.896" v="9584" actId="20577"/>
        <pc:sldMkLst>
          <pc:docMk/>
          <pc:sldMk cId="3553232163" sldId="260"/>
        </pc:sldMkLst>
        <pc:spChg chg="mod">
          <ac:chgData name="Patrick Newman" userId="3b6d677ab6269c3c" providerId="LiveId" clId="{66F8BBAC-728D-4140-B49A-8A41DBE20343}" dt="2023-07-24T14:22:10.337" v="4233" actId="20577"/>
          <ac:spMkLst>
            <pc:docMk/>
            <pc:sldMk cId="3553232163" sldId="260"/>
            <ac:spMk id="2" creationId="{81172CA6-2561-4E1E-8011-6299D5791124}"/>
          </ac:spMkLst>
        </pc:spChg>
        <pc:spChg chg="mod">
          <ac:chgData name="Patrick Newman" userId="3b6d677ab6269c3c" providerId="LiveId" clId="{66F8BBAC-728D-4140-B49A-8A41DBE20343}" dt="2023-07-25T14:16:35.896" v="9584" actId="20577"/>
          <ac:spMkLst>
            <pc:docMk/>
            <pc:sldMk cId="3553232163" sldId="260"/>
            <ac:spMk id="3" creationId="{D256D6F4-9676-F329-6F81-D85A9E134D3B}"/>
          </ac:spMkLst>
        </pc:spChg>
      </pc:sldChg>
      <pc:sldChg chg="modSp new mod modAnim">
        <pc:chgData name="Patrick Newman" userId="3b6d677ab6269c3c" providerId="LiveId" clId="{66F8BBAC-728D-4140-B49A-8A41DBE20343}" dt="2023-07-25T14:17:21.753" v="9587" actId="20577"/>
        <pc:sldMkLst>
          <pc:docMk/>
          <pc:sldMk cId="301617225" sldId="261"/>
        </pc:sldMkLst>
        <pc:spChg chg="mod">
          <ac:chgData name="Patrick Newman" userId="3b6d677ab6269c3c" providerId="LiveId" clId="{66F8BBAC-728D-4140-B49A-8A41DBE20343}" dt="2023-07-24T14:14:25.058" v="3332" actId="20577"/>
          <ac:spMkLst>
            <pc:docMk/>
            <pc:sldMk cId="301617225" sldId="261"/>
            <ac:spMk id="2" creationId="{7D755B33-0DCD-BD8B-0E70-71822EF5DE2C}"/>
          </ac:spMkLst>
        </pc:spChg>
        <pc:spChg chg="mod">
          <ac:chgData name="Patrick Newman" userId="3b6d677ab6269c3c" providerId="LiveId" clId="{66F8BBAC-728D-4140-B49A-8A41DBE20343}" dt="2023-07-25T14:17:21.753" v="9587" actId="20577"/>
          <ac:spMkLst>
            <pc:docMk/>
            <pc:sldMk cId="301617225" sldId="261"/>
            <ac:spMk id="3" creationId="{6EE031DF-B13F-4108-AE4F-1B3C2A9D174F}"/>
          </ac:spMkLst>
        </pc:spChg>
      </pc:sldChg>
      <pc:sldChg chg="modSp new mod modAnim">
        <pc:chgData name="Patrick Newman" userId="3b6d677ab6269c3c" providerId="LiveId" clId="{66F8BBAC-728D-4140-B49A-8A41DBE20343}" dt="2023-07-25T14:22:11.275" v="9620" actId="33524"/>
        <pc:sldMkLst>
          <pc:docMk/>
          <pc:sldMk cId="1403082009" sldId="262"/>
        </pc:sldMkLst>
        <pc:spChg chg="mod">
          <ac:chgData name="Patrick Newman" userId="3b6d677ab6269c3c" providerId="LiveId" clId="{66F8BBAC-728D-4140-B49A-8A41DBE20343}" dt="2023-07-24T14:14:08.478" v="3268" actId="313"/>
          <ac:spMkLst>
            <pc:docMk/>
            <pc:sldMk cId="1403082009" sldId="262"/>
            <ac:spMk id="2" creationId="{559CD753-7348-8A89-93FC-F25C7E8CE4DA}"/>
          </ac:spMkLst>
        </pc:spChg>
        <pc:spChg chg="mod">
          <ac:chgData name="Patrick Newman" userId="3b6d677ab6269c3c" providerId="LiveId" clId="{66F8BBAC-728D-4140-B49A-8A41DBE20343}" dt="2023-07-25T14:22:11.275" v="9620" actId="33524"/>
          <ac:spMkLst>
            <pc:docMk/>
            <pc:sldMk cId="1403082009" sldId="262"/>
            <ac:spMk id="3" creationId="{DD71CA59-F402-7414-A7C0-49ECFC7E0FE3}"/>
          </ac:spMkLst>
        </pc:spChg>
      </pc:sldChg>
      <pc:sldChg chg="modSp new mod modAnim">
        <pc:chgData name="Patrick Newman" userId="3b6d677ab6269c3c" providerId="LiveId" clId="{66F8BBAC-728D-4140-B49A-8A41DBE20343}" dt="2023-07-25T14:24:50.511" v="9647" actId="20577"/>
        <pc:sldMkLst>
          <pc:docMk/>
          <pc:sldMk cId="3888971859" sldId="263"/>
        </pc:sldMkLst>
        <pc:spChg chg="mod">
          <ac:chgData name="Patrick Newman" userId="3b6d677ab6269c3c" providerId="LiveId" clId="{66F8BBAC-728D-4140-B49A-8A41DBE20343}" dt="2023-07-24T14:21:10.984" v="4129" actId="122"/>
          <ac:spMkLst>
            <pc:docMk/>
            <pc:sldMk cId="3888971859" sldId="263"/>
            <ac:spMk id="2" creationId="{F71E603D-49B0-C13E-798E-D19739348A48}"/>
          </ac:spMkLst>
        </pc:spChg>
        <pc:spChg chg="mod">
          <ac:chgData name="Patrick Newman" userId="3b6d677ab6269c3c" providerId="LiveId" clId="{66F8BBAC-728D-4140-B49A-8A41DBE20343}" dt="2023-07-25T14:24:50.511" v="9647" actId="20577"/>
          <ac:spMkLst>
            <pc:docMk/>
            <pc:sldMk cId="3888971859" sldId="263"/>
            <ac:spMk id="3" creationId="{B60D6F61-5C7C-2492-11EF-EA3978C098E3}"/>
          </ac:spMkLst>
        </pc:spChg>
      </pc:sldChg>
      <pc:sldChg chg="modSp new mod modAnim">
        <pc:chgData name="Patrick Newman" userId="3b6d677ab6269c3c" providerId="LiveId" clId="{66F8BBAC-728D-4140-B49A-8A41DBE20343}" dt="2023-07-25T14:27:32.948" v="9662" actId="20577"/>
        <pc:sldMkLst>
          <pc:docMk/>
          <pc:sldMk cId="905483044" sldId="264"/>
        </pc:sldMkLst>
        <pc:spChg chg="mod">
          <ac:chgData name="Patrick Newman" userId="3b6d677ab6269c3c" providerId="LiveId" clId="{66F8BBAC-728D-4140-B49A-8A41DBE20343}" dt="2023-07-24T14:26:24.102" v="4998" actId="122"/>
          <ac:spMkLst>
            <pc:docMk/>
            <pc:sldMk cId="905483044" sldId="264"/>
            <ac:spMk id="2" creationId="{1AA8BFD0-640D-B385-FEE8-D46BD7570FDB}"/>
          </ac:spMkLst>
        </pc:spChg>
        <pc:spChg chg="mod">
          <ac:chgData name="Patrick Newman" userId="3b6d677ab6269c3c" providerId="LiveId" clId="{66F8BBAC-728D-4140-B49A-8A41DBE20343}" dt="2023-07-25T14:27:32.948" v="9662" actId="20577"/>
          <ac:spMkLst>
            <pc:docMk/>
            <pc:sldMk cId="905483044" sldId="264"/>
            <ac:spMk id="3" creationId="{6D147208-6DFF-3AA3-D2F3-75153A1A90C0}"/>
          </ac:spMkLst>
        </pc:spChg>
      </pc:sldChg>
      <pc:sldChg chg="modSp new mod modAnim">
        <pc:chgData name="Patrick Newman" userId="3b6d677ab6269c3c" providerId="LiveId" clId="{66F8BBAC-728D-4140-B49A-8A41DBE20343}" dt="2023-07-25T14:32:19.231" v="10100" actId="20577"/>
        <pc:sldMkLst>
          <pc:docMk/>
          <pc:sldMk cId="1576431756" sldId="265"/>
        </pc:sldMkLst>
        <pc:spChg chg="mod">
          <ac:chgData name="Patrick Newman" userId="3b6d677ab6269c3c" providerId="LiveId" clId="{66F8BBAC-728D-4140-B49A-8A41DBE20343}" dt="2023-07-24T14:28:39.648" v="5414" actId="20577"/>
          <ac:spMkLst>
            <pc:docMk/>
            <pc:sldMk cId="1576431756" sldId="265"/>
            <ac:spMk id="2" creationId="{124FB874-378B-3E8F-7B8F-CE82A602B769}"/>
          </ac:spMkLst>
        </pc:spChg>
        <pc:spChg chg="mod">
          <ac:chgData name="Patrick Newman" userId="3b6d677ab6269c3c" providerId="LiveId" clId="{66F8BBAC-728D-4140-B49A-8A41DBE20343}" dt="2023-07-25T14:32:19.231" v="10100" actId="20577"/>
          <ac:spMkLst>
            <pc:docMk/>
            <pc:sldMk cId="1576431756" sldId="265"/>
            <ac:spMk id="3" creationId="{45F1139C-E24E-F7A7-7E1B-897E3CD789BF}"/>
          </ac:spMkLst>
        </pc:spChg>
      </pc:sldChg>
      <pc:sldChg chg="modSp new mod modAnim">
        <pc:chgData name="Patrick Newman" userId="3b6d677ab6269c3c" providerId="LiveId" clId="{66F8BBAC-728D-4140-B49A-8A41DBE20343}" dt="2023-07-25T14:37:25.626" v="10146" actId="20577"/>
        <pc:sldMkLst>
          <pc:docMk/>
          <pc:sldMk cId="4288066398" sldId="266"/>
        </pc:sldMkLst>
        <pc:spChg chg="mod">
          <ac:chgData name="Patrick Newman" userId="3b6d677ab6269c3c" providerId="LiveId" clId="{66F8BBAC-728D-4140-B49A-8A41DBE20343}" dt="2023-07-24T14:43:38.557" v="6617" actId="20577"/>
          <ac:spMkLst>
            <pc:docMk/>
            <pc:sldMk cId="4288066398" sldId="266"/>
            <ac:spMk id="2" creationId="{E9F42171-7C43-BEC4-A28D-48807A3BE1DC}"/>
          </ac:spMkLst>
        </pc:spChg>
        <pc:spChg chg="mod">
          <ac:chgData name="Patrick Newman" userId="3b6d677ab6269c3c" providerId="LiveId" clId="{66F8BBAC-728D-4140-B49A-8A41DBE20343}" dt="2023-07-25T14:37:25.626" v="10146" actId="20577"/>
          <ac:spMkLst>
            <pc:docMk/>
            <pc:sldMk cId="4288066398" sldId="266"/>
            <ac:spMk id="3" creationId="{04E909D5-EB5E-E43A-271C-9A2F6A1388AB}"/>
          </ac:spMkLst>
        </pc:spChg>
      </pc:sldChg>
      <pc:sldChg chg="modSp new mod modAnim">
        <pc:chgData name="Patrick Newman" userId="3b6d677ab6269c3c" providerId="LiveId" clId="{66F8BBAC-728D-4140-B49A-8A41DBE20343}" dt="2023-07-25T14:37:46.415" v="10147" actId="403"/>
        <pc:sldMkLst>
          <pc:docMk/>
          <pc:sldMk cId="4081515741" sldId="267"/>
        </pc:sldMkLst>
        <pc:spChg chg="mod">
          <ac:chgData name="Patrick Newman" userId="3b6d677ab6269c3c" providerId="LiveId" clId="{66F8BBAC-728D-4140-B49A-8A41DBE20343}" dt="2023-07-24T14:43:17.641" v="6585" actId="20577"/>
          <ac:spMkLst>
            <pc:docMk/>
            <pc:sldMk cId="4081515741" sldId="267"/>
            <ac:spMk id="2" creationId="{4EE450A5-DE3F-6AA7-E581-670478038E25}"/>
          </ac:spMkLst>
        </pc:spChg>
        <pc:spChg chg="mod">
          <ac:chgData name="Patrick Newman" userId="3b6d677ab6269c3c" providerId="LiveId" clId="{66F8BBAC-728D-4140-B49A-8A41DBE20343}" dt="2023-07-25T14:37:46.415" v="10147" actId="403"/>
          <ac:spMkLst>
            <pc:docMk/>
            <pc:sldMk cId="4081515741" sldId="267"/>
            <ac:spMk id="3" creationId="{5AA03C3F-F7B7-C0E0-C0E6-02347D14D6A0}"/>
          </ac:spMkLst>
        </pc:spChg>
      </pc:sldChg>
      <pc:sldChg chg="modSp new mod modAnim">
        <pc:chgData name="Patrick Newman" userId="3b6d677ab6269c3c" providerId="LiveId" clId="{66F8BBAC-728D-4140-B49A-8A41DBE20343}" dt="2023-07-25T14:39:57.556" v="10184" actId="255"/>
        <pc:sldMkLst>
          <pc:docMk/>
          <pc:sldMk cId="1854868498" sldId="268"/>
        </pc:sldMkLst>
        <pc:spChg chg="mod">
          <ac:chgData name="Patrick Newman" userId="3b6d677ab6269c3c" providerId="LiveId" clId="{66F8BBAC-728D-4140-B49A-8A41DBE20343}" dt="2023-07-24T14:47:41.148" v="7149" actId="20577"/>
          <ac:spMkLst>
            <pc:docMk/>
            <pc:sldMk cId="1854868498" sldId="268"/>
            <ac:spMk id="2" creationId="{4ED1C974-8B52-B786-2CCA-20D0042764DE}"/>
          </ac:spMkLst>
        </pc:spChg>
        <pc:spChg chg="mod">
          <ac:chgData name="Patrick Newman" userId="3b6d677ab6269c3c" providerId="LiveId" clId="{66F8BBAC-728D-4140-B49A-8A41DBE20343}" dt="2023-07-25T14:39:57.556" v="10184" actId="255"/>
          <ac:spMkLst>
            <pc:docMk/>
            <pc:sldMk cId="1854868498" sldId="268"/>
            <ac:spMk id="3" creationId="{65B4F721-1C3A-7642-2C2B-BD86AA1DFAB7}"/>
          </ac:spMkLst>
        </pc:spChg>
      </pc:sldChg>
      <pc:sldChg chg="modSp new mod modAnim">
        <pc:chgData name="Patrick Newman" userId="3b6d677ab6269c3c" providerId="LiveId" clId="{66F8BBAC-728D-4140-B49A-8A41DBE20343}" dt="2023-07-25T14:42:50.747" v="10336" actId="20577"/>
        <pc:sldMkLst>
          <pc:docMk/>
          <pc:sldMk cId="1997389293" sldId="269"/>
        </pc:sldMkLst>
        <pc:spChg chg="mod">
          <ac:chgData name="Patrick Newman" userId="3b6d677ab6269c3c" providerId="LiveId" clId="{66F8BBAC-728D-4140-B49A-8A41DBE20343}" dt="2023-07-24T14:51:28.288" v="8045" actId="20577"/>
          <ac:spMkLst>
            <pc:docMk/>
            <pc:sldMk cId="1997389293" sldId="269"/>
            <ac:spMk id="2" creationId="{08F2FC6E-69D5-D7E3-B67B-ED08E73197DA}"/>
          </ac:spMkLst>
        </pc:spChg>
        <pc:spChg chg="mod">
          <ac:chgData name="Patrick Newman" userId="3b6d677ab6269c3c" providerId="LiveId" clId="{66F8BBAC-728D-4140-B49A-8A41DBE20343}" dt="2023-07-25T14:42:50.747" v="10336" actId="20577"/>
          <ac:spMkLst>
            <pc:docMk/>
            <pc:sldMk cId="1997389293" sldId="269"/>
            <ac:spMk id="3" creationId="{4D65445B-19A6-C184-3685-257C3BF56E4C}"/>
          </ac:spMkLst>
        </pc:spChg>
      </pc:sldChg>
      <pc:sldChg chg="modSp new mod modAnim">
        <pc:chgData name="Patrick Newman" userId="3b6d677ab6269c3c" providerId="LiveId" clId="{66F8BBAC-728D-4140-B49A-8A41DBE20343}" dt="2023-07-26T04:08:23.022" v="10341" actId="20577"/>
        <pc:sldMkLst>
          <pc:docMk/>
          <pc:sldMk cId="3676848509" sldId="270"/>
        </pc:sldMkLst>
        <pc:spChg chg="mod">
          <ac:chgData name="Patrick Newman" userId="3b6d677ab6269c3c" providerId="LiveId" clId="{66F8BBAC-728D-4140-B49A-8A41DBE20343}" dt="2023-07-24T15:01:08.912" v="8684" actId="20577"/>
          <ac:spMkLst>
            <pc:docMk/>
            <pc:sldMk cId="3676848509" sldId="270"/>
            <ac:spMk id="2" creationId="{99D0E4DB-D1B6-1AE9-8214-FB6EC3E9A5AE}"/>
          </ac:spMkLst>
        </pc:spChg>
        <pc:spChg chg="mod">
          <ac:chgData name="Patrick Newman" userId="3b6d677ab6269c3c" providerId="LiveId" clId="{66F8BBAC-728D-4140-B49A-8A41DBE20343}" dt="2023-07-26T04:08:23.022" v="10341" actId="20577"/>
          <ac:spMkLst>
            <pc:docMk/>
            <pc:sldMk cId="3676848509" sldId="270"/>
            <ac:spMk id="3" creationId="{C5BE9FEB-A483-0FF8-40F6-F0D7DDDD3699}"/>
          </ac:spMkLst>
        </pc:spChg>
      </pc:sldChg>
      <pc:sldChg chg="modSp new mod modAnim">
        <pc:chgData name="Patrick Newman" userId="3b6d677ab6269c3c" providerId="LiveId" clId="{66F8BBAC-728D-4140-B49A-8A41DBE20343}" dt="2023-07-25T14:25:20.715" v="9648" actId="20577"/>
        <pc:sldMkLst>
          <pc:docMk/>
          <pc:sldMk cId="1089115453" sldId="271"/>
        </pc:sldMkLst>
        <pc:spChg chg="mod">
          <ac:chgData name="Patrick Newman" userId="3b6d677ab6269c3c" providerId="LiveId" clId="{66F8BBAC-728D-4140-B49A-8A41DBE20343}" dt="2023-07-24T15:02:12.029" v="8870" actId="122"/>
          <ac:spMkLst>
            <pc:docMk/>
            <pc:sldMk cId="1089115453" sldId="271"/>
            <ac:spMk id="2" creationId="{A5DD22C2-06BB-64A9-DFEF-DBE8C56EF9FD}"/>
          </ac:spMkLst>
        </pc:spChg>
        <pc:spChg chg="mod">
          <ac:chgData name="Patrick Newman" userId="3b6d677ab6269c3c" providerId="LiveId" clId="{66F8BBAC-728D-4140-B49A-8A41DBE20343}" dt="2023-07-25T14:25:20.715" v="9648" actId="20577"/>
          <ac:spMkLst>
            <pc:docMk/>
            <pc:sldMk cId="1089115453" sldId="271"/>
            <ac:spMk id="3" creationId="{A46448B1-7876-3302-12BA-5117FD1A3E24}"/>
          </ac:spMkLst>
        </pc:spChg>
      </pc:sldChg>
      <pc:sldChg chg="modSp new mod modAnim">
        <pc:chgData name="Patrick Newman" userId="3b6d677ab6269c3c" providerId="LiveId" clId="{66F8BBAC-728D-4140-B49A-8A41DBE20343}" dt="2023-07-25T14:26:59.253" v="9657" actId="20577"/>
        <pc:sldMkLst>
          <pc:docMk/>
          <pc:sldMk cId="1370381941" sldId="272"/>
        </pc:sldMkLst>
        <pc:spChg chg="mod">
          <ac:chgData name="Patrick Newman" userId="3b6d677ab6269c3c" providerId="LiveId" clId="{66F8BBAC-728D-4140-B49A-8A41DBE20343}" dt="2023-07-24T15:03:59.313" v="8990" actId="122"/>
          <ac:spMkLst>
            <pc:docMk/>
            <pc:sldMk cId="1370381941" sldId="272"/>
            <ac:spMk id="2" creationId="{B618E692-E567-9426-DE9B-BB5598A94BE2}"/>
          </ac:spMkLst>
        </pc:spChg>
        <pc:spChg chg="mod">
          <ac:chgData name="Patrick Newman" userId="3b6d677ab6269c3c" providerId="LiveId" clId="{66F8BBAC-728D-4140-B49A-8A41DBE20343}" dt="2023-07-25T14:26:59.253" v="9657" actId="20577"/>
          <ac:spMkLst>
            <pc:docMk/>
            <pc:sldMk cId="1370381941" sldId="272"/>
            <ac:spMk id="3" creationId="{52B77378-3E20-AD62-6579-C7A3D9A76714}"/>
          </ac:spMkLst>
        </pc:spChg>
      </pc:sldChg>
      <pc:sldChg chg="modSp new mod">
        <pc:chgData name="Patrick Newman" userId="3b6d677ab6269c3c" providerId="LiveId" clId="{66F8BBAC-728D-4140-B49A-8A41DBE20343}" dt="2023-07-24T15:11:30.282" v="9459" actId="403"/>
        <pc:sldMkLst>
          <pc:docMk/>
          <pc:sldMk cId="2876337096" sldId="273"/>
        </pc:sldMkLst>
        <pc:spChg chg="mod">
          <ac:chgData name="Patrick Newman" userId="3b6d677ab6269c3c" providerId="LiveId" clId="{66F8BBAC-728D-4140-B49A-8A41DBE20343}" dt="2023-07-24T15:09:33.949" v="9091" actId="20577"/>
          <ac:spMkLst>
            <pc:docMk/>
            <pc:sldMk cId="2876337096" sldId="273"/>
            <ac:spMk id="2" creationId="{5CBD7E86-0F53-9BC5-8080-53A0B4679CB8}"/>
          </ac:spMkLst>
        </pc:spChg>
        <pc:spChg chg="mod">
          <ac:chgData name="Patrick Newman" userId="3b6d677ab6269c3c" providerId="LiveId" clId="{66F8BBAC-728D-4140-B49A-8A41DBE20343}" dt="2023-07-24T15:11:30.282" v="9459" actId="403"/>
          <ac:spMkLst>
            <pc:docMk/>
            <pc:sldMk cId="2876337096" sldId="273"/>
            <ac:spMk id="3" creationId="{238276BF-68EC-D397-9640-95140468AB36}"/>
          </ac:spMkLst>
        </pc:spChg>
      </pc:sldChg>
      <pc:sldChg chg="modSp new mod modAnim">
        <pc:chgData name="Patrick Newman" userId="3b6d677ab6269c3c" providerId="LiveId" clId="{66F8BBAC-728D-4140-B49A-8A41DBE20343}" dt="2023-07-25T14:33:33.867" v="10127" actId="27636"/>
        <pc:sldMkLst>
          <pc:docMk/>
          <pc:sldMk cId="4263121589" sldId="274"/>
        </pc:sldMkLst>
        <pc:spChg chg="mod">
          <ac:chgData name="Patrick Newman" userId="3b6d677ab6269c3c" providerId="LiveId" clId="{66F8BBAC-728D-4140-B49A-8A41DBE20343}" dt="2023-07-25T14:29:19.881" v="9700" actId="20577"/>
          <ac:spMkLst>
            <pc:docMk/>
            <pc:sldMk cId="4263121589" sldId="274"/>
            <ac:spMk id="2" creationId="{5E8599D6-AC50-39EA-1FCD-407C5856E23C}"/>
          </ac:spMkLst>
        </pc:spChg>
        <pc:spChg chg="mod">
          <ac:chgData name="Patrick Newman" userId="3b6d677ab6269c3c" providerId="LiveId" clId="{66F8BBAC-728D-4140-B49A-8A41DBE20343}" dt="2023-07-25T14:33:33.867" v="10127" actId="27636"/>
          <ac:spMkLst>
            <pc:docMk/>
            <pc:sldMk cId="4263121589" sldId="274"/>
            <ac:spMk id="3" creationId="{5EA498C5-4E7C-0A87-C582-49CA2F2F8CF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083A0E6-AC67-4B29-BAB0-7B0FA570AA5F}" type="datetimeFigureOut">
              <a:rPr lang="en-US" smtClean="0"/>
              <a:t>7/25/2023</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E02ECD1F-D56A-4124-A714-0F87D7AF97B6}"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28033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83A0E6-AC67-4B29-BAB0-7B0FA570AA5F}" type="datetimeFigureOut">
              <a:rPr lang="en-US" smtClean="0"/>
              <a:t>7/25/2023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ECD1F-D56A-4124-A714-0F87D7AF97B6}"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08777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83A0E6-AC67-4B29-BAB0-7B0FA570AA5F}" type="datetimeFigureOut">
              <a:rPr lang="en-US" smtClean="0"/>
              <a:t>7/25/2023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ECD1F-D56A-4124-A714-0F87D7AF97B6}"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44916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83A0E6-AC67-4B29-BAB0-7B0FA570AA5F}" type="datetimeFigureOut">
              <a:rPr lang="en-US" smtClean="0"/>
              <a:t>7/25/2023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ECD1F-D56A-4124-A714-0F87D7AF97B6}"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52045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83A0E6-AC67-4B29-BAB0-7B0FA570AA5F}" type="datetimeFigureOut">
              <a:rPr lang="en-US" smtClean="0"/>
              <a:t>7/25/2023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ECD1F-D56A-4124-A714-0F87D7AF97B6}"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2048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83A0E6-AC67-4B29-BAB0-7B0FA570AA5F}" type="datetimeFigureOut">
              <a:rPr lang="en-US" smtClean="0"/>
              <a:t>7/25/2023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ECD1F-D56A-4124-A714-0F87D7AF97B6}"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4140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83A0E6-AC67-4B29-BAB0-7B0FA570AA5F}" type="datetimeFigureOut">
              <a:rPr lang="en-US" smtClean="0"/>
              <a:t>7/25/2023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2ECD1F-D56A-4124-A714-0F87D7AF97B6}"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09845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083A0E6-AC67-4B29-BAB0-7B0FA570AA5F}" type="datetimeFigureOut">
              <a:rPr lang="en-US" smtClean="0"/>
              <a:t>7/25/2023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2ECD1F-D56A-4124-A714-0F87D7AF97B6}"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3538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83A0E6-AC67-4B29-BAB0-7B0FA570AA5F}" type="datetimeFigureOut">
              <a:rPr lang="en-US" smtClean="0"/>
              <a:t>7/25/2023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2ECD1F-D56A-4124-A714-0F87D7AF97B6}" type="slidenum">
              <a:rPr lang="en-US" smtClean="0"/>
              <a:t>‹#›</a:t>
            </a:fld>
            <a:endParaRPr lang="en-US"/>
          </a:p>
        </p:txBody>
      </p:sp>
    </p:spTree>
    <p:extLst>
      <p:ext uri="{BB962C8B-B14F-4D97-AF65-F5344CB8AC3E}">
        <p14:creationId xmlns:p14="http://schemas.microsoft.com/office/powerpoint/2010/main" val="841857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83A0E6-AC67-4B29-BAB0-7B0FA570AA5F}" type="datetimeFigureOut">
              <a:rPr lang="en-US" smtClean="0"/>
              <a:t>7/25/2023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ECD1F-D56A-4124-A714-0F87D7AF97B6}"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70878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083A0E6-AC67-4B29-BAB0-7B0FA570AA5F}" type="datetimeFigureOut">
              <a:rPr lang="en-US" smtClean="0"/>
              <a:t>7/25/2023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E02ECD1F-D56A-4124-A714-0F87D7AF97B6}"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5234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083A0E6-AC67-4B29-BAB0-7B0FA570AA5F}" type="datetimeFigureOut">
              <a:rPr lang="en-US" smtClean="0"/>
              <a:t>7/25/2023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02ECD1F-D56A-4124-A714-0F87D7AF97B6}"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99799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3C7AF-4E28-EB49-598F-6706164F14AC}"/>
              </a:ext>
            </a:extLst>
          </p:cNvPr>
          <p:cNvSpPr>
            <a:spLocks noGrp="1"/>
          </p:cNvSpPr>
          <p:nvPr>
            <p:ph type="ctrTitle"/>
          </p:nvPr>
        </p:nvSpPr>
        <p:spPr/>
        <p:txBody>
          <a:bodyPr>
            <a:normAutofit fontScale="90000"/>
          </a:bodyPr>
          <a:lstStyle/>
          <a:p>
            <a:r>
              <a:rPr lang="en-US" dirty="0"/>
              <a:t>Cronyism: How the AMA Cartelized the Medical Profession</a:t>
            </a:r>
          </a:p>
        </p:txBody>
      </p:sp>
      <p:sp>
        <p:nvSpPr>
          <p:cNvPr id="3" name="Subtitle 2">
            <a:extLst>
              <a:ext uri="{FF2B5EF4-FFF2-40B4-BE49-F238E27FC236}">
                <a16:creationId xmlns:a16="http://schemas.microsoft.com/office/drawing/2014/main" id="{99081FFC-9CB6-6F3B-7253-73510F39F720}"/>
              </a:ext>
            </a:extLst>
          </p:cNvPr>
          <p:cNvSpPr>
            <a:spLocks noGrp="1"/>
          </p:cNvSpPr>
          <p:nvPr>
            <p:ph type="subTitle" idx="1"/>
          </p:nvPr>
        </p:nvSpPr>
        <p:spPr>
          <a:xfrm>
            <a:off x="2002144" y="3514272"/>
            <a:ext cx="8637072" cy="1304032"/>
          </a:xfrm>
        </p:spPr>
        <p:txBody>
          <a:bodyPr>
            <a:normAutofit/>
          </a:bodyPr>
          <a:lstStyle/>
          <a:p>
            <a:pPr algn="ctr"/>
            <a:r>
              <a:rPr lang="en-US" sz="2400" dirty="0"/>
              <a:t>Dr. Patrick Newman</a:t>
            </a:r>
          </a:p>
          <a:p>
            <a:pPr algn="ctr"/>
            <a:r>
              <a:rPr lang="en-US" sz="2400" dirty="0"/>
              <a:t>2023 Mises University</a:t>
            </a:r>
          </a:p>
        </p:txBody>
      </p:sp>
    </p:spTree>
    <p:extLst>
      <p:ext uri="{BB962C8B-B14F-4D97-AF65-F5344CB8AC3E}">
        <p14:creationId xmlns:p14="http://schemas.microsoft.com/office/powerpoint/2010/main" val="1855575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8E692-E567-9426-DE9B-BB5598A94BE2}"/>
              </a:ext>
            </a:extLst>
          </p:cNvPr>
          <p:cNvSpPr>
            <a:spLocks noGrp="1"/>
          </p:cNvSpPr>
          <p:nvPr>
            <p:ph type="title"/>
          </p:nvPr>
        </p:nvSpPr>
        <p:spPr/>
        <p:txBody>
          <a:bodyPr/>
          <a:lstStyle/>
          <a:p>
            <a:pPr algn="ctr"/>
            <a:r>
              <a:rPr lang="en-US" dirty="0"/>
              <a:t>AMA Elitism</a:t>
            </a:r>
          </a:p>
        </p:txBody>
      </p:sp>
      <p:sp>
        <p:nvSpPr>
          <p:cNvPr id="3" name="Content Placeholder 2">
            <a:extLst>
              <a:ext uri="{FF2B5EF4-FFF2-40B4-BE49-F238E27FC236}">
                <a16:creationId xmlns:a16="http://schemas.microsoft.com/office/drawing/2014/main" id="{52B77378-3E20-AD62-6579-C7A3D9A76714}"/>
              </a:ext>
            </a:extLst>
          </p:cNvPr>
          <p:cNvSpPr>
            <a:spLocks noGrp="1"/>
          </p:cNvSpPr>
          <p:nvPr>
            <p:ph idx="1"/>
          </p:nvPr>
        </p:nvSpPr>
        <p:spPr/>
        <p:txBody>
          <a:bodyPr>
            <a:noAutofit/>
          </a:bodyPr>
          <a:lstStyle/>
          <a:p>
            <a:pPr>
              <a:spcBef>
                <a:spcPts val="0"/>
              </a:spcBef>
            </a:pPr>
            <a:r>
              <a:rPr lang="en-US" sz="2800" dirty="0"/>
              <a:t>One medical school in Tennessee protested against the AMA:</a:t>
            </a:r>
          </a:p>
          <a:p>
            <a:pPr algn="ctr">
              <a:spcBef>
                <a:spcPts val="0"/>
              </a:spcBef>
              <a:buNone/>
            </a:pPr>
            <a:r>
              <a:rPr lang="en-US" sz="2400" dirty="0">
                <a:effectLst/>
                <a:ea typeface="Calibri" panose="020F0502020204030204" pitchFamily="34" charset="0"/>
              </a:rPr>
              <a:t>True, our entrance requirements are not the same as those of the University of Pennsylvania or Harvard; nor do we pretend to turn out the same sort of finished product. Yet we do prepare worthy, ambitious men who have striven hard with small opportunities and risen above their surroundings to become family doctors to the farmers of the south, and to the smaller towns of the mining districts. . . . </a:t>
            </a:r>
            <a:r>
              <a:rPr lang="en-US" sz="2400" b="1" dirty="0">
                <a:effectLst/>
                <a:ea typeface="Calibri" panose="020F0502020204030204" pitchFamily="34" charset="0"/>
              </a:rPr>
              <a:t>Can the wealthy who are in a minority say to the poor majority, you shall not have a doctor?</a:t>
            </a:r>
            <a:endParaRPr lang="en-US" sz="2800" b="1" dirty="0"/>
          </a:p>
        </p:txBody>
      </p:sp>
    </p:spTree>
    <p:extLst>
      <p:ext uri="{BB962C8B-B14F-4D97-AF65-F5344CB8AC3E}">
        <p14:creationId xmlns:p14="http://schemas.microsoft.com/office/powerpoint/2010/main" val="1370381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0E4DB-D1B6-1AE9-8214-FB6EC3E9A5AE}"/>
              </a:ext>
            </a:extLst>
          </p:cNvPr>
          <p:cNvSpPr>
            <a:spLocks noGrp="1"/>
          </p:cNvSpPr>
          <p:nvPr>
            <p:ph type="title"/>
          </p:nvPr>
        </p:nvSpPr>
        <p:spPr/>
        <p:txBody>
          <a:bodyPr/>
          <a:lstStyle/>
          <a:p>
            <a:pPr algn="ctr"/>
            <a:r>
              <a:rPr lang="en-US" dirty="0"/>
              <a:t>Results of AMA lobbying</a:t>
            </a:r>
          </a:p>
        </p:txBody>
      </p:sp>
      <p:sp>
        <p:nvSpPr>
          <p:cNvPr id="3" name="Content Placeholder 2">
            <a:extLst>
              <a:ext uri="{FF2B5EF4-FFF2-40B4-BE49-F238E27FC236}">
                <a16:creationId xmlns:a16="http://schemas.microsoft.com/office/drawing/2014/main" id="{C5BE9FEB-A483-0FF8-40F6-F0D7DDDD3699}"/>
              </a:ext>
            </a:extLst>
          </p:cNvPr>
          <p:cNvSpPr>
            <a:spLocks noGrp="1"/>
          </p:cNvSpPr>
          <p:nvPr>
            <p:ph idx="1"/>
          </p:nvPr>
        </p:nvSpPr>
        <p:spPr/>
        <p:txBody>
          <a:bodyPr/>
          <a:lstStyle/>
          <a:p>
            <a:pPr marL="228600" lvl="1"/>
            <a:r>
              <a:rPr lang="en-US" sz="2800" dirty="0"/>
              <a:t>1900 to 1907: thirty states and territories replace multiple boards with single boards (allopath dominated), require doctors to graduate from AMA approved schools</a:t>
            </a:r>
          </a:p>
          <a:p>
            <a:pPr marL="685800" lvl="2"/>
            <a:r>
              <a:rPr lang="en-US" sz="2400" dirty="0"/>
              <a:t># of physicians per 100k decreased 5%, medical colleges decrease 20%</a:t>
            </a:r>
          </a:p>
          <a:p>
            <a:endParaRPr lang="en-US" dirty="0"/>
          </a:p>
        </p:txBody>
      </p:sp>
    </p:spTree>
    <p:extLst>
      <p:ext uri="{BB962C8B-B14F-4D97-AF65-F5344CB8AC3E}">
        <p14:creationId xmlns:p14="http://schemas.microsoft.com/office/powerpoint/2010/main" val="3676848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8BFD0-640D-B385-FEE8-D46BD7570FDB}"/>
              </a:ext>
            </a:extLst>
          </p:cNvPr>
          <p:cNvSpPr>
            <a:spLocks noGrp="1"/>
          </p:cNvSpPr>
          <p:nvPr>
            <p:ph type="title"/>
          </p:nvPr>
        </p:nvSpPr>
        <p:spPr/>
        <p:txBody>
          <a:bodyPr/>
          <a:lstStyle/>
          <a:p>
            <a:pPr algn="ctr"/>
            <a:r>
              <a:rPr lang="en-US" dirty="0"/>
              <a:t>AMA wants stronger restrictions</a:t>
            </a:r>
          </a:p>
        </p:txBody>
      </p:sp>
      <p:sp>
        <p:nvSpPr>
          <p:cNvPr id="3" name="Content Placeholder 2">
            <a:extLst>
              <a:ext uri="{FF2B5EF4-FFF2-40B4-BE49-F238E27FC236}">
                <a16:creationId xmlns:a16="http://schemas.microsoft.com/office/drawing/2014/main" id="{6D147208-6DFF-3AA3-D2F3-75153A1A90C0}"/>
              </a:ext>
            </a:extLst>
          </p:cNvPr>
          <p:cNvSpPr>
            <a:spLocks noGrp="1"/>
          </p:cNvSpPr>
          <p:nvPr>
            <p:ph idx="1"/>
          </p:nvPr>
        </p:nvSpPr>
        <p:spPr/>
        <p:txBody>
          <a:bodyPr>
            <a:normAutofit lnSpcReduction="10000"/>
          </a:bodyPr>
          <a:lstStyle/>
          <a:p>
            <a:r>
              <a:rPr lang="en-US" sz="3000" dirty="0"/>
              <a:t>In 1906, the Council visited every remaining medical school in the nation, issued a report that said only half satisfactory</a:t>
            </a:r>
          </a:p>
          <a:p>
            <a:r>
              <a:rPr lang="en-US" sz="3000" dirty="0"/>
              <a:t>Report was too controversial, would look too self-serving</a:t>
            </a:r>
          </a:p>
          <a:p>
            <a:r>
              <a:rPr lang="en-US" sz="3000" dirty="0"/>
              <a:t>Needs a public-interest garb. Council goes to Carnegie Foundation for the Advancement of Teaching to issue its own report</a:t>
            </a:r>
          </a:p>
          <a:p>
            <a:endParaRPr lang="en-US" dirty="0"/>
          </a:p>
        </p:txBody>
      </p:sp>
    </p:spTree>
    <p:extLst>
      <p:ext uri="{BB962C8B-B14F-4D97-AF65-F5344CB8AC3E}">
        <p14:creationId xmlns:p14="http://schemas.microsoft.com/office/powerpoint/2010/main" val="905483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FB874-378B-3E8F-7B8F-CE82A602B769}"/>
              </a:ext>
            </a:extLst>
          </p:cNvPr>
          <p:cNvSpPr>
            <a:spLocks noGrp="1"/>
          </p:cNvSpPr>
          <p:nvPr>
            <p:ph type="title"/>
          </p:nvPr>
        </p:nvSpPr>
        <p:spPr/>
        <p:txBody>
          <a:bodyPr/>
          <a:lstStyle/>
          <a:p>
            <a:pPr algn="ctr"/>
            <a:r>
              <a:rPr lang="en-US" dirty="0"/>
              <a:t>Carnegie Foundation</a:t>
            </a:r>
          </a:p>
        </p:txBody>
      </p:sp>
      <p:sp>
        <p:nvSpPr>
          <p:cNvPr id="3" name="Content Placeholder 2">
            <a:extLst>
              <a:ext uri="{FF2B5EF4-FFF2-40B4-BE49-F238E27FC236}">
                <a16:creationId xmlns:a16="http://schemas.microsoft.com/office/drawing/2014/main" id="{45F1139C-E24E-F7A7-7E1B-897E3CD789BF}"/>
              </a:ext>
            </a:extLst>
          </p:cNvPr>
          <p:cNvSpPr>
            <a:spLocks noGrp="1"/>
          </p:cNvSpPr>
          <p:nvPr>
            <p:ph idx="1"/>
          </p:nvPr>
        </p:nvSpPr>
        <p:spPr/>
        <p:txBody>
          <a:bodyPr>
            <a:normAutofit/>
          </a:bodyPr>
          <a:lstStyle/>
          <a:p>
            <a:r>
              <a:rPr lang="en-US" sz="2400" dirty="0"/>
              <a:t>Carnegie Foundation agrees, chooses Abraham Flexner to conduct a study</a:t>
            </a:r>
          </a:p>
          <a:p>
            <a:r>
              <a:rPr lang="en-US" sz="2400" dirty="0"/>
              <a:t>Flexner was not knowledgeable about medicine. But he was the brother of Dr. Simon Flexner, an advisor to John D. Rockefeller Junior and a director at the Rockefeller Institute for Medical Research</a:t>
            </a:r>
          </a:p>
          <a:p>
            <a:r>
              <a:rPr lang="en-US" sz="2400" dirty="0"/>
              <a:t>Simon Flexner was also a protégé of Dr. William Welch, an advisor to Rockefeller Jr. and dean of the Johns Hopkins Medical School</a:t>
            </a:r>
          </a:p>
        </p:txBody>
      </p:sp>
    </p:spTree>
    <p:extLst>
      <p:ext uri="{BB962C8B-B14F-4D97-AF65-F5344CB8AC3E}">
        <p14:creationId xmlns:p14="http://schemas.microsoft.com/office/powerpoint/2010/main" val="1576431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599D6-AC50-39EA-1FCD-407C5856E23C}"/>
              </a:ext>
            </a:extLst>
          </p:cNvPr>
          <p:cNvSpPr>
            <a:spLocks noGrp="1"/>
          </p:cNvSpPr>
          <p:nvPr>
            <p:ph type="title"/>
          </p:nvPr>
        </p:nvSpPr>
        <p:spPr/>
        <p:txBody>
          <a:bodyPr/>
          <a:lstStyle/>
          <a:p>
            <a:pPr algn="ctr"/>
            <a:r>
              <a:rPr lang="en-US" dirty="0"/>
              <a:t>More Elitism</a:t>
            </a:r>
          </a:p>
        </p:txBody>
      </p:sp>
      <p:sp>
        <p:nvSpPr>
          <p:cNvPr id="3" name="Content Placeholder 2">
            <a:extLst>
              <a:ext uri="{FF2B5EF4-FFF2-40B4-BE49-F238E27FC236}">
                <a16:creationId xmlns:a16="http://schemas.microsoft.com/office/drawing/2014/main" id="{5EA498C5-4E7C-0A87-C582-49CA2F2F8CF8}"/>
              </a:ext>
            </a:extLst>
          </p:cNvPr>
          <p:cNvSpPr>
            <a:spLocks noGrp="1"/>
          </p:cNvSpPr>
          <p:nvPr>
            <p:ph idx="1"/>
          </p:nvPr>
        </p:nvSpPr>
        <p:spPr/>
        <p:txBody>
          <a:bodyPr>
            <a:normAutofit lnSpcReduction="10000"/>
          </a:bodyPr>
          <a:lstStyle/>
          <a:p>
            <a:r>
              <a:rPr lang="en-US" sz="2400" dirty="0"/>
              <a:t>Rockefeller, the </a:t>
            </a:r>
            <a:r>
              <a:rPr lang="en-US" sz="2400" dirty="0" err="1"/>
              <a:t>Flexners</a:t>
            </a:r>
            <a:r>
              <a:rPr lang="en-US" sz="2400" dirty="0"/>
              <a:t>, and Welch: pro-elite schools, pro research led science. Every medical school needed to be patterned on Johns Hopkins</a:t>
            </a:r>
          </a:p>
          <a:p>
            <a:pPr lvl="1"/>
            <a:r>
              <a:rPr lang="en-US" sz="2000" dirty="0"/>
              <a:t>Contrasted with patient led science of Dr. William Osler</a:t>
            </a:r>
          </a:p>
          <a:p>
            <a:pPr marL="228600" lvl="1"/>
            <a:r>
              <a:rPr lang="en-US" sz="2400" dirty="0"/>
              <a:t>Abraham Flexner praised government subsidized educational system in Germany</a:t>
            </a:r>
          </a:p>
          <a:p>
            <a:pPr marL="685800" lvl="2"/>
            <a:r>
              <a:rPr lang="en-US" sz="2000" dirty="0"/>
              <a:t>Where many AMA doctors earned graduate degrees</a:t>
            </a:r>
          </a:p>
          <a:p>
            <a:pPr marL="228600" lvl="2"/>
            <a:r>
              <a:rPr lang="en-US" sz="2400" dirty="0">
                <a:effectLst/>
                <a:ea typeface="Calibri" panose="020F0502020204030204" pitchFamily="34" charset="0"/>
              </a:rPr>
              <a:t>The “poor boy,” Flexner opined, had no right to enter medicine “unless it is best for society that he should” </a:t>
            </a:r>
            <a:endParaRPr lang="en-US" sz="2400" dirty="0"/>
          </a:p>
          <a:p>
            <a:endParaRPr lang="en-US" dirty="0"/>
          </a:p>
        </p:txBody>
      </p:sp>
    </p:spTree>
    <p:extLst>
      <p:ext uri="{BB962C8B-B14F-4D97-AF65-F5344CB8AC3E}">
        <p14:creationId xmlns:p14="http://schemas.microsoft.com/office/powerpoint/2010/main" val="4263121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42171-7C43-BEC4-A28D-48807A3BE1DC}"/>
              </a:ext>
            </a:extLst>
          </p:cNvPr>
          <p:cNvSpPr>
            <a:spLocks noGrp="1"/>
          </p:cNvSpPr>
          <p:nvPr>
            <p:ph type="title"/>
          </p:nvPr>
        </p:nvSpPr>
        <p:spPr/>
        <p:txBody>
          <a:bodyPr/>
          <a:lstStyle/>
          <a:p>
            <a:pPr algn="ctr"/>
            <a:r>
              <a:rPr lang="en-US" dirty="0"/>
              <a:t>Flexner visits the Schools</a:t>
            </a:r>
          </a:p>
        </p:txBody>
      </p:sp>
      <p:sp>
        <p:nvSpPr>
          <p:cNvPr id="3" name="Content Placeholder 2">
            <a:extLst>
              <a:ext uri="{FF2B5EF4-FFF2-40B4-BE49-F238E27FC236}">
                <a16:creationId xmlns:a16="http://schemas.microsoft.com/office/drawing/2014/main" id="{04E909D5-EB5E-E43A-271C-9A2F6A1388AB}"/>
              </a:ext>
            </a:extLst>
          </p:cNvPr>
          <p:cNvSpPr>
            <a:spLocks noGrp="1"/>
          </p:cNvSpPr>
          <p:nvPr>
            <p:ph idx="1"/>
          </p:nvPr>
        </p:nvSpPr>
        <p:spPr>
          <a:xfrm>
            <a:off x="1451579" y="2015732"/>
            <a:ext cx="9603275" cy="3720050"/>
          </a:xfrm>
        </p:spPr>
        <p:txBody>
          <a:bodyPr>
            <a:noAutofit/>
          </a:bodyPr>
          <a:lstStyle/>
          <a:p>
            <a:r>
              <a:rPr lang="en-US" sz="2400" dirty="0"/>
              <a:t>In 1909 and 1910 Flexner visits every medical school, very brief visits </a:t>
            </a:r>
          </a:p>
          <a:p>
            <a:pPr lvl="1"/>
            <a:r>
              <a:rPr lang="en-US" sz="2000" dirty="0"/>
              <a:t>E.g., within three months he inspected 69 schools in 22 states</a:t>
            </a:r>
          </a:p>
          <a:p>
            <a:pPr marL="228600" lvl="1"/>
            <a:r>
              <a:rPr lang="en-US" sz="2400" dirty="0"/>
              <a:t>Flexner duplicating the Council on Medical Education’s secret report</a:t>
            </a:r>
          </a:p>
          <a:p>
            <a:pPr marL="685800" lvl="2"/>
            <a:r>
              <a:rPr lang="en-US" sz="2000" dirty="0">
                <a:effectLst/>
                <a:ea typeface="Calibri" panose="020F0502020204030204" pitchFamily="34" charset="0"/>
              </a:rPr>
              <a:t>Carnegie Foundation president at CME meeting: “the foundation would be guided very largely by the Council’s investigations” but would not mention the Council so it would “have the weight of an independent report of a disinterested body.”</a:t>
            </a:r>
          </a:p>
          <a:p>
            <a:pPr marL="685800" lvl="2"/>
            <a:r>
              <a:rPr lang="en-US" sz="2000" dirty="0">
                <a:effectLst/>
                <a:ea typeface="Calibri" panose="020F0502020204030204" pitchFamily="34" charset="0"/>
              </a:rPr>
              <a:t>“we have been hand in glove with you and your committee. . . . When our report comes out, it will be ammunition in your hands.” But “maintain in the meantime a position which does not intimate an immediate connection between our two efforts.”</a:t>
            </a:r>
            <a:endParaRPr lang="en-US" sz="1800" dirty="0"/>
          </a:p>
        </p:txBody>
      </p:sp>
    </p:spTree>
    <p:extLst>
      <p:ext uri="{BB962C8B-B14F-4D97-AF65-F5344CB8AC3E}">
        <p14:creationId xmlns:p14="http://schemas.microsoft.com/office/powerpoint/2010/main" val="4288066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450A5-DE3F-6AA7-E581-670478038E25}"/>
              </a:ext>
            </a:extLst>
          </p:cNvPr>
          <p:cNvSpPr>
            <a:spLocks noGrp="1"/>
          </p:cNvSpPr>
          <p:nvPr>
            <p:ph type="title"/>
          </p:nvPr>
        </p:nvSpPr>
        <p:spPr/>
        <p:txBody>
          <a:bodyPr/>
          <a:lstStyle/>
          <a:p>
            <a:pPr algn="ctr"/>
            <a:r>
              <a:rPr lang="en-US" dirty="0"/>
              <a:t>Flexner Report (1910)</a:t>
            </a:r>
          </a:p>
        </p:txBody>
      </p:sp>
      <p:sp>
        <p:nvSpPr>
          <p:cNvPr id="3" name="Content Placeholder 2">
            <a:extLst>
              <a:ext uri="{FF2B5EF4-FFF2-40B4-BE49-F238E27FC236}">
                <a16:creationId xmlns:a16="http://schemas.microsoft.com/office/drawing/2014/main" id="{5AA03C3F-F7B7-C0E0-C0E6-02347D14D6A0}"/>
              </a:ext>
            </a:extLst>
          </p:cNvPr>
          <p:cNvSpPr>
            <a:spLocks noGrp="1"/>
          </p:cNvSpPr>
          <p:nvPr>
            <p:ph idx="1"/>
          </p:nvPr>
        </p:nvSpPr>
        <p:spPr/>
        <p:txBody>
          <a:bodyPr>
            <a:noAutofit/>
          </a:bodyPr>
          <a:lstStyle/>
          <a:p>
            <a:r>
              <a:rPr lang="en-US" sz="2400" dirty="0"/>
              <a:t>Promoted as a disinterested muckraking piece</a:t>
            </a:r>
          </a:p>
          <a:p>
            <a:r>
              <a:rPr lang="en-US" sz="2400" dirty="0"/>
              <a:t>Flexner: only 31 of the nation’s 131 medical schools should remain open </a:t>
            </a:r>
          </a:p>
          <a:p>
            <a:pPr lvl="1"/>
            <a:r>
              <a:rPr lang="en-US" sz="2000" dirty="0"/>
              <a:t>This would leave no schools in 22 states!</a:t>
            </a:r>
          </a:p>
          <a:p>
            <a:pPr marL="228600" lvl="1"/>
            <a:r>
              <a:rPr lang="en-US" sz="2400" dirty="0"/>
              <a:t>Very successful coverup,  AMA connection hidden</a:t>
            </a:r>
          </a:p>
          <a:p>
            <a:pPr marL="228600" lvl="1"/>
            <a:r>
              <a:rPr lang="en-US" sz="2400" dirty="0"/>
              <a:t>Results were striking: </a:t>
            </a:r>
          </a:p>
          <a:p>
            <a:pPr marL="685800" lvl="2"/>
            <a:r>
              <a:rPr lang="en-US" sz="2000" dirty="0"/>
              <a:t>by mid 1910s, single boards in 43 states, allopath dominated</a:t>
            </a:r>
          </a:p>
          <a:p>
            <a:pPr marL="685800" lvl="2"/>
            <a:r>
              <a:rPr lang="en-US" sz="2000" dirty="0"/>
              <a:t>AMA becomes de facto accreditation agency, medical schools decline from 131 in 1910 to 76 in 1929</a:t>
            </a:r>
          </a:p>
        </p:txBody>
      </p:sp>
    </p:spTree>
    <p:extLst>
      <p:ext uri="{BB962C8B-B14F-4D97-AF65-F5344CB8AC3E}">
        <p14:creationId xmlns:p14="http://schemas.microsoft.com/office/powerpoint/2010/main" val="4081515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1C974-8B52-B786-2CCA-20D0042764DE}"/>
              </a:ext>
            </a:extLst>
          </p:cNvPr>
          <p:cNvSpPr>
            <a:spLocks noGrp="1"/>
          </p:cNvSpPr>
          <p:nvPr>
            <p:ph type="title"/>
          </p:nvPr>
        </p:nvSpPr>
        <p:spPr/>
        <p:txBody>
          <a:bodyPr/>
          <a:lstStyle/>
          <a:p>
            <a:pPr algn="ctr"/>
            <a:r>
              <a:rPr lang="en-US" dirty="0"/>
              <a:t>Elite Institutions Benefit</a:t>
            </a:r>
          </a:p>
        </p:txBody>
      </p:sp>
      <p:sp>
        <p:nvSpPr>
          <p:cNvPr id="3" name="Content Placeholder 2">
            <a:extLst>
              <a:ext uri="{FF2B5EF4-FFF2-40B4-BE49-F238E27FC236}">
                <a16:creationId xmlns:a16="http://schemas.microsoft.com/office/drawing/2014/main" id="{65B4F721-1C3A-7642-2C2B-BD86AA1DFAB7}"/>
              </a:ext>
            </a:extLst>
          </p:cNvPr>
          <p:cNvSpPr>
            <a:spLocks noGrp="1"/>
          </p:cNvSpPr>
          <p:nvPr>
            <p:ph idx="1"/>
          </p:nvPr>
        </p:nvSpPr>
        <p:spPr>
          <a:xfrm>
            <a:off x="1451579" y="2071151"/>
            <a:ext cx="9603275" cy="3450613"/>
          </a:xfrm>
        </p:spPr>
        <p:txBody>
          <a:bodyPr>
            <a:noAutofit/>
          </a:bodyPr>
          <a:lstStyle/>
          <a:p>
            <a:r>
              <a:rPr lang="en-US" dirty="0"/>
              <a:t>While lower ranked medical schools are forced out, Rockefeller Foundation and state governments funnel money to top universities</a:t>
            </a:r>
          </a:p>
          <a:p>
            <a:r>
              <a:rPr lang="en-US" dirty="0"/>
              <a:t>E.g., in 1920, Rockefeller Jr. gives A. Flexner $50 million to gift Johns Hopkins, University of Chicago, and other schools. States match Rockefeller donations to state universities</a:t>
            </a:r>
          </a:p>
          <a:p>
            <a:r>
              <a:rPr lang="en-US" dirty="0"/>
              <a:t>New money leads to research heavy professorships at public’s expense</a:t>
            </a:r>
          </a:p>
          <a:p>
            <a:pPr lvl="1"/>
            <a:r>
              <a:rPr lang="en-US" dirty="0"/>
              <a:t>Public loses academic’s part-time medical services, graduate students deprived of hands-on technical experience</a:t>
            </a:r>
          </a:p>
          <a:p>
            <a:pPr lvl="1"/>
            <a:r>
              <a:rPr lang="en-US" dirty="0"/>
              <a:t>Osler: this incentivized “clinical prigs . . . whose only human interest was research.”</a:t>
            </a:r>
          </a:p>
        </p:txBody>
      </p:sp>
    </p:spTree>
    <p:extLst>
      <p:ext uri="{BB962C8B-B14F-4D97-AF65-F5344CB8AC3E}">
        <p14:creationId xmlns:p14="http://schemas.microsoft.com/office/powerpoint/2010/main" val="1854868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2FC6E-69D5-D7E3-B67B-ED08E73197DA}"/>
              </a:ext>
            </a:extLst>
          </p:cNvPr>
          <p:cNvSpPr>
            <a:spLocks noGrp="1"/>
          </p:cNvSpPr>
          <p:nvPr>
            <p:ph type="title"/>
          </p:nvPr>
        </p:nvSpPr>
        <p:spPr/>
        <p:txBody>
          <a:bodyPr/>
          <a:lstStyle/>
          <a:p>
            <a:pPr algn="ctr"/>
            <a:r>
              <a:rPr lang="en-US" dirty="0"/>
              <a:t>Leads to a Doctor Shortage</a:t>
            </a:r>
          </a:p>
        </p:txBody>
      </p:sp>
      <p:sp>
        <p:nvSpPr>
          <p:cNvPr id="3" name="Content Placeholder 2">
            <a:extLst>
              <a:ext uri="{FF2B5EF4-FFF2-40B4-BE49-F238E27FC236}">
                <a16:creationId xmlns:a16="http://schemas.microsoft.com/office/drawing/2014/main" id="{4D65445B-19A6-C184-3685-257C3BF56E4C}"/>
              </a:ext>
            </a:extLst>
          </p:cNvPr>
          <p:cNvSpPr>
            <a:spLocks noGrp="1"/>
          </p:cNvSpPr>
          <p:nvPr>
            <p:ph idx="1"/>
          </p:nvPr>
        </p:nvSpPr>
        <p:spPr/>
        <p:txBody>
          <a:bodyPr>
            <a:normAutofit fontScale="92500" lnSpcReduction="10000"/>
          </a:bodyPr>
          <a:lstStyle/>
          <a:p>
            <a:r>
              <a:rPr lang="en-US" sz="2400" dirty="0"/>
              <a:t># of physicians per 100k in population decrease from 164 in 1910 to 125 in 1929 (24% decrease, 28% decrease since 1900)</a:t>
            </a:r>
          </a:p>
          <a:p>
            <a:r>
              <a:rPr lang="en-US" sz="2400" dirty="0"/>
              <a:t>Hit rural communities disproportionately</a:t>
            </a:r>
          </a:p>
          <a:p>
            <a:pPr lvl="1"/>
            <a:r>
              <a:rPr lang="en-US" sz="2200" dirty="0"/>
              <a:t>1906-1923, # of people per doctors in large cities increased 9%, smaller towns 54%! </a:t>
            </a:r>
          </a:p>
          <a:p>
            <a:r>
              <a:rPr lang="en-US" sz="2400" dirty="0"/>
              <a:t>CME: we “had anticipated this [decline] and felt that it was a desirable thing” because “we had an oversupply of poor mediocre practitioners” </a:t>
            </a:r>
          </a:p>
          <a:p>
            <a:pPr lvl="1"/>
            <a:r>
              <a:rPr lang="en-US" sz="2200" dirty="0"/>
              <a:t>The </a:t>
            </a:r>
            <a:r>
              <a:rPr lang="en-US" sz="2200"/>
              <a:t>real reason: average </a:t>
            </a:r>
            <a:r>
              <a:rPr lang="en-US" sz="2200" dirty="0"/>
              <a:t>doctor salary: $1000 in 1900, $6354 in </a:t>
            </a:r>
            <a:r>
              <a:rPr lang="en-US" sz="2200"/>
              <a:t>1929 (535</a:t>
            </a:r>
            <a:r>
              <a:rPr lang="en-US" sz="2200" dirty="0"/>
              <a:t>% increase!) </a:t>
            </a:r>
          </a:p>
          <a:p>
            <a:pPr marL="0" indent="0">
              <a:buNone/>
            </a:pPr>
            <a:endParaRPr lang="en-US" dirty="0"/>
          </a:p>
        </p:txBody>
      </p:sp>
    </p:spTree>
    <p:extLst>
      <p:ext uri="{BB962C8B-B14F-4D97-AF65-F5344CB8AC3E}">
        <p14:creationId xmlns:p14="http://schemas.microsoft.com/office/powerpoint/2010/main" val="1997389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D7E86-0F53-9BC5-8080-53A0B4679CB8}"/>
              </a:ext>
            </a:extLst>
          </p:cNvPr>
          <p:cNvSpPr>
            <a:spLocks noGrp="1"/>
          </p:cNvSpPr>
          <p:nvPr>
            <p:ph type="title"/>
          </p:nvPr>
        </p:nvSpPr>
        <p:spPr/>
        <p:txBody>
          <a:bodyPr/>
          <a:lstStyle/>
          <a:p>
            <a:pPr algn="ctr"/>
            <a:r>
              <a:rPr lang="en-US" dirty="0"/>
              <a:t>Conclusion</a:t>
            </a:r>
          </a:p>
        </p:txBody>
      </p:sp>
      <p:sp>
        <p:nvSpPr>
          <p:cNvPr id="3" name="Content Placeholder 2">
            <a:extLst>
              <a:ext uri="{FF2B5EF4-FFF2-40B4-BE49-F238E27FC236}">
                <a16:creationId xmlns:a16="http://schemas.microsoft.com/office/drawing/2014/main" id="{238276BF-68EC-D397-9640-95140468AB36}"/>
              </a:ext>
            </a:extLst>
          </p:cNvPr>
          <p:cNvSpPr>
            <a:spLocks noGrp="1"/>
          </p:cNvSpPr>
          <p:nvPr>
            <p:ph idx="1"/>
          </p:nvPr>
        </p:nvSpPr>
        <p:spPr/>
        <p:txBody>
          <a:bodyPr>
            <a:normAutofit/>
          </a:bodyPr>
          <a:lstStyle/>
          <a:p>
            <a:r>
              <a:rPr lang="en-US" sz="2400" dirty="0"/>
              <a:t>During the so-called Progressive Era, the AMA lobbied for cartelizing restrictions that reduced competition and raised the prices of their services</a:t>
            </a:r>
          </a:p>
          <a:p>
            <a:endParaRPr lang="en-US" sz="2400" dirty="0"/>
          </a:p>
          <a:p>
            <a:r>
              <a:rPr lang="en-US" sz="2400" dirty="0"/>
              <a:t>The AMA behaved like other special-interest groups during this time. They were very successful because of the public-interest argument</a:t>
            </a:r>
          </a:p>
        </p:txBody>
      </p:sp>
    </p:spTree>
    <p:extLst>
      <p:ext uri="{BB962C8B-B14F-4D97-AF65-F5344CB8AC3E}">
        <p14:creationId xmlns:p14="http://schemas.microsoft.com/office/powerpoint/2010/main" val="2876337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392BC-9737-210C-1C5F-A9290D362BBD}"/>
              </a:ext>
            </a:extLst>
          </p:cNvPr>
          <p:cNvSpPr>
            <a:spLocks noGrp="1"/>
          </p:cNvSpPr>
          <p:nvPr>
            <p:ph type="title"/>
          </p:nvPr>
        </p:nvSpPr>
        <p:spPr/>
        <p:txBody>
          <a:bodyPr/>
          <a:lstStyle/>
          <a:p>
            <a:pPr algn="ctr"/>
            <a:r>
              <a:rPr lang="en-US" dirty="0"/>
              <a:t>What’s this Presentation About,  and why should I care? </a:t>
            </a:r>
          </a:p>
        </p:txBody>
      </p:sp>
      <p:sp>
        <p:nvSpPr>
          <p:cNvPr id="3" name="Content Placeholder 2">
            <a:extLst>
              <a:ext uri="{FF2B5EF4-FFF2-40B4-BE49-F238E27FC236}">
                <a16:creationId xmlns:a16="http://schemas.microsoft.com/office/drawing/2014/main" id="{7DC8B28C-486F-966A-A86D-AEADACBFE387}"/>
              </a:ext>
            </a:extLst>
          </p:cNvPr>
          <p:cNvSpPr>
            <a:spLocks noGrp="1"/>
          </p:cNvSpPr>
          <p:nvPr>
            <p:ph idx="1"/>
          </p:nvPr>
        </p:nvSpPr>
        <p:spPr/>
        <p:txBody>
          <a:bodyPr>
            <a:normAutofit fontScale="92500" lnSpcReduction="20000"/>
          </a:bodyPr>
          <a:lstStyle/>
          <a:p>
            <a:r>
              <a:rPr lang="en-US" sz="2400" dirty="0"/>
              <a:t>I will concentrate on the efforts of the American Medical Association (AMA) in the Progressive Era (</a:t>
            </a:r>
            <a:r>
              <a:rPr lang="en-US" sz="2400"/>
              <a:t>1897 to 1929) to </a:t>
            </a:r>
            <a:r>
              <a:rPr lang="en-US" sz="2400" dirty="0"/>
              <a:t>restrict the supply of doctors by lobbying states for</a:t>
            </a:r>
          </a:p>
          <a:p>
            <a:pPr lvl="1"/>
            <a:r>
              <a:rPr lang="en-US" sz="2000" dirty="0"/>
              <a:t>stricter licensing requirements</a:t>
            </a:r>
          </a:p>
          <a:p>
            <a:pPr lvl="1"/>
            <a:r>
              <a:rPr lang="en-US" sz="2000" dirty="0"/>
              <a:t>tougher accreditation standards</a:t>
            </a:r>
          </a:p>
          <a:p>
            <a:pPr lvl="1"/>
            <a:endParaRPr lang="en-US" sz="2000" dirty="0"/>
          </a:p>
          <a:p>
            <a:pPr marL="228600" lvl="1"/>
            <a:r>
              <a:rPr lang="en-US" sz="2400" dirty="0"/>
              <a:t>The AMA’s efforts were examples of </a:t>
            </a:r>
            <a:r>
              <a:rPr lang="en-US" sz="2400" b="1" u="sng" dirty="0"/>
              <a:t>cronyism</a:t>
            </a:r>
            <a:r>
              <a:rPr lang="en-US" sz="2400" dirty="0"/>
              <a:t>: when the government passes policies to benefit special interests at the expense of the overall public</a:t>
            </a:r>
          </a:p>
          <a:p>
            <a:pPr marL="685800" lvl="2"/>
            <a:r>
              <a:rPr lang="en-US" sz="2000" dirty="0"/>
              <a:t>higher prices of medical services and restricted choices of consumers</a:t>
            </a:r>
          </a:p>
        </p:txBody>
      </p:sp>
    </p:spTree>
    <p:extLst>
      <p:ext uri="{BB962C8B-B14F-4D97-AF65-F5344CB8AC3E}">
        <p14:creationId xmlns:p14="http://schemas.microsoft.com/office/powerpoint/2010/main" val="2823135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D84CA-D511-E0A3-731C-21F8FFCEAB57}"/>
              </a:ext>
            </a:extLst>
          </p:cNvPr>
          <p:cNvSpPr>
            <a:spLocks noGrp="1"/>
          </p:cNvSpPr>
          <p:nvPr>
            <p:ph type="title"/>
          </p:nvPr>
        </p:nvSpPr>
        <p:spPr/>
        <p:txBody>
          <a:bodyPr/>
          <a:lstStyle/>
          <a:p>
            <a:pPr algn="ctr"/>
            <a:r>
              <a:rPr lang="en-US" i="1" dirty="0"/>
              <a:t>Cronyism: Rise of the Corporatist State, 1849-1953</a:t>
            </a:r>
          </a:p>
        </p:txBody>
      </p:sp>
      <p:sp>
        <p:nvSpPr>
          <p:cNvPr id="3" name="Content Placeholder 2">
            <a:extLst>
              <a:ext uri="{FF2B5EF4-FFF2-40B4-BE49-F238E27FC236}">
                <a16:creationId xmlns:a16="http://schemas.microsoft.com/office/drawing/2014/main" id="{1A5F4CB5-CEFD-8DBF-AE3E-84ECD96779FF}"/>
              </a:ext>
            </a:extLst>
          </p:cNvPr>
          <p:cNvSpPr>
            <a:spLocks noGrp="1"/>
          </p:cNvSpPr>
          <p:nvPr>
            <p:ph idx="1"/>
          </p:nvPr>
        </p:nvSpPr>
        <p:spPr/>
        <p:txBody>
          <a:bodyPr>
            <a:normAutofit fontScale="85000" lnSpcReduction="10000"/>
          </a:bodyPr>
          <a:lstStyle/>
          <a:p>
            <a:r>
              <a:rPr lang="en-US" sz="2600" dirty="0"/>
              <a:t>Traces the development of corporatism in America (circa 1897 to 1953)</a:t>
            </a:r>
          </a:p>
          <a:p>
            <a:r>
              <a:rPr lang="en-US" sz="2600" dirty="0"/>
              <a:t>Corporatism: a system where the economy is organized into various governmentally privileged cartels that are monitored by regulatory agencies</a:t>
            </a:r>
          </a:p>
          <a:p>
            <a:pPr lvl="1"/>
            <a:r>
              <a:rPr lang="en-US" sz="2200" dirty="0"/>
              <a:t>Railroads </a:t>
            </a:r>
            <a:r>
              <a:rPr lang="en-US" sz="2200" dirty="0">
                <a:sym typeface="Wingdings" panose="05000000000000000000" pitchFamily="2" charset="2"/>
              </a:rPr>
              <a:t> </a:t>
            </a:r>
            <a:r>
              <a:rPr lang="en-US" sz="2200" dirty="0"/>
              <a:t>Interstate Commerce Commission (1887)</a:t>
            </a:r>
          </a:p>
          <a:p>
            <a:pPr lvl="1"/>
            <a:r>
              <a:rPr lang="en-US" sz="2200" dirty="0"/>
              <a:t>Banks </a:t>
            </a:r>
            <a:r>
              <a:rPr lang="en-US" sz="2200" dirty="0">
                <a:sym typeface="Wingdings" panose="05000000000000000000" pitchFamily="2" charset="2"/>
              </a:rPr>
              <a:t> Federal Reserve System (1913)</a:t>
            </a:r>
          </a:p>
          <a:p>
            <a:pPr lvl="1"/>
            <a:r>
              <a:rPr lang="en-US" sz="2200" dirty="0">
                <a:sym typeface="Wingdings" panose="05000000000000000000" pitchFamily="2" charset="2"/>
              </a:rPr>
              <a:t>Industry  Federal Trade Commission (1914)</a:t>
            </a:r>
          </a:p>
          <a:p>
            <a:pPr lvl="1"/>
            <a:r>
              <a:rPr lang="en-US" sz="2200" dirty="0"/>
              <a:t>Financial Services </a:t>
            </a:r>
            <a:r>
              <a:rPr lang="en-US" sz="2200" dirty="0">
                <a:sym typeface="Wingdings" panose="05000000000000000000" pitchFamily="2" charset="2"/>
              </a:rPr>
              <a:t> Securities Act; Securities and Exchange Act (1933 and 1934)</a:t>
            </a:r>
          </a:p>
          <a:p>
            <a:pPr lvl="1"/>
            <a:r>
              <a:rPr lang="en-US" sz="2200" dirty="0">
                <a:sym typeface="Wingdings" panose="05000000000000000000" pitchFamily="2" charset="2"/>
              </a:rPr>
              <a:t>Airlines  Civil Aeronautics Act (1938)</a:t>
            </a:r>
            <a:endParaRPr lang="en-US" sz="2200" dirty="0"/>
          </a:p>
          <a:p>
            <a:pPr lvl="1"/>
            <a:endParaRPr lang="en-US" dirty="0"/>
          </a:p>
          <a:p>
            <a:pPr lvl="1"/>
            <a:endParaRPr lang="en-US" dirty="0"/>
          </a:p>
        </p:txBody>
      </p:sp>
    </p:spTree>
    <p:extLst>
      <p:ext uri="{BB962C8B-B14F-4D97-AF65-F5344CB8AC3E}">
        <p14:creationId xmlns:p14="http://schemas.microsoft.com/office/powerpoint/2010/main" val="2040177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DB82-7EDA-32F9-4AFC-5E50A9CC25B8}"/>
              </a:ext>
            </a:extLst>
          </p:cNvPr>
          <p:cNvSpPr>
            <a:spLocks noGrp="1"/>
          </p:cNvSpPr>
          <p:nvPr>
            <p:ph type="title"/>
          </p:nvPr>
        </p:nvSpPr>
        <p:spPr/>
        <p:txBody>
          <a:bodyPr/>
          <a:lstStyle/>
          <a:p>
            <a:pPr algn="ctr"/>
            <a:r>
              <a:rPr lang="en-US" i="1" dirty="0"/>
              <a:t>Cronyism: Rise of the Corporatist State, 1849-1953</a:t>
            </a:r>
            <a:endParaRPr lang="en-US" dirty="0"/>
          </a:p>
        </p:txBody>
      </p:sp>
      <p:sp>
        <p:nvSpPr>
          <p:cNvPr id="3" name="Content Placeholder 2">
            <a:extLst>
              <a:ext uri="{FF2B5EF4-FFF2-40B4-BE49-F238E27FC236}">
                <a16:creationId xmlns:a16="http://schemas.microsoft.com/office/drawing/2014/main" id="{433CB508-6AFB-A445-E985-1DAD6AD4CBB7}"/>
              </a:ext>
            </a:extLst>
          </p:cNvPr>
          <p:cNvSpPr>
            <a:spLocks noGrp="1"/>
          </p:cNvSpPr>
          <p:nvPr>
            <p:ph idx="1"/>
          </p:nvPr>
        </p:nvSpPr>
        <p:spPr/>
        <p:txBody>
          <a:bodyPr>
            <a:normAutofit fontScale="92500" lnSpcReduction="20000"/>
          </a:bodyPr>
          <a:lstStyle/>
          <a:p>
            <a:r>
              <a:rPr lang="en-US" sz="2800" dirty="0"/>
              <a:t>Corporatism to benefit whom?</a:t>
            </a:r>
          </a:p>
          <a:p>
            <a:pPr lvl="1"/>
            <a:r>
              <a:rPr lang="en-US" sz="2400" dirty="0"/>
              <a:t>The special interests of course!</a:t>
            </a:r>
          </a:p>
          <a:p>
            <a:pPr marL="228600" lvl="1"/>
            <a:endParaRPr lang="en-US" sz="2400" dirty="0"/>
          </a:p>
          <a:p>
            <a:pPr marL="228600" lvl="1"/>
            <a:r>
              <a:rPr lang="en-US" sz="2800" dirty="0"/>
              <a:t>Special interests lobby the government to influence legislation/personnel and make sure it benefits them and not rival interests</a:t>
            </a:r>
          </a:p>
          <a:p>
            <a:pPr marL="685800" lvl="2"/>
            <a:r>
              <a:rPr lang="en-US" sz="2400" dirty="0"/>
              <a:t>E.g., railroads versus shippers and unions;  Wall Street versus Chicago banks; large corporations versus small businesses and unions</a:t>
            </a:r>
          </a:p>
        </p:txBody>
      </p:sp>
    </p:spTree>
    <p:extLst>
      <p:ext uri="{BB962C8B-B14F-4D97-AF65-F5344CB8AC3E}">
        <p14:creationId xmlns:p14="http://schemas.microsoft.com/office/powerpoint/2010/main" val="1926742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72CA6-2561-4E1E-8011-6299D5791124}"/>
              </a:ext>
            </a:extLst>
          </p:cNvPr>
          <p:cNvSpPr>
            <a:spLocks noGrp="1"/>
          </p:cNvSpPr>
          <p:nvPr>
            <p:ph type="title"/>
          </p:nvPr>
        </p:nvSpPr>
        <p:spPr/>
        <p:txBody>
          <a:bodyPr/>
          <a:lstStyle/>
          <a:p>
            <a:pPr algn="ctr"/>
            <a:r>
              <a:rPr lang="en-US" dirty="0"/>
              <a:t>Cartelizing High-skilled labor</a:t>
            </a:r>
          </a:p>
        </p:txBody>
      </p:sp>
      <p:sp>
        <p:nvSpPr>
          <p:cNvPr id="3" name="Content Placeholder 2">
            <a:extLst>
              <a:ext uri="{FF2B5EF4-FFF2-40B4-BE49-F238E27FC236}">
                <a16:creationId xmlns:a16="http://schemas.microsoft.com/office/drawing/2014/main" id="{D256D6F4-9676-F329-6F81-D85A9E134D3B}"/>
              </a:ext>
            </a:extLst>
          </p:cNvPr>
          <p:cNvSpPr>
            <a:spLocks noGrp="1"/>
          </p:cNvSpPr>
          <p:nvPr>
            <p:ph idx="1"/>
          </p:nvPr>
        </p:nvSpPr>
        <p:spPr/>
        <p:txBody>
          <a:bodyPr>
            <a:normAutofit lnSpcReduction="10000"/>
          </a:bodyPr>
          <a:lstStyle/>
          <a:p>
            <a:r>
              <a:rPr lang="en-US" sz="2400" dirty="0"/>
              <a:t>Same thing happened with professions’ trade associations</a:t>
            </a:r>
          </a:p>
          <a:p>
            <a:r>
              <a:rPr lang="en-US" sz="2400" dirty="0"/>
              <a:t>American Pharmaceutical Association </a:t>
            </a:r>
            <a:r>
              <a:rPr lang="en-US" sz="2400" dirty="0">
                <a:sym typeface="Wingdings" panose="05000000000000000000" pitchFamily="2" charset="2"/>
              </a:rPr>
              <a:t> licenses to control pharmacists </a:t>
            </a:r>
          </a:p>
          <a:p>
            <a:r>
              <a:rPr lang="en-US" sz="2400" dirty="0">
                <a:sym typeface="Wingdings" panose="05000000000000000000" pitchFamily="2" charset="2"/>
              </a:rPr>
              <a:t>American Bar Association  requirements for lawyers in arbitration proceedings</a:t>
            </a:r>
          </a:p>
          <a:p>
            <a:r>
              <a:rPr lang="en-US" sz="2400" dirty="0">
                <a:sym typeface="Wingdings" panose="05000000000000000000" pitchFamily="2" charset="2"/>
              </a:rPr>
              <a:t>National Education Association  professional training requirements for K-12</a:t>
            </a:r>
          </a:p>
          <a:p>
            <a:r>
              <a:rPr lang="en-US" sz="2400" dirty="0">
                <a:sym typeface="Wingdings" panose="05000000000000000000" pitchFamily="2" charset="2"/>
              </a:rPr>
              <a:t>And of course, the American Medical Association </a:t>
            </a:r>
            <a:endParaRPr lang="en-US" sz="2400" dirty="0"/>
          </a:p>
        </p:txBody>
      </p:sp>
    </p:spTree>
    <p:extLst>
      <p:ext uri="{BB962C8B-B14F-4D97-AF65-F5344CB8AC3E}">
        <p14:creationId xmlns:p14="http://schemas.microsoft.com/office/powerpoint/2010/main" val="3553232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55B33-0DCD-BD8B-0E70-71822EF5DE2C}"/>
              </a:ext>
            </a:extLst>
          </p:cNvPr>
          <p:cNvSpPr>
            <a:spLocks noGrp="1"/>
          </p:cNvSpPr>
          <p:nvPr>
            <p:ph type="title"/>
          </p:nvPr>
        </p:nvSpPr>
        <p:spPr/>
        <p:txBody>
          <a:bodyPr/>
          <a:lstStyle/>
          <a:p>
            <a:pPr algn="ctr"/>
            <a:r>
              <a:rPr lang="en-US" dirty="0"/>
              <a:t>Medical competition in the late nineteenth century</a:t>
            </a:r>
          </a:p>
        </p:txBody>
      </p:sp>
      <p:sp>
        <p:nvSpPr>
          <p:cNvPr id="3" name="Content Placeholder 2">
            <a:extLst>
              <a:ext uri="{FF2B5EF4-FFF2-40B4-BE49-F238E27FC236}">
                <a16:creationId xmlns:a16="http://schemas.microsoft.com/office/drawing/2014/main" id="{6EE031DF-B13F-4108-AE4F-1B3C2A9D174F}"/>
              </a:ext>
            </a:extLst>
          </p:cNvPr>
          <p:cNvSpPr>
            <a:spLocks noGrp="1"/>
          </p:cNvSpPr>
          <p:nvPr>
            <p:ph idx="1"/>
          </p:nvPr>
        </p:nvSpPr>
        <p:spPr/>
        <p:txBody>
          <a:bodyPr>
            <a:normAutofit lnSpcReduction="10000"/>
          </a:bodyPr>
          <a:lstStyle/>
          <a:p>
            <a:r>
              <a:rPr lang="en-US" sz="2400" dirty="0"/>
              <a:t>AMA doctors: traditional “allopathic” care (use painkilling drugs) </a:t>
            </a:r>
          </a:p>
          <a:p>
            <a:pPr lvl="1"/>
            <a:r>
              <a:rPr lang="en-US" sz="2000" dirty="0"/>
              <a:t>(usually </a:t>
            </a:r>
            <a:r>
              <a:rPr lang="en-US" sz="2000" dirty="0">
                <a:effectLst/>
                <a:ea typeface="Calibri" panose="020F0502020204030204" pitchFamily="34" charset="0"/>
              </a:rPr>
              <a:t>cocaine, opium, whiskey, other alcohols, and morphine; aspirin only discovered in 1899)</a:t>
            </a:r>
            <a:endParaRPr lang="en-US" sz="2000" dirty="0">
              <a:ea typeface="Calibri" panose="020F0502020204030204" pitchFamily="34" charset="0"/>
            </a:endParaRPr>
          </a:p>
          <a:p>
            <a:pPr marL="228600" lvl="1"/>
            <a:r>
              <a:rPr lang="en-US" sz="2400" dirty="0">
                <a:ea typeface="Calibri" panose="020F0502020204030204" pitchFamily="34" charset="0"/>
              </a:rPr>
              <a:t>Homeopathic doctors:  “like cures like” care (use diluted symptoms of sickness to strengthen immune system) </a:t>
            </a:r>
          </a:p>
          <a:p>
            <a:pPr marL="228600" lvl="1"/>
            <a:r>
              <a:rPr lang="en-US" sz="2400" dirty="0">
                <a:ea typeface="Calibri" panose="020F0502020204030204" pitchFamily="34" charset="0"/>
              </a:rPr>
              <a:t>Eclectics: herbal remedies</a:t>
            </a:r>
          </a:p>
          <a:p>
            <a:pPr marL="228600" lvl="1"/>
            <a:r>
              <a:rPr lang="en-US" sz="2400" dirty="0"/>
              <a:t>Different consumers subjectively decided which treatment worked for them (much like today!) </a:t>
            </a:r>
          </a:p>
        </p:txBody>
      </p:sp>
    </p:spTree>
    <p:extLst>
      <p:ext uri="{BB962C8B-B14F-4D97-AF65-F5344CB8AC3E}">
        <p14:creationId xmlns:p14="http://schemas.microsoft.com/office/powerpoint/2010/main" val="301617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CD753-7348-8A89-93FC-F25C7E8CE4DA}"/>
              </a:ext>
            </a:extLst>
          </p:cNvPr>
          <p:cNvSpPr>
            <a:spLocks noGrp="1"/>
          </p:cNvSpPr>
          <p:nvPr>
            <p:ph type="title"/>
          </p:nvPr>
        </p:nvSpPr>
        <p:spPr/>
        <p:txBody>
          <a:bodyPr/>
          <a:lstStyle/>
          <a:p>
            <a:pPr algn="ctr"/>
            <a:r>
              <a:rPr lang="en-US" dirty="0"/>
              <a:t>The AMA tries to deal with “unrestricted competition”</a:t>
            </a:r>
          </a:p>
        </p:txBody>
      </p:sp>
      <p:sp>
        <p:nvSpPr>
          <p:cNvPr id="3" name="Content Placeholder 2">
            <a:extLst>
              <a:ext uri="{FF2B5EF4-FFF2-40B4-BE49-F238E27FC236}">
                <a16:creationId xmlns:a16="http://schemas.microsoft.com/office/drawing/2014/main" id="{DD71CA59-F402-7414-A7C0-49ECFC7E0FE3}"/>
              </a:ext>
            </a:extLst>
          </p:cNvPr>
          <p:cNvSpPr>
            <a:spLocks noGrp="1"/>
          </p:cNvSpPr>
          <p:nvPr>
            <p:ph idx="1"/>
          </p:nvPr>
        </p:nvSpPr>
        <p:spPr/>
        <p:txBody>
          <a:bodyPr>
            <a:normAutofit fontScale="92500" lnSpcReduction="10000"/>
          </a:bodyPr>
          <a:lstStyle/>
          <a:p>
            <a:r>
              <a:rPr lang="en-US" sz="2400" dirty="0"/>
              <a:t>In 1880s AMA lobbies for state licensing boards to restrict supply of doctors </a:t>
            </a:r>
          </a:p>
          <a:p>
            <a:pPr lvl="1"/>
            <a:r>
              <a:rPr lang="en-US" sz="2000" dirty="0"/>
              <a:t>Pass an exam and/or earn a diploma from a medical school</a:t>
            </a:r>
          </a:p>
          <a:p>
            <a:r>
              <a:rPr lang="en-US" sz="2400" dirty="0"/>
              <a:t>But homeopaths and eclectics were influential, and AMA only gets either single board systems (with heterodox representation) or systems of separate boards</a:t>
            </a:r>
          </a:p>
          <a:p>
            <a:r>
              <a:rPr lang="en-US" sz="2400" dirty="0"/>
              <a:t>Still intense competition </a:t>
            </a:r>
          </a:p>
          <a:p>
            <a:pPr lvl="1"/>
            <a:r>
              <a:rPr lang="en-US" sz="2000" dirty="0"/>
              <a:t># of physicians per 100,000 in population increased from 171 in 1880 to 173 in 1900</a:t>
            </a:r>
          </a:p>
          <a:p>
            <a:pPr lvl="1"/>
            <a:r>
              <a:rPr lang="en-US" sz="2000" dirty="0"/>
              <a:t>Degree granting medical schools (unregulated) increase from 100 in 1880 to 160 in 1901</a:t>
            </a:r>
          </a:p>
          <a:p>
            <a:pPr lvl="1"/>
            <a:r>
              <a:rPr lang="en-US" sz="2000" dirty="0"/>
              <a:t>New medicines: osteopaths/chiropractors and optometrists  </a:t>
            </a:r>
          </a:p>
        </p:txBody>
      </p:sp>
    </p:spTree>
    <p:extLst>
      <p:ext uri="{BB962C8B-B14F-4D97-AF65-F5344CB8AC3E}">
        <p14:creationId xmlns:p14="http://schemas.microsoft.com/office/powerpoint/2010/main" val="1403082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E603D-49B0-C13E-798E-D19739348A48}"/>
              </a:ext>
            </a:extLst>
          </p:cNvPr>
          <p:cNvSpPr>
            <a:spLocks noGrp="1"/>
          </p:cNvSpPr>
          <p:nvPr>
            <p:ph type="title"/>
          </p:nvPr>
        </p:nvSpPr>
        <p:spPr/>
        <p:txBody>
          <a:bodyPr/>
          <a:lstStyle/>
          <a:p>
            <a:pPr algn="ctr"/>
            <a:r>
              <a:rPr lang="en-US" dirty="0"/>
              <a:t>What Does the AMA do? Greater Efficiency? No. More restrictions? Yes! </a:t>
            </a:r>
          </a:p>
        </p:txBody>
      </p:sp>
      <p:sp>
        <p:nvSpPr>
          <p:cNvPr id="3" name="Content Placeholder 2">
            <a:extLst>
              <a:ext uri="{FF2B5EF4-FFF2-40B4-BE49-F238E27FC236}">
                <a16:creationId xmlns:a16="http://schemas.microsoft.com/office/drawing/2014/main" id="{B60D6F61-5C7C-2492-11EF-EA3978C098E3}"/>
              </a:ext>
            </a:extLst>
          </p:cNvPr>
          <p:cNvSpPr>
            <a:spLocks noGrp="1"/>
          </p:cNvSpPr>
          <p:nvPr>
            <p:ph idx="1"/>
          </p:nvPr>
        </p:nvSpPr>
        <p:spPr/>
        <p:txBody>
          <a:bodyPr>
            <a:normAutofit/>
          </a:bodyPr>
          <a:lstStyle/>
          <a:p>
            <a:r>
              <a:rPr lang="en-US" sz="2800" dirty="0"/>
              <a:t>Circa 1900,  AMA creates a new lobbying front, the Council on Medical Education</a:t>
            </a:r>
          </a:p>
          <a:p>
            <a:pPr lvl="1"/>
            <a:r>
              <a:rPr lang="en-US" sz="2100" dirty="0"/>
              <a:t>Advocates single boards with only AMA doctors, more rigorous medical schools (tougher entrance exams, longer academic years, more training, higher tuition fees, etc.), and tougher licensing exams</a:t>
            </a:r>
          </a:p>
          <a:p>
            <a:pPr lvl="1"/>
            <a:r>
              <a:rPr lang="en-US" sz="2100" dirty="0"/>
              <a:t>Wanted to force consumers to only purchase higher quality and higher priced doctor services</a:t>
            </a:r>
          </a:p>
          <a:p>
            <a:pPr lvl="1"/>
            <a:endParaRPr lang="en-US" dirty="0"/>
          </a:p>
        </p:txBody>
      </p:sp>
    </p:spTree>
    <p:extLst>
      <p:ext uri="{BB962C8B-B14F-4D97-AF65-F5344CB8AC3E}">
        <p14:creationId xmlns:p14="http://schemas.microsoft.com/office/powerpoint/2010/main" val="3888971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D22C2-06BB-64A9-DFEF-DBE8C56EF9FD}"/>
              </a:ext>
            </a:extLst>
          </p:cNvPr>
          <p:cNvSpPr>
            <a:spLocks noGrp="1"/>
          </p:cNvSpPr>
          <p:nvPr>
            <p:ph type="title"/>
          </p:nvPr>
        </p:nvSpPr>
        <p:spPr/>
        <p:txBody>
          <a:bodyPr/>
          <a:lstStyle/>
          <a:p>
            <a:pPr algn="ctr"/>
            <a:r>
              <a:rPr lang="en-US" dirty="0"/>
              <a:t>AMA elitism</a:t>
            </a:r>
          </a:p>
        </p:txBody>
      </p:sp>
      <p:sp>
        <p:nvSpPr>
          <p:cNvPr id="3" name="Content Placeholder 2">
            <a:extLst>
              <a:ext uri="{FF2B5EF4-FFF2-40B4-BE49-F238E27FC236}">
                <a16:creationId xmlns:a16="http://schemas.microsoft.com/office/drawing/2014/main" id="{A46448B1-7876-3302-12BA-5117FD1A3E24}"/>
              </a:ext>
            </a:extLst>
          </p:cNvPr>
          <p:cNvSpPr>
            <a:spLocks noGrp="1"/>
          </p:cNvSpPr>
          <p:nvPr>
            <p:ph idx="1"/>
          </p:nvPr>
        </p:nvSpPr>
        <p:spPr/>
        <p:txBody>
          <a:bodyPr>
            <a:normAutofit/>
          </a:bodyPr>
          <a:lstStyle/>
          <a:p>
            <a:r>
              <a:rPr lang="en-US" sz="2400" dirty="0"/>
              <a:t>AMA looked down upon lower quality doctors, especially black, female, and Catholic immigrant doctors</a:t>
            </a:r>
          </a:p>
          <a:p>
            <a:r>
              <a:rPr lang="en-US" sz="2400" dirty="0">
                <a:effectLst/>
                <a:ea typeface="Calibri" panose="020F0502020204030204" pitchFamily="34" charset="0"/>
              </a:rPr>
              <a:t>AMA President Dr. Frank Billings sneered at those colleges that enabled “the clerk, the street-car conductor, the janitor, and others employed during the day to earn a degree.”</a:t>
            </a:r>
            <a:endParaRPr lang="en-US" sz="2400" dirty="0"/>
          </a:p>
        </p:txBody>
      </p:sp>
    </p:spTree>
    <p:extLst>
      <p:ext uri="{BB962C8B-B14F-4D97-AF65-F5344CB8AC3E}">
        <p14:creationId xmlns:p14="http://schemas.microsoft.com/office/powerpoint/2010/main" val="1089115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1498</TotalTime>
  <Words>1428</Words>
  <Application>Microsoft Office PowerPoint</Application>
  <PresentationFormat>Widescreen</PresentationFormat>
  <Paragraphs>101</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Gill Sans MT</vt:lpstr>
      <vt:lpstr>Gallery</vt:lpstr>
      <vt:lpstr>Cronyism: How the AMA Cartelized the Medical Profession</vt:lpstr>
      <vt:lpstr>What’s this Presentation About,  and why should I care? </vt:lpstr>
      <vt:lpstr>Cronyism: Rise of the Corporatist State, 1849-1953</vt:lpstr>
      <vt:lpstr>Cronyism: Rise of the Corporatist State, 1849-1953</vt:lpstr>
      <vt:lpstr>Cartelizing High-skilled labor</vt:lpstr>
      <vt:lpstr>Medical competition in the late nineteenth century</vt:lpstr>
      <vt:lpstr>The AMA tries to deal with “unrestricted competition”</vt:lpstr>
      <vt:lpstr>What Does the AMA do? Greater Efficiency? No. More restrictions? Yes! </vt:lpstr>
      <vt:lpstr>AMA elitism</vt:lpstr>
      <vt:lpstr>AMA Elitism</vt:lpstr>
      <vt:lpstr>Results of AMA lobbying</vt:lpstr>
      <vt:lpstr>AMA wants stronger restrictions</vt:lpstr>
      <vt:lpstr>Carnegie Foundation</vt:lpstr>
      <vt:lpstr>More Elitism</vt:lpstr>
      <vt:lpstr>Flexner visits the Schools</vt:lpstr>
      <vt:lpstr>Flexner Report (1910)</vt:lpstr>
      <vt:lpstr>Elite Institutions Benefit</vt:lpstr>
      <vt:lpstr>Leads to a Doctor Shortage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Cronyism: How the AMA Cartelized the Medical Profession</dc:title>
  <dc:creator>Patrick Newman</dc:creator>
  <cp:lastModifiedBy>Patrick Newman</cp:lastModifiedBy>
  <cp:revision>1</cp:revision>
  <dcterms:created xsi:type="dcterms:W3CDTF">2023-07-24T13:48:58Z</dcterms:created>
  <dcterms:modified xsi:type="dcterms:W3CDTF">2023-07-26T04:10:22Z</dcterms:modified>
</cp:coreProperties>
</file>