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</p:sldMasterIdLst>
  <p:notesMasterIdLst>
    <p:notesMasterId r:id="rId25"/>
  </p:notesMasterIdLst>
  <p:sldIdLst>
    <p:sldId id="256" r:id="rId14"/>
    <p:sldId id="335" r:id="rId15"/>
    <p:sldId id="345" r:id="rId16"/>
    <p:sldId id="355" r:id="rId17"/>
    <p:sldId id="334" r:id="rId18"/>
    <p:sldId id="346" r:id="rId19"/>
    <p:sldId id="356" r:id="rId20"/>
    <p:sldId id="357" r:id="rId21"/>
    <p:sldId id="358" r:id="rId22"/>
    <p:sldId id="359" r:id="rId23"/>
    <p:sldId id="360" r:id="rId24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5pPr>
    <a:lvl6pPr marL="22860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6pPr>
    <a:lvl7pPr marL="27432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7pPr>
    <a:lvl8pPr marL="32004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8pPr>
    <a:lvl9pPr marL="36576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F4711-2F0E-4630-829A-C7CD924DD04E}" v="621" dt="2022-07-26T15:01:13.097"/>
    <p1510:client id="{538112CF-E5D8-4857-8CDC-3B5D846931A8}" v="762" dt="2021-07-22T02:52:36.652"/>
    <p1510:client id="{DE971981-B6FB-4ED0-921C-2DEEB0995D95}" v="1198" dt="2022-07-24T23:48:03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698" y="96"/>
      </p:cViewPr>
      <p:guideLst>
        <p:guide orient="horz" pos="24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F353CF6-4083-4C7A-944F-47E7B7D5556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3F96A23-8B24-4959-8000-E2304F31E060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C651937-78F4-4176-B8D0-C8566A1207E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A0788569-8D0B-4349-B6A3-BE732724A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DFF9DC67-1982-4CB0-A4C3-78DFB11EC4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6E38ECFF-DC3F-456E-B147-9E3036103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A56E60-F727-4B76-A42F-94FE6DB015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0AC14F7A-29E6-480E-B21F-8A9677CE0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C3368E5C-60D3-4BE2-92FB-8E2911DC803F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AA08113-E36D-461A-95D5-B40817482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313B708-E60D-4F0E-A8A0-751E0D7EF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211D006E-5F2F-4F4C-885E-B89E0744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83619955-A2CE-4E69-A7C9-4CD4E1896BDD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79FC384-25F2-4E42-992A-57E6D4F14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E884A92-AF68-436C-B059-54CD309F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4736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6813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2495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295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211D006E-5F2F-4F4C-885E-B89E0744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83619955-A2CE-4E69-A7C9-4CD4E1896BDD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79FC384-25F2-4E42-992A-57E6D4F14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E884A92-AF68-436C-B059-54CD309F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6328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5199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2650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9477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23240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2992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9440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57588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8667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26544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28235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22791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1113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600200"/>
            <a:ext cx="204470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981700" cy="3429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39914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840226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20576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2131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61239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6101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98660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31204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04704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604187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98021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25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957762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596051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25844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74468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03245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70492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977845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5268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28283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635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72794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363625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983427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5579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13465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47436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52270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472975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18010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85919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67593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845742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727791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072803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513628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0947155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548612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64412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181027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80369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055263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632336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647192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203200"/>
            <a:ext cx="2286000" cy="660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203200"/>
            <a:ext cx="6705600" cy="6604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939102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5370961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502095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303596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0600" y="1854200"/>
            <a:ext cx="147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96200" y="1854200"/>
            <a:ext cx="147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01104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219124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162858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008981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331072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28788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49200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876903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1523160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172618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763516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770129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3795854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9853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43847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199092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346515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94640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890368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4373502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18115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100698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401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854200"/>
            <a:ext cx="401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268416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9539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373685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39855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267666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3410795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74006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00406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86391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827947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193775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406418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198646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9278544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130709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3784935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307767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801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502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502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4539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666944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8361525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5661600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37465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3850" y="37465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574633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3459260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744941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94394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353668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786042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777338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33825" y="1104900"/>
            <a:ext cx="1146175" cy="5219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104900"/>
            <a:ext cx="3286125" cy="5219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13771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705900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65666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68285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609600"/>
            <a:ext cx="4013200" cy="638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609600"/>
            <a:ext cx="4013200" cy="638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670660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231116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715919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29678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9336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936364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7514183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6929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69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520331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73281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0340967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31925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085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238660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781783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3075935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15121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381931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43078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4418539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1225" y="203200"/>
            <a:ext cx="1806575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03200"/>
            <a:ext cx="5267325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35707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4669674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6836047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935857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950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885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9734034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4742200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799104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453008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827796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99331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85592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69225" y="203200"/>
            <a:ext cx="1806575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9500" y="203200"/>
            <a:ext cx="5267325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81216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0FAC8F07-1979-4AAB-9D5F-F5E96300B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00200"/>
            <a:ext cx="8178800" cy="22352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7D52077-9858-4DCF-9437-33BB89D52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3924300"/>
            <a:ext cx="8178800" cy="11049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89332CA7-7733-4E48-8784-72F8C3672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384800"/>
            <a:ext cx="8178800" cy="16510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B08AB964-B620-4237-AA30-8E40D961E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37EDB1B2-A9E3-4D6A-9BAC-2BC8B33CC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3937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5B754378-AC2B-4794-B6D2-8291D49CE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649DEDD-5561-4D4A-AF3D-862C0A45CE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3937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ABB1B6E5-6832-4BBE-BDC8-E071F1CBB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5270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69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212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684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911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685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8257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829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401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C9A7288C-8FD0-42D8-8D51-AFF37CF43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55AEB70-F3E5-4BCB-AD81-08B1C8B14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70600" y="1854200"/>
            <a:ext cx="3098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6AFADFA3-CDB0-41B9-A48B-6B9D32237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133600"/>
            <a:ext cx="8178800" cy="3340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E995CE59-3784-4E76-99D1-56A9D0833D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C9B7B70-557B-454F-9563-6461C37CF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8178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5270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69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212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684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911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685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8257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829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401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4A35E78F-CD18-428F-902E-08D0481F8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104900"/>
            <a:ext cx="4584700" cy="2578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3B8CA6E-B415-4076-96EB-358B4393C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3746500"/>
            <a:ext cx="4584700" cy="2578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0501D532-79E8-4BEB-810F-04ED35432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609600"/>
            <a:ext cx="817880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5468D16B-D9BC-46D9-B547-999FB0C2D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203200"/>
            <a:ext cx="72263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E5A177C-7575-4E3A-B13D-B84868EE2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8542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83516CD4-EA8A-4BCE-B958-2B3F19339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49500" y="203200"/>
            <a:ext cx="72263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4F205FF2-7B96-4DAE-B27A-8DDCEA9F3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49500" y="18542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CE1790D5-792F-4CC6-B083-56B0FDB668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9400" y="381000"/>
            <a:ext cx="9677400" cy="1249886"/>
          </a:xfrm>
        </p:spPr>
        <p:txBody>
          <a:bodyPr/>
          <a:lstStyle/>
          <a:p>
            <a:pPr>
              <a:defRPr/>
            </a:pPr>
            <a:r>
              <a:rPr lang="en-US" sz="8000" dirty="0">
                <a:cs typeface="+mj-cs"/>
              </a:rPr>
              <a:t>PRICE INFLATION: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2A7AEA3-7A3E-44B6-9240-6C1808034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2400" y="4038600"/>
            <a:ext cx="5054600" cy="11049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Robert P. Murphy</a:t>
            </a: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Mises University 2022</a:t>
            </a:r>
            <a:endParaRPr lang="en-US" sz="3600" dirty="0"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EE1BBE2-3DA6-BEBD-8BA4-FC938D9F4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79" y="1693284"/>
            <a:ext cx="9677400" cy="1249886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+mj-lt"/>
                <a:ea typeface="+mj-ea"/>
                <a:cs typeface="ヒラギノ明朝 ProN W3" charset="0"/>
                <a:sym typeface="Copperplate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9pPr>
          </a:lstStyle>
          <a:p>
            <a:pPr>
              <a:defRPr/>
            </a:pPr>
            <a:r>
              <a:rPr lang="en-US" sz="8000" kern="0" dirty="0">
                <a:cs typeface="+mj-cs"/>
              </a:rPr>
              <a:t>QE vs. COVID</a:t>
            </a:r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B4CB1F76-1AD4-DFD0-25C7-64F8B50D3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45" y="3150609"/>
            <a:ext cx="4578460" cy="287508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078801CB-D421-4842-8BD4-746D14DA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93452833-4E56-4DA6-9C07-07F5717B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500" y="1447800"/>
            <a:ext cx="77205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A) QE didn't lead to high CPI inflation, Covid did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5280EC-3DF4-47DA-8E18-1636FC66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499" y="4527954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C) M1 and M2 behaved differently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854DF43-C8D7-40E7-A791-005798FA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3972" y="3083677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</a:rPr>
              <a:t>B)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 Popular explanations (and their problems)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Federal Reserve's Asset Purchases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606ED7F4-379A-5548-73BE-3B7C4CA77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8" y="1778916"/>
            <a:ext cx="9893372" cy="33867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4836FC-86F7-67C9-7C72-7B3EFAF0457C}"/>
              </a:ext>
            </a:extLst>
          </p:cNvPr>
          <p:cNvSpPr txBox="1"/>
          <p:nvPr/>
        </p:nvSpPr>
        <p:spPr>
          <a:xfrm>
            <a:off x="2284237" y="3552036"/>
            <a:ext cx="114285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Cochin"/>
                <a:ea typeface="ヒラギノ明朝 ProN W3"/>
              </a:rPr>
              <a:t>QE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882DE-1A27-D053-C314-38FB4653AB4E}"/>
              </a:ext>
            </a:extLst>
          </p:cNvPr>
          <p:cNvSpPr txBox="1"/>
          <p:nvPr/>
        </p:nvSpPr>
        <p:spPr>
          <a:xfrm>
            <a:off x="3767127" y="3214348"/>
            <a:ext cx="114285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Cochin"/>
                <a:ea typeface="ヒラギノ明朝 ProN W3"/>
              </a:rPr>
              <a:t>QE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6A7BAE-799A-4A75-5077-FB45A0818A86}"/>
              </a:ext>
            </a:extLst>
          </p:cNvPr>
          <p:cNvSpPr txBox="1"/>
          <p:nvPr/>
        </p:nvSpPr>
        <p:spPr>
          <a:xfrm>
            <a:off x="4897646" y="2950070"/>
            <a:ext cx="114285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Cochin"/>
                <a:ea typeface="ヒラギノ明朝 ProN W3"/>
              </a:rPr>
              <a:t>QE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CAD0C9-2F36-BB29-EF8D-05645AA6C654}"/>
              </a:ext>
            </a:extLst>
          </p:cNvPr>
          <p:cNvSpPr txBox="1"/>
          <p:nvPr/>
        </p:nvSpPr>
        <p:spPr>
          <a:xfrm>
            <a:off x="7129323" y="2568336"/>
            <a:ext cx="114285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Cochin"/>
                <a:ea typeface="ヒラギノ明朝 ProN W3"/>
              </a:rPr>
              <a:t>Covid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4818291-12DF-A39C-6C67-ACEA8C1B3446}"/>
              </a:ext>
            </a:extLst>
          </p:cNvPr>
          <p:cNvSpPr/>
          <p:nvPr/>
        </p:nvSpPr>
        <p:spPr bwMode="auto">
          <a:xfrm rot="1740000">
            <a:off x="3085331" y="4103029"/>
            <a:ext cx="523265" cy="264401"/>
          </a:xfrm>
          <a:prstGeom prst="rightArrow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2834EF9-41B5-D888-BCC8-5D64ABFD902D}"/>
              </a:ext>
            </a:extLst>
          </p:cNvPr>
          <p:cNvSpPr/>
          <p:nvPr/>
        </p:nvSpPr>
        <p:spPr bwMode="auto">
          <a:xfrm rot="1740000">
            <a:off x="4274579" y="3794705"/>
            <a:ext cx="523265" cy="264401"/>
          </a:xfrm>
          <a:prstGeom prst="rightArrow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4A15844-D29F-0E12-6E59-85FDE7D0D483}"/>
              </a:ext>
            </a:extLst>
          </p:cNvPr>
          <p:cNvSpPr/>
          <p:nvPr/>
        </p:nvSpPr>
        <p:spPr bwMode="auto">
          <a:xfrm rot="1740000">
            <a:off x="5302325" y="3545109"/>
            <a:ext cx="523265" cy="264401"/>
          </a:xfrm>
          <a:prstGeom prst="rightArrow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BBA40A2-C271-3E7D-B162-1D3F3B034527}"/>
              </a:ext>
            </a:extLst>
          </p:cNvPr>
          <p:cNvSpPr/>
          <p:nvPr/>
        </p:nvSpPr>
        <p:spPr bwMode="auto">
          <a:xfrm rot="1740000">
            <a:off x="8209377" y="3104647"/>
            <a:ext cx="523265" cy="264401"/>
          </a:xfrm>
          <a:prstGeom prst="rightArrow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12-month Growth in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Consumer Price Index (CPI)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6" descr="Graphical user interface, chart, application, line chart&#10;&#10;Description automatically generated">
            <a:extLst>
              <a:ext uri="{FF2B5EF4-FFF2-40B4-BE49-F238E27FC236}">
                <a16:creationId xmlns:a16="http://schemas.microsoft.com/office/drawing/2014/main" id="{E8DD839E-B6FB-51E5-9B0B-6A4D838CA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1" y="2332433"/>
            <a:ext cx="9937417" cy="3601014"/>
          </a:xfrm>
          <a:prstGeom prst="rect">
            <a:avLst/>
          </a:prstGeom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CF08D1EE-7378-99F9-409E-B60BFC26AB64}"/>
              </a:ext>
            </a:extLst>
          </p:cNvPr>
          <p:cNvSpPr/>
          <p:nvPr/>
        </p:nvSpPr>
        <p:spPr bwMode="auto">
          <a:xfrm rot="5400000">
            <a:off x="7924010" y="3896036"/>
            <a:ext cx="449089" cy="914400"/>
          </a:xfrm>
          <a:prstGeom prst="leftBrace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91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553" y="2077662"/>
            <a:ext cx="864554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WHY DIDN'T QE LEAD TO LARGE CONSUMER PRICE INFLATION?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Popular Explanations: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"They use tricks to hide the true (consumer price) inflation rate."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Picture 3" descr="Chart, line chart, histogram&#10;&#10;Description automatically generated">
            <a:extLst>
              <a:ext uri="{FF2B5EF4-FFF2-40B4-BE49-F238E27FC236}">
                <a16:creationId xmlns:a16="http://schemas.microsoft.com/office/drawing/2014/main" id="{8D71AE43-98B5-FE5F-BD58-FE3672048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2" y="3143524"/>
            <a:ext cx="9864008" cy="300670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EC5D341E-3FFD-A597-3A0A-D62CD5053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4218" y="6360718"/>
            <a:ext cx="69571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</a:rPr>
              <a:t>But contrast with the counterfactual!</a:t>
            </a:r>
            <a:endParaRPr lang="en-US" alt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03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Popular Explanations: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"Banks didn't lend out the new money; it sat bottled up in reserves."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pic>
        <p:nvPicPr>
          <p:cNvPr id="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68C66FC8-AF5B-8CD5-FA32-36FE96B2C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01" y="3388782"/>
            <a:ext cx="9687823" cy="295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89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Popular Explanations: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"The new Fed money went into the stock market, not consumer goods."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E391FFEE-9E02-88AA-4CB8-071499D3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60" y="2795027"/>
            <a:ext cx="903559" cy="1413298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E3E7E8-8AA3-7E7B-A85F-84B25F7B4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59" y="5276298"/>
            <a:ext cx="903559" cy="1413298"/>
          </a:xfrm>
          <a:prstGeom prst="rect">
            <a:avLst/>
          </a:prstGeom>
        </p:spPr>
      </p:pic>
      <p:pic>
        <p:nvPicPr>
          <p:cNvPr id="6" name="Picture 6" descr="Icon&#10;&#10;Description automatically generated">
            <a:extLst>
              <a:ext uri="{FF2B5EF4-FFF2-40B4-BE49-F238E27FC236}">
                <a16:creationId xmlns:a16="http://schemas.microsoft.com/office/drawing/2014/main" id="{3874B4E0-F953-E8F7-7149-F2BF2AABD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6207" y="2819768"/>
            <a:ext cx="1700773" cy="1378498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16E7AC5D-9213-23E4-CFB1-E40853D3E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6206" y="5389132"/>
            <a:ext cx="1700773" cy="1378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04B25C-9A21-F6A8-BB93-8BBD36445533}"/>
              </a:ext>
            </a:extLst>
          </p:cNvPr>
          <p:cNvSpPr txBox="1"/>
          <p:nvPr/>
        </p:nvSpPr>
        <p:spPr>
          <a:xfrm>
            <a:off x="1755682" y="2788568"/>
            <a:ext cx="1818229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Cochin"/>
                <a:ea typeface="ヒラギノ明朝 ProN W3"/>
              </a:rPr>
              <a:t>$1000 in checking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Cochin"/>
                <a:ea typeface="ヒラギノ明朝 ProN W3"/>
              </a:rPr>
              <a:t>account</a:t>
            </a:r>
            <a:r>
              <a:rPr lang="en-US" dirty="0" err="1">
                <a:latin typeface="Cochin"/>
                <a:ea typeface="ヒラギノ明朝 ProN W3"/>
              </a:rPr>
              <a:t>ext</a:t>
            </a:r>
            <a:endParaRPr lang="en-US">
              <a:latin typeface="Cochin"/>
              <a:ea typeface="ヒラギノ明朝 ProN W3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C34808-B0D4-E540-3611-8E299B12EFB3}"/>
              </a:ext>
            </a:extLst>
          </p:cNvPr>
          <p:cNvSpPr txBox="1"/>
          <p:nvPr/>
        </p:nvSpPr>
        <p:spPr>
          <a:xfrm>
            <a:off x="5029785" y="2861977"/>
            <a:ext cx="243487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Cochin"/>
                <a:ea typeface="ヒラギノ明朝 ProN W3"/>
              </a:rPr>
              <a:t>10 stock shares market value $80 </a:t>
            </a:r>
            <a:r>
              <a:rPr lang="en-US" dirty="0" err="1">
                <a:solidFill>
                  <a:schemeClr val="tx1"/>
                </a:solidFill>
                <a:latin typeface="Cochin"/>
                <a:ea typeface="ヒラギノ明朝 ProN W3"/>
              </a:rPr>
              <a:t>each</a:t>
            </a:r>
            <a:r>
              <a:rPr lang="en-US" dirty="0" err="1">
                <a:latin typeface="Cochin"/>
                <a:ea typeface="ヒラギノ明朝 ProN W3"/>
              </a:rPr>
              <a:t>ext</a:t>
            </a:r>
            <a:endParaRPr lang="en-US" err="1">
              <a:latin typeface="Cochin"/>
              <a:ea typeface="ヒラギノ明朝 ProN W3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52C720-CCED-7B36-D24C-A3B52A2F7620}"/>
              </a:ext>
            </a:extLst>
          </p:cNvPr>
          <p:cNvSpPr txBox="1"/>
          <p:nvPr/>
        </p:nvSpPr>
        <p:spPr>
          <a:xfrm>
            <a:off x="5881346" y="5313885"/>
            <a:ext cx="1818229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Cochin"/>
                <a:ea typeface="ヒラギノ明朝 ProN W3"/>
              </a:rPr>
              <a:t>$1000 in checking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Cochin"/>
                <a:ea typeface="ヒラギノ明朝 ProN W3"/>
              </a:rPr>
              <a:t>account</a:t>
            </a:r>
            <a:r>
              <a:rPr lang="en-US" dirty="0" err="1">
                <a:latin typeface="Cochin"/>
                <a:ea typeface="ヒラギノ明朝 ProN W3"/>
              </a:rPr>
              <a:t>ext</a:t>
            </a:r>
            <a:endParaRPr lang="en-US">
              <a:latin typeface="Cochin"/>
              <a:ea typeface="ヒラギノ明朝 ProN W3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3D5D26-B0AE-3A6D-4CDF-1F8DEDB6F01D}"/>
              </a:ext>
            </a:extLst>
          </p:cNvPr>
          <p:cNvSpPr txBox="1"/>
          <p:nvPr/>
        </p:nvSpPr>
        <p:spPr>
          <a:xfrm>
            <a:off x="1579495" y="5269837"/>
            <a:ext cx="243487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Cochin"/>
                <a:ea typeface="ヒラギノ明朝 ProN W3"/>
              </a:rPr>
              <a:t>10 stock shares market value $100 </a:t>
            </a:r>
            <a:r>
              <a:rPr lang="en-US" dirty="0" err="1">
                <a:solidFill>
                  <a:schemeClr val="tx1"/>
                </a:solidFill>
                <a:latin typeface="Cochin"/>
                <a:ea typeface="ヒラギノ明朝 ProN W3"/>
              </a:rPr>
              <a:t>each</a:t>
            </a:r>
            <a:r>
              <a:rPr lang="en-US" dirty="0" err="1">
                <a:latin typeface="Cochin"/>
                <a:ea typeface="ヒラギノ明朝 ProN W3"/>
              </a:rPr>
              <a:t>ext</a:t>
            </a:r>
            <a:endParaRPr lang="en-US" err="1">
              <a:latin typeface="Cochin"/>
              <a:ea typeface="ヒラギノ明朝 ProN W3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F856A1A5-786C-9E73-19DF-A88712A4915A}"/>
              </a:ext>
            </a:extLst>
          </p:cNvPr>
          <p:cNvSpPr/>
          <p:nvPr/>
        </p:nvSpPr>
        <p:spPr bwMode="auto">
          <a:xfrm rot="8280000">
            <a:off x="3722217" y="4587168"/>
            <a:ext cx="1448234" cy="484632"/>
          </a:xfrm>
          <a:prstGeom prst="rightArrow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4A865BA-EC82-87CD-0999-0119F2162673}"/>
              </a:ext>
            </a:extLst>
          </p:cNvPr>
          <p:cNvSpPr/>
          <p:nvPr/>
        </p:nvSpPr>
        <p:spPr bwMode="auto">
          <a:xfrm rot="2280000">
            <a:off x="3320253" y="4572511"/>
            <a:ext cx="2696209" cy="484632"/>
          </a:xfrm>
          <a:prstGeom prst="rightArrow">
            <a:avLst/>
          </a:prstGeom>
          <a:solidFill>
            <a:srgbClr val="113956">
              <a:alpha val="34901"/>
            </a:srgbClr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45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8" grpId="0"/>
      <p:bldP spid="9" grpId="0"/>
      <p:bldP spid="10" grpId="0"/>
      <p:bldP spid="11" grpId="0"/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078801CB-D421-4842-8BD4-746D14DA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M1 vs. M2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93452833-4E56-4DA6-9C07-07F5717B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1" y="1521210"/>
            <a:ext cx="772057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M1 (pre-2020) defined as currency in hands of the public, plus demand deposits (checking account balances), and some other very liquid items.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5280EC-3DF4-47DA-8E18-1636FC66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430772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M2 defined as M1 plus some other items such as Retail Money Market Mutual Funds (MMMFs).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617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Retail MMMFs Then vs. Now: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pic>
        <p:nvPicPr>
          <p:cNvPr id="3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07AF1E4C-6B4A-5A0D-2705-DE4053C0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80" y="2288799"/>
            <a:ext cx="9922736" cy="302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268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Growth Rates in M1 &amp; M2,</a:t>
            </a:r>
            <a:endParaRPr lang="en-US" altLang="en-US" sz="4000" dirty="0">
              <a:solidFill>
                <a:schemeClr val="tx1"/>
              </a:solidFill>
            </a:endParaRPr>
          </a:p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QE vs. Covid: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pic>
        <p:nvPicPr>
          <p:cNvPr id="2" name="Picture 3" descr="Chart, line chart, histogram&#10;&#10;Description automatically generated">
            <a:extLst>
              <a:ext uri="{FF2B5EF4-FFF2-40B4-BE49-F238E27FC236}">
                <a16:creationId xmlns:a16="http://schemas.microsoft.com/office/drawing/2014/main" id="{335358F9-7C98-7340-D867-5EF444486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42" y="2753110"/>
            <a:ext cx="9882768" cy="342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3627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itle &amp; Subtitle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- Center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Photo - Vertic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Alternate L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L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Alternate 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Alternate R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R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Alternate 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Pages>0</Pages>
  <Words>245</Words>
  <Characters>0</Characters>
  <Application>Microsoft Office PowerPoint</Application>
  <PresentationFormat>Custom</PresentationFormat>
  <Lines>0</Lines>
  <Paragraphs>46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Cochin</vt:lpstr>
      <vt:lpstr>Copperplate</vt:lpstr>
      <vt:lpstr>Title &amp; Subtitle</vt:lpstr>
      <vt:lpstr>Photo - Horizontal</vt:lpstr>
      <vt:lpstr>Title, Bullets &amp; Photo</vt:lpstr>
      <vt:lpstr>Title &amp; Bullets - Left</vt:lpstr>
      <vt:lpstr>Title - Top</vt:lpstr>
      <vt:lpstr>Title &amp; Bullets - Right</vt:lpstr>
      <vt:lpstr>Title - Center</vt:lpstr>
      <vt:lpstr>Title &amp; Bullets</vt:lpstr>
      <vt:lpstr>Blank</vt:lpstr>
      <vt:lpstr>Photo - Vertical</vt:lpstr>
      <vt:lpstr>Bullets</vt:lpstr>
      <vt:lpstr>Title &amp; Bullets - Alternate L</vt:lpstr>
      <vt:lpstr>Title &amp; Bullets - Alternate R</vt:lpstr>
      <vt:lpstr>PRICE INFLATION: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Economics of Private Legal and Defense Services</dc:title>
  <dc:creator>Bob</dc:creator>
  <cp:lastModifiedBy>Mises Institute</cp:lastModifiedBy>
  <cp:revision>544</cp:revision>
  <dcterms:modified xsi:type="dcterms:W3CDTF">2022-07-28T13:41:08Z</dcterms:modified>
</cp:coreProperties>
</file>