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13"/>
  </p:notesMasterIdLst>
  <p:sldIdLst>
    <p:sldId id="256" r:id="rId2"/>
    <p:sldId id="259" r:id="rId3"/>
    <p:sldId id="266" r:id="rId4"/>
    <p:sldId id="267" r:id="rId5"/>
    <p:sldId id="268" r:id="rId6"/>
    <p:sldId id="269" r:id="rId7"/>
    <p:sldId id="265" r:id="rId8"/>
    <p:sldId id="260" r:id="rId9"/>
    <p:sldId id="270" r:id="rId10"/>
    <p:sldId id="271" r:id="rId11"/>
    <p:sldId id="272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B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4DD752F-DDC0-4F4F-98F2-569281A8331D}" v="735" dt="2022-05-09T01:27:34.8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8"/>
    <p:restoredTop sz="94645"/>
  </p:normalViewPr>
  <p:slideViewPr>
    <p:cSldViewPr snapToGrid="0" snapToObjects="1">
      <p:cViewPr varScale="1">
        <p:scale>
          <a:sx n="84" d="100"/>
          <a:sy n="84" d="100"/>
        </p:scale>
        <p:origin x="108" y="61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988D67-57FD-1B43-8996-B23543B7B65A}" type="datetimeFigureOut">
              <a:rPr lang="en-US" smtClean="0"/>
              <a:t>5/10/2022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17130-D41B-8440-8002-C05D811DBE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3186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5/10/2022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10B1F6F-2E75-4136-874E-7DB0C977D53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5/10/2022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16615BDA-822B-4537-8712-0F0C02E605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068" y="1427935"/>
            <a:ext cx="10363200" cy="1470025"/>
          </a:xfrm>
        </p:spPr>
        <p:txBody>
          <a:bodyPr>
            <a:noAutofit/>
          </a:bodyPr>
          <a:lstStyle/>
          <a:p>
            <a:r>
              <a:rPr lang="en-US" sz="7200" dirty="0"/>
              <a:t>Understanding</a:t>
            </a:r>
            <a:br>
              <a:rPr lang="en-US" sz="7200" dirty="0">
                <a:cs typeface="Calibri"/>
              </a:rPr>
            </a:br>
            <a:r>
              <a:rPr lang="en-US" sz="7200" dirty="0"/>
              <a:t>Money Mechanics</a:t>
            </a:r>
            <a:endParaRPr lang="en-US" sz="7200" dirty="0">
              <a:cs typeface="Calibri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98468" y="3810240"/>
            <a:ext cx="8534400" cy="1752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Robert P. Murphy</a:t>
            </a:r>
          </a:p>
          <a:p>
            <a:r>
              <a:rPr lang="en-US" dirty="0"/>
              <a:t>Mises Institute, Orlando</a:t>
            </a:r>
          </a:p>
          <a:p>
            <a:r>
              <a:rPr lang="en-US" dirty="0">
                <a:cs typeface="Calibri"/>
              </a:rPr>
              <a:t>May 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9100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068" y="96975"/>
            <a:ext cx="10363200" cy="985305"/>
          </a:xfrm>
        </p:spPr>
        <p:txBody>
          <a:bodyPr>
            <a:noAutofit/>
          </a:bodyPr>
          <a:lstStyle/>
          <a:p>
            <a:r>
              <a:rPr lang="en-US" sz="6000" dirty="0"/>
              <a:t>Outline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044792" y="1956824"/>
            <a:ext cx="7865979" cy="78156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3600" dirty="0">
                <a:sym typeface="Wingdings"/>
              </a:rPr>
              <a:t>A) Inflation</a:t>
            </a:r>
            <a:endParaRPr lang="en-US" sz="3600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3044791" y="2996352"/>
            <a:ext cx="7906085" cy="729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>
                <a:sym typeface="Wingdings"/>
              </a:rPr>
              <a:t>B) Recession coming?</a:t>
            </a:r>
            <a:endParaRPr lang="en-US" sz="3600">
              <a:cs typeface="Calibri"/>
            </a:endParaRPr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3044791" y="3917703"/>
            <a:ext cx="8494830" cy="729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>
                <a:sym typeface="Wingdings"/>
              </a:rPr>
              <a:t>C) Yield Curve Inversion</a:t>
            </a:r>
            <a:endParaRPr lang="en-US" sz="3600">
              <a:cs typeface="Calibri"/>
            </a:endParaRPr>
          </a:p>
        </p:txBody>
      </p:sp>
      <p:sp>
        <p:nvSpPr>
          <p:cNvPr id="8" name="Subtitle 3"/>
          <p:cNvSpPr txBox="1">
            <a:spLocks/>
          </p:cNvSpPr>
          <p:nvPr/>
        </p:nvSpPr>
        <p:spPr>
          <a:xfrm>
            <a:off x="3044791" y="4878312"/>
            <a:ext cx="8534935" cy="7291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600" dirty="0">
                <a:sym typeface="Wingdings"/>
              </a:rPr>
              <a:t>D) Putin's Moves to Strengthen Ruble</a:t>
            </a:r>
            <a:endParaRPr lang="en-US" sz="36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874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/>
              <a:t>Consumer Price Inflation</a:t>
            </a:r>
          </a:p>
        </p:txBody>
      </p:sp>
      <p:pic>
        <p:nvPicPr>
          <p:cNvPr id="4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B3B5D5D3-B40D-1700-AC5A-9DC3680B67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" y="1769501"/>
            <a:ext cx="12002167" cy="41739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6561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Assets on the Fed's Balance Sheet</a:t>
            </a:r>
          </a:p>
        </p:txBody>
      </p:sp>
      <p:pic>
        <p:nvPicPr>
          <p:cNvPr id="2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C68B7AA1-5111-6745-300D-20CA1DA199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2" y="2029410"/>
            <a:ext cx="12069010" cy="3680913"/>
          </a:xfrm>
          <a:prstGeom prst="rect">
            <a:avLst/>
          </a:prstGeom>
          <a:noFill/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84422BC-1A1D-A084-9F77-DF6EA64D69DE}"/>
              </a:ext>
            </a:extLst>
          </p:cNvPr>
          <p:cNvCxnSpPr/>
          <p:nvPr/>
        </p:nvCxnSpPr>
        <p:spPr>
          <a:xfrm>
            <a:off x="3860800" y="4415589"/>
            <a:ext cx="499979" cy="4465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47BB0F5E-F190-8DD2-2268-29850EFCFB2A}"/>
              </a:ext>
            </a:extLst>
          </p:cNvPr>
          <p:cNvCxnSpPr>
            <a:cxnSpLocks/>
          </p:cNvCxnSpPr>
          <p:nvPr/>
        </p:nvCxnSpPr>
        <p:spPr>
          <a:xfrm>
            <a:off x="5197894" y="3998645"/>
            <a:ext cx="499979" cy="4465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72BE1ED-1AA8-45BE-3190-39F89FA96B53}"/>
              </a:ext>
            </a:extLst>
          </p:cNvPr>
          <p:cNvCxnSpPr>
            <a:cxnSpLocks/>
          </p:cNvCxnSpPr>
          <p:nvPr/>
        </p:nvCxnSpPr>
        <p:spPr>
          <a:xfrm>
            <a:off x="6506234" y="3653589"/>
            <a:ext cx="499979" cy="44650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DB7AA92-A8D2-EB00-81FF-BDE97E4007DA}"/>
              </a:ext>
            </a:extLst>
          </p:cNvPr>
          <p:cNvCxnSpPr>
            <a:cxnSpLocks/>
          </p:cNvCxnSpPr>
          <p:nvPr/>
        </p:nvCxnSpPr>
        <p:spPr>
          <a:xfrm>
            <a:off x="10043064" y="3495438"/>
            <a:ext cx="514356" cy="29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Title 1">
            <a:extLst>
              <a:ext uri="{FF2B5EF4-FFF2-40B4-BE49-F238E27FC236}">
                <a16:creationId xmlns:a16="http://schemas.microsoft.com/office/drawing/2014/main" id="{AFC8D26F-F685-45EC-AFF5-9B5C1E7918A8}"/>
              </a:ext>
            </a:extLst>
          </p:cNvPr>
          <p:cNvSpPr txBox="1">
            <a:spLocks/>
          </p:cNvSpPr>
          <p:nvPr/>
        </p:nvSpPr>
        <p:spPr>
          <a:xfrm>
            <a:off x="2486525" y="3809247"/>
            <a:ext cx="1855538" cy="60826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17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</a:rPr>
              <a:t>QE 1</a:t>
            </a:r>
            <a:endParaRPr lang="en-US" sz="3200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04BDF04-3CCE-6EC0-ADFA-3ADDC42C3A52}"/>
              </a:ext>
            </a:extLst>
          </p:cNvPr>
          <p:cNvSpPr txBox="1">
            <a:spLocks/>
          </p:cNvSpPr>
          <p:nvPr/>
        </p:nvSpPr>
        <p:spPr>
          <a:xfrm>
            <a:off x="3809998" y="3515141"/>
            <a:ext cx="1855538" cy="60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</a:rPr>
              <a:t>QE 2</a:t>
            </a:r>
            <a:endParaRPr lang="en-US" sz="3200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16BCCF1-10D4-A884-7FDB-A9CA0496EB29}"/>
              </a:ext>
            </a:extLst>
          </p:cNvPr>
          <p:cNvSpPr txBox="1">
            <a:spLocks/>
          </p:cNvSpPr>
          <p:nvPr/>
        </p:nvSpPr>
        <p:spPr>
          <a:xfrm>
            <a:off x="5146841" y="3127457"/>
            <a:ext cx="1855538" cy="60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</a:rPr>
              <a:t>QE 3</a:t>
            </a:r>
            <a:endParaRPr lang="en-US" sz="3200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4D8B4F7B-A65F-AD2D-0019-99807CB9A807}"/>
              </a:ext>
            </a:extLst>
          </p:cNvPr>
          <p:cNvSpPr txBox="1">
            <a:spLocks/>
          </p:cNvSpPr>
          <p:nvPr/>
        </p:nvSpPr>
        <p:spPr>
          <a:xfrm>
            <a:off x="8275050" y="3167562"/>
            <a:ext cx="1855538" cy="608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  <a:cs typeface="Calibri"/>
              </a:rPr>
              <a:t>Covid-19</a:t>
            </a:r>
          </a:p>
        </p:txBody>
      </p:sp>
    </p:spTree>
    <p:extLst>
      <p:ext uri="{BB962C8B-B14F-4D97-AF65-F5344CB8AC3E}">
        <p14:creationId xmlns:p14="http://schemas.microsoft.com/office/powerpoint/2010/main" val="379814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400217"/>
            <a:ext cx="109728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Why Didn't (Consumer Price) Inflation</a:t>
            </a:r>
            <a:br>
              <a:rPr lang="en-US" sz="5400" dirty="0">
                <a:cs typeface="Calibri"/>
              </a:rPr>
            </a:br>
            <a:r>
              <a:rPr lang="en-US" sz="5400" dirty="0">
                <a:solidFill>
                  <a:srgbClr val="00B050"/>
                </a:solidFill>
              </a:rPr>
              <a:t>Hit Earlier, After Rounds of</a:t>
            </a:r>
            <a:br>
              <a:rPr lang="en-US" sz="5400" dirty="0">
                <a:cs typeface="Calibri"/>
              </a:rPr>
            </a:br>
            <a:r>
              <a:rPr lang="en-US" sz="5400" dirty="0">
                <a:solidFill>
                  <a:srgbClr val="00B050"/>
                </a:solidFill>
              </a:rPr>
              <a:t>(Unprecedented) QE?</a:t>
            </a:r>
            <a:endParaRPr lang="en-US" sz="5400">
              <a:solidFill>
                <a:srgbClr val="00B05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19610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Growth in M2: This Time </a:t>
            </a:r>
            <a:r>
              <a:rPr lang="en-US" i="1" dirty="0"/>
              <a:t>Was</a:t>
            </a:r>
            <a:r>
              <a:rPr lang="en-US" dirty="0"/>
              <a:t> Different</a:t>
            </a:r>
          </a:p>
        </p:txBody>
      </p:sp>
      <p:pic>
        <p:nvPicPr>
          <p:cNvPr id="2" name="Picture 4" descr="Graphical user interface, chart, application, line chart&#10;&#10;Description automatically generated">
            <a:extLst>
              <a:ext uri="{FF2B5EF4-FFF2-40B4-BE49-F238E27FC236}">
                <a16:creationId xmlns:a16="http://schemas.microsoft.com/office/drawing/2014/main" id="{044F5A69-2E9A-5ED5-6358-7D499AB248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64" y="1755786"/>
            <a:ext cx="12042272" cy="42147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7203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84068" y="96975"/>
            <a:ext cx="10363200" cy="985305"/>
          </a:xfrm>
        </p:spPr>
        <p:txBody>
          <a:bodyPr>
            <a:noAutofit/>
          </a:bodyPr>
          <a:lstStyle/>
          <a:p>
            <a:r>
              <a:rPr lang="en-US" sz="6000" dirty="0"/>
              <a:t>Austrian Business Cycle Theory</a:t>
            </a:r>
          </a:p>
        </p:txBody>
      </p:sp>
      <p:pic>
        <p:nvPicPr>
          <p:cNvPr id="2050" name="Picture 2" descr="mage result for ludwig von mi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582" y="1475560"/>
            <a:ext cx="9562171" cy="448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788160" y="1729560"/>
            <a:ext cx="8534400" cy="1155880"/>
          </a:xfrm>
        </p:spPr>
        <p:txBody>
          <a:bodyPr/>
          <a:lstStyle/>
          <a:p>
            <a:pPr algn="l"/>
            <a:r>
              <a:rPr lang="en-US" dirty="0">
                <a:sym typeface="Wingdings"/>
              </a:rPr>
              <a:t> Banking system (esp. central bank) floods market with unbacked credit.</a:t>
            </a:r>
            <a:endParaRPr lang="en-US" dirty="0"/>
          </a:p>
        </p:txBody>
      </p:sp>
      <p:sp>
        <p:nvSpPr>
          <p:cNvPr id="6" name="Subtitle 3"/>
          <p:cNvSpPr txBox="1">
            <a:spLocks/>
          </p:cNvSpPr>
          <p:nvPr/>
        </p:nvSpPr>
        <p:spPr>
          <a:xfrm>
            <a:off x="1788160" y="3009720"/>
            <a:ext cx="8534400" cy="72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ym typeface="Wingdings"/>
              </a:rPr>
              <a:t> Interest rates pushed down </a:t>
            </a:r>
            <a:r>
              <a:rPr lang="en-US">
                <a:sym typeface="Wingdings"/>
              </a:rPr>
              <a:t>to artificial lows.</a:t>
            </a:r>
            <a:endParaRPr lang="en-US" dirty="0"/>
          </a:p>
        </p:txBody>
      </p:sp>
      <p:sp>
        <p:nvSpPr>
          <p:cNvPr id="7" name="Subtitle 3"/>
          <p:cNvSpPr txBox="1">
            <a:spLocks/>
          </p:cNvSpPr>
          <p:nvPr/>
        </p:nvSpPr>
        <p:spPr>
          <a:xfrm>
            <a:off x="1788160" y="3944440"/>
            <a:ext cx="9083040" cy="7291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ym typeface="Wingdings"/>
              </a:rPr>
              <a:t> </a:t>
            </a:r>
            <a:r>
              <a:rPr lang="en-US">
                <a:sym typeface="Wingdings"/>
              </a:rPr>
              <a:t>Creates temporary “boom” period, built on illusion.</a:t>
            </a:r>
            <a:endParaRPr lang="en-US" dirty="0"/>
          </a:p>
        </p:txBody>
      </p:sp>
      <p:sp>
        <p:nvSpPr>
          <p:cNvPr id="8" name="Subtitle 3"/>
          <p:cNvSpPr txBox="1">
            <a:spLocks/>
          </p:cNvSpPr>
          <p:nvPr/>
        </p:nvSpPr>
        <p:spPr>
          <a:xfrm>
            <a:off x="1788160" y="4891680"/>
            <a:ext cx="9083040" cy="729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ym typeface="Wingdings"/>
              </a:rPr>
              <a:t> Banks ultimately relent, rates rise, crash ensues.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2309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1010805" y="457922"/>
            <a:ext cx="10363200" cy="985305"/>
          </a:xfrm>
        </p:spPr>
        <p:txBody>
          <a:bodyPr>
            <a:noAutofit/>
          </a:bodyPr>
          <a:lstStyle/>
          <a:p>
            <a:r>
              <a:rPr lang="en-US" sz="6000" dirty="0"/>
              <a:t>Austrians vs. Chicago School on Great Depression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555EFF87-08F1-2082-8ACC-77C64722A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1971" y="2710866"/>
            <a:ext cx="2799848" cy="2799848"/>
          </a:xfrm>
          <a:prstGeom prst="rect">
            <a:avLst/>
          </a:prstGeom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7430D5F5-CB4C-C2B7-5DD8-0006867C40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5979" y="2235757"/>
            <a:ext cx="2743200" cy="396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4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1531269"/>
            <a:ext cx="109728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So Fed hasn't started selling assets,</a:t>
            </a:r>
            <a:br>
              <a:rPr lang="en-US" sz="5400" dirty="0">
                <a:solidFill>
                  <a:srgbClr val="00B050"/>
                </a:solidFill>
                <a:cs typeface="Calibri"/>
              </a:rPr>
            </a:br>
            <a:r>
              <a:rPr lang="en-US" sz="5400" dirty="0">
                <a:solidFill>
                  <a:srgbClr val="00B050"/>
                </a:solidFill>
              </a:rPr>
              <a:t>and M2 growth still high.</a:t>
            </a:r>
            <a:br>
              <a:rPr lang="en-US" sz="5400" dirty="0">
                <a:solidFill>
                  <a:srgbClr val="00B050"/>
                </a:solidFill>
                <a:cs typeface="Calibri"/>
              </a:rPr>
            </a:br>
            <a:endParaRPr lang="en-US" sz="5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9E0DA1-EAA9-E98F-CC6C-67FFBA487AB0}"/>
              </a:ext>
            </a:extLst>
          </p:cNvPr>
          <p:cNvSpPr txBox="1">
            <a:spLocks/>
          </p:cNvSpPr>
          <p:nvPr/>
        </p:nvSpPr>
        <p:spPr>
          <a:xfrm>
            <a:off x="762000" y="3515143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sz="5400" dirty="0">
                <a:solidFill>
                  <a:srgbClr val="00B050"/>
                </a:solidFill>
                <a:cs typeface="Calibri"/>
              </a:rPr>
            </a:br>
            <a:r>
              <a:rPr lang="en-US" sz="5400" dirty="0">
                <a:solidFill>
                  <a:srgbClr val="00B050"/>
                </a:solidFill>
              </a:rPr>
              <a:t>But what about yield curve—</a:t>
            </a:r>
            <a:br>
              <a:rPr lang="en-US" sz="5400" dirty="0">
                <a:solidFill>
                  <a:srgbClr val="00B050"/>
                </a:solidFill>
              </a:rPr>
            </a:br>
            <a:r>
              <a:rPr lang="en-US" sz="5400" dirty="0">
                <a:solidFill>
                  <a:srgbClr val="00B050"/>
                </a:solidFill>
              </a:rPr>
              <a:t>Did it recently invert? Isn't the Fed tightening by raising interest rates?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86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 anchor="ctr">
            <a:normAutofit/>
          </a:bodyPr>
          <a:lstStyle/>
          <a:p>
            <a:r>
              <a:rPr lang="en-US" dirty="0"/>
              <a:t>Inverted Yield Curve "Predicts" Recession</a:t>
            </a:r>
          </a:p>
        </p:txBody>
      </p:sp>
      <p:pic>
        <p:nvPicPr>
          <p:cNvPr id="4" name="Picture 4" descr="Graphical user interface, chart, line chart&#10;&#10;Description automatically generated">
            <a:extLst>
              <a:ext uri="{FF2B5EF4-FFF2-40B4-BE49-F238E27FC236}">
                <a16:creationId xmlns:a16="http://schemas.microsoft.com/office/drawing/2014/main" id="{F100AF6F-9F81-3063-AB64-8B5C5E171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37" y="2042779"/>
            <a:ext cx="11975431" cy="3654176"/>
          </a:xfrm>
          <a:prstGeom prst="rect">
            <a:avLst/>
          </a:prstGeom>
          <a:noFill/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2EA74170-2A94-0423-3F88-B9B3DEC9FBE0}"/>
              </a:ext>
            </a:extLst>
          </p:cNvPr>
          <p:cNvSpPr txBox="1">
            <a:spLocks/>
          </p:cNvSpPr>
          <p:nvPr/>
        </p:nvSpPr>
        <p:spPr>
          <a:xfrm>
            <a:off x="9050419" y="2432299"/>
            <a:ext cx="2176380" cy="11831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rgbClr val="FF0000"/>
                </a:solidFill>
                <a:ea typeface="Calibri"/>
                <a:cs typeface="Calibri"/>
              </a:rPr>
              <a:t>Wrong way for Fed tightening</a:t>
            </a:r>
            <a:endParaRPr lang="en-US" sz="3200" dirty="0">
              <a:solidFill>
                <a:srgbClr val="FF0000"/>
              </a:solidFill>
              <a:cs typeface="Calibri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9B65741-9FD8-DA35-4470-00C8E96118D0}"/>
              </a:ext>
            </a:extLst>
          </p:cNvPr>
          <p:cNvCxnSpPr>
            <a:cxnSpLocks/>
          </p:cNvCxnSpPr>
          <p:nvPr/>
        </p:nvCxnSpPr>
        <p:spPr>
          <a:xfrm>
            <a:off x="10805064" y="3629122"/>
            <a:ext cx="835198" cy="31029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9398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609600" y="1651584"/>
            <a:ext cx="10972800" cy="11430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5400" dirty="0">
                <a:solidFill>
                  <a:srgbClr val="00B050"/>
                </a:solidFill>
              </a:rPr>
              <a:t>Did Russia link ruble to gold?</a:t>
            </a:r>
            <a:br>
              <a:rPr lang="en-US" sz="5400" dirty="0">
                <a:solidFill>
                  <a:srgbClr val="00B050"/>
                </a:solidFill>
              </a:rPr>
            </a:br>
            <a:r>
              <a:rPr lang="en-US" sz="5400" dirty="0">
                <a:solidFill>
                  <a:srgbClr val="00B050"/>
                </a:solidFill>
                <a:ea typeface="Calibri"/>
                <a:cs typeface="Calibri"/>
              </a:rPr>
              <a:t>Insist oil &amp; gas payments in rubles?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002831B-4C80-DDCC-1F6B-D3442A0C5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5495" y="3435869"/>
            <a:ext cx="4655388" cy="2592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756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Blac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7061</TotalTime>
  <Words>203</Words>
  <Application>Microsoft Office PowerPoint</Application>
  <PresentationFormat>Widescreen</PresentationFormat>
  <Paragraphs>28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Black</vt:lpstr>
      <vt:lpstr>Understanding Money Mechanics</vt:lpstr>
      <vt:lpstr>Outline</vt:lpstr>
      <vt:lpstr>Consumer Price Inflation</vt:lpstr>
      <vt:lpstr>Assets on the Fed's Balance Sheet</vt:lpstr>
      <vt:lpstr>Why Didn't (Consumer Price) Inflation Hit Earlier, After Rounds of (Unprecedented) QE?</vt:lpstr>
      <vt:lpstr>Growth in M2: This Time Was Different</vt:lpstr>
      <vt:lpstr>Austrian Business Cycle Theory</vt:lpstr>
      <vt:lpstr>Austrians vs. Chicago School on Great Depression</vt:lpstr>
      <vt:lpstr>So Fed hasn't started selling assets, and M2 growth still high. </vt:lpstr>
      <vt:lpstr>Inverted Yield Curve "Predicts" Recession</vt:lpstr>
      <vt:lpstr>Did Russia link ruble to gold? Insist oil &amp; gas payments in rubles?</vt:lpstr>
    </vt:vector>
  </TitlesOfParts>
  <Company>United Services and Trust Corp.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PERFECT INVESTMENT</dc:title>
  <dc:creator>Carlos Lara</dc:creator>
  <cp:lastModifiedBy>Mises Institute</cp:lastModifiedBy>
  <cp:revision>304</cp:revision>
  <dcterms:created xsi:type="dcterms:W3CDTF">2015-01-17T13:41:49Z</dcterms:created>
  <dcterms:modified xsi:type="dcterms:W3CDTF">2022-05-10T20:14:03Z</dcterms:modified>
</cp:coreProperties>
</file>